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media/image128.jpg" ContentType="image/png"/>
  <Override PartName="/ppt/media/image129.jpg" ContentType="image/png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6" r:id="rId1"/>
    <p:sldMasterId id="2147483768" r:id="rId2"/>
    <p:sldMasterId id="2147483780" r:id="rId3"/>
    <p:sldMasterId id="2147483792" r:id="rId4"/>
  </p:sldMasterIdLst>
  <p:notesMasterIdLst>
    <p:notesMasterId r:id="rId191"/>
  </p:notesMasterIdLst>
  <p:handoutMasterIdLst>
    <p:handoutMasterId r:id="rId192"/>
  </p:handoutMasterIdLst>
  <p:sldIdLst>
    <p:sldId id="599" r:id="rId5"/>
    <p:sldId id="621" r:id="rId6"/>
    <p:sldId id="601" r:id="rId7"/>
    <p:sldId id="602" r:id="rId8"/>
    <p:sldId id="603" r:id="rId9"/>
    <p:sldId id="604" r:id="rId10"/>
    <p:sldId id="605" r:id="rId11"/>
    <p:sldId id="606" r:id="rId12"/>
    <p:sldId id="607" r:id="rId13"/>
    <p:sldId id="608" r:id="rId14"/>
    <p:sldId id="609" r:id="rId15"/>
    <p:sldId id="610" r:id="rId16"/>
    <p:sldId id="612" r:id="rId17"/>
    <p:sldId id="613" r:id="rId18"/>
    <p:sldId id="616" r:id="rId19"/>
    <p:sldId id="614" r:id="rId20"/>
    <p:sldId id="615" r:id="rId21"/>
    <p:sldId id="617" r:id="rId22"/>
    <p:sldId id="618" r:id="rId23"/>
    <p:sldId id="619" r:id="rId24"/>
    <p:sldId id="622" r:id="rId25"/>
    <p:sldId id="623" r:id="rId26"/>
    <p:sldId id="625" r:id="rId27"/>
    <p:sldId id="626" r:id="rId28"/>
    <p:sldId id="627" r:id="rId29"/>
    <p:sldId id="628" r:id="rId30"/>
    <p:sldId id="629" r:id="rId31"/>
    <p:sldId id="630" r:id="rId32"/>
    <p:sldId id="631" r:id="rId33"/>
    <p:sldId id="652" r:id="rId34"/>
    <p:sldId id="653" r:id="rId35"/>
    <p:sldId id="654" r:id="rId36"/>
    <p:sldId id="655" r:id="rId37"/>
    <p:sldId id="656" r:id="rId38"/>
    <p:sldId id="657" r:id="rId39"/>
    <p:sldId id="658" r:id="rId40"/>
    <p:sldId id="659" r:id="rId41"/>
    <p:sldId id="660" r:id="rId42"/>
    <p:sldId id="661" r:id="rId43"/>
    <p:sldId id="662" r:id="rId44"/>
    <p:sldId id="663" r:id="rId45"/>
    <p:sldId id="664" r:id="rId46"/>
    <p:sldId id="665" r:id="rId47"/>
    <p:sldId id="666" r:id="rId48"/>
    <p:sldId id="667" r:id="rId49"/>
    <p:sldId id="668" r:id="rId50"/>
    <p:sldId id="669" r:id="rId51"/>
    <p:sldId id="670" r:id="rId52"/>
    <p:sldId id="671" r:id="rId53"/>
    <p:sldId id="673" r:id="rId54"/>
    <p:sldId id="674" r:id="rId55"/>
    <p:sldId id="675" r:id="rId56"/>
    <p:sldId id="676" r:id="rId57"/>
    <p:sldId id="677" r:id="rId58"/>
    <p:sldId id="678" r:id="rId59"/>
    <p:sldId id="679" r:id="rId60"/>
    <p:sldId id="680" r:id="rId61"/>
    <p:sldId id="704" r:id="rId62"/>
    <p:sldId id="681" r:id="rId63"/>
    <p:sldId id="647" r:id="rId64"/>
    <p:sldId id="648" r:id="rId65"/>
    <p:sldId id="649" r:id="rId66"/>
    <p:sldId id="650" r:id="rId67"/>
    <p:sldId id="682" r:id="rId68"/>
    <p:sldId id="683" r:id="rId69"/>
    <p:sldId id="684" r:id="rId70"/>
    <p:sldId id="685" r:id="rId71"/>
    <p:sldId id="686" r:id="rId72"/>
    <p:sldId id="687" r:id="rId73"/>
    <p:sldId id="688" r:id="rId74"/>
    <p:sldId id="689" r:id="rId75"/>
    <p:sldId id="690" r:id="rId76"/>
    <p:sldId id="691" r:id="rId77"/>
    <p:sldId id="692" r:id="rId78"/>
    <p:sldId id="693" r:id="rId79"/>
    <p:sldId id="694" r:id="rId80"/>
    <p:sldId id="695" r:id="rId81"/>
    <p:sldId id="696" r:id="rId82"/>
    <p:sldId id="697" r:id="rId83"/>
    <p:sldId id="698" r:id="rId84"/>
    <p:sldId id="699" r:id="rId85"/>
    <p:sldId id="700" r:id="rId86"/>
    <p:sldId id="701" r:id="rId87"/>
    <p:sldId id="702" r:id="rId88"/>
    <p:sldId id="805" r:id="rId89"/>
    <p:sldId id="806" r:id="rId90"/>
    <p:sldId id="703" r:id="rId91"/>
    <p:sldId id="705" r:id="rId92"/>
    <p:sldId id="706" r:id="rId93"/>
    <p:sldId id="707" r:id="rId94"/>
    <p:sldId id="708" r:id="rId95"/>
    <p:sldId id="709" r:id="rId96"/>
    <p:sldId id="710" r:id="rId97"/>
    <p:sldId id="711" r:id="rId98"/>
    <p:sldId id="712" r:id="rId99"/>
    <p:sldId id="713" r:id="rId100"/>
    <p:sldId id="714" r:id="rId101"/>
    <p:sldId id="715" r:id="rId102"/>
    <p:sldId id="716" r:id="rId103"/>
    <p:sldId id="717" r:id="rId104"/>
    <p:sldId id="718" r:id="rId105"/>
    <p:sldId id="719" r:id="rId106"/>
    <p:sldId id="720" r:id="rId107"/>
    <p:sldId id="721" r:id="rId108"/>
    <p:sldId id="722" r:id="rId109"/>
    <p:sldId id="723" r:id="rId110"/>
    <p:sldId id="724" r:id="rId111"/>
    <p:sldId id="770" r:id="rId112"/>
    <p:sldId id="725" r:id="rId113"/>
    <p:sldId id="726" r:id="rId114"/>
    <p:sldId id="727" r:id="rId115"/>
    <p:sldId id="728" r:id="rId116"/>
    <p:sldId id="729" r:id="rId117"/>
    <p:sldId id="730" r:id="rId118"/>
    <p:sldId id="731" r:id="rId119"/>
    <p:sldId id="732" r:id="rId120"/>
    <p:sldId id="733" r:id="rId121"/>
    <p:sldId id="734" r:id="rId122"/>
    <p:sldId id="735" r:id="rId123"/>
    <p:sldId id="736" r:id="rId124"/>
    <p:sldId id="737" r:id="rId125"/>
    <p:sldId id="738" r:id="rId126"/>
    <p:sldId id="739" r:id="rId127"/>
    <p:sldId id="740" r:id="rId128"/>
    <p:sldId id="741" r:id="rId129"/>
    <p:sldId id="742" r:id="rId130"/>
    <p:sldId id="743" r:id="rId131"/>
    <p:sldId id="744" r:id="rId132"/>
    <p:sldId id="745" r:id="rId133"/>
    <p:sldId id="746" r:id="rId134"/>
    <p:sldId id="747" r:id="rId135"/>
    <p:sldId id="748" r:id="rId136"/>
    <p:sldId id="749" r:id="rId137"/>
    <p:sldId id="750" r:id="rId138"/>
    <p:sldId id="751" r:id="rId139"/>
    <p:sldId id="752" r:id="rId140"/>
    <p:sldId id="753" r:id="rId141"/>
    <p:sldId id="754" r:id="rId142"/>
    <p:sldId id="755" r:id="rId143"/>
    <p:sldId id="756" r:id="rId144"/>
    <p:sldId id="757" r:id="rId145"/>
    <p:sldId id="758" r:id="rId146"/>
    <p:sldId id="759" r:id="rId147"/>
    <p:sldId id="760" r:id="rId148"/>
    <p:sldId id="761" r:id="rId149"/>
    <p:sldId id="762" r:id="rId150"/>
    <p:sldId id="763" r:id="rId151"/>
    <p:sldId id="764" r:id="rId152"/>
    <p:sldId id="765" r:id="rId153"/>
    <p:sldId id="766" r:id="rId154"/>
    <p:sldId id="767" r:id="rId155"/>
    <p:sldId id="768" r:id="rId156"/>
    <p:sldId id="769" r:id="rId157"/>
    <p:sldId id="771" r:id="rId158"/>
    <p:sldId id="772" r:id="rId159"/>
    <p:sldId id="773" r:id="rId160"/>
    <p:sldId id="774" r:id="rId161"/>
    <p:sldId id="775" r:id="rId162"/>
    <p:sldId id="776" r:id="rId163"/>
    <p:sldId id="777" r:id="rId164"/>
    <p:sldId id="778" r:id="rId165"/>
    <p:sldId id="779" r:id="rId166"/>
    <p:sldId id="780" r:id="rId167"/>
    <p:sldId id="781" r:id="rId168"/>
    <p:sldId id="782" r:id="rId169"/>
    <p:sldId id="783" r:id="rId170"/>
    <p:sldId id="784" r:id="rId171"/>
    <p:sldId id="785" r:id="rId172"/>
    <p:sldId id="786" r:id="rId173"/>
    <p:sldId id="787" r:id="rId174"/>
    <p:sldId id="788" r:id="rId175"/>
    <p:sldId id="789" r:id="rId176"/>
    <p:sldId id="790" r:id="rId177"/>
    <p:sldId id="791" r:id="rId178"/>
    <p:sldId id="792" r:id="rId179"/>
    <p:sldId id="793" r:id="rId180"/>
    <p:sldId id="794" r:id="rId181"/>
    <p:sldId id="795" r:id="rId182"/>
    <p:sldId id="796" r:id="rId183"/>
    <p:sldId id="797" r:id="rId184"/>
    <p:sldId id="798" r:id="rId185"/>
    <p:sldId id="799" r:id="rId186"/>
    <p:sldId id="800" r:id="rId187"/>
    <p:sldId id="801" r:id="rId188"/>
    <p:sldId id="802" r:id="rId189"/>
    <p:sldId id="803" r:id="rId19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6F260"/>
    <a:srgbClr val="119F14"/>
    <a:srgbClr val="9900CC"/>
    <a:srgbClr val="FB81E1"/>
    <a:srgbClr val="000000"/>
    <a:srgbClr val="0000FF"/>
    <a:srgbClr val="2B11EF"/>
    <a:srgbClr val="EFF343"/>
    <a:srgbClr val="ECF127"/>
    <a:srgbClr val="FEC2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581" autoAdjust="0"/>
    <p:restoredTop sz="85714" autoAdjust="0"/>
  </p:normalViewPr>
  <p:slideViewPr>
    <p:cSldViewPr snapToGrid="0">
      <p:cViewPr varScale="1">
        <p:scale>
          <a:sx n="92" d="100"/>
          <a:sy n="92" d="100"/>
        </p:scale>
        <p:origin x="192" y="54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-3870" y="-1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3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63" Type="http://schemas.openxmlformats.org/officeDocument/2006/relationships/slide" Target="slides/slide59.xml"/><Relationship Id="rId84" Type="http://schemas.openxmlformats.org/officeDocument/2006/relationships/slide" Target="slides/slide80.xml"/><Relationship Id="rId138" Type="http://schemas.openxmlformats.org/officeDocument/2006/relationships/slide" Target="slides/slide134.xml"/><Relationship Id="rId159" Type="http://schemas.openxmlformats.org/officeDocument/2006/relationships/slide" Target="slides/slide155.xml"/><Relationship Id="rId170" Type="http://schemas.openxmlformats.org/officeDocument/2006/relationships/slide" Target="slides/slide166.xml"/><Relationship Id="rId191" Type="http://schemas.openxmlformats.org/officeDocument/2006/relationships/notesMaster" Target="notesMasters/notesMaster1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53" Type="http://schemas.openxmlformats.org/officeDocument/2006/relationships/slide" Target="slides/slide49.xml"/><Relationship Id="rId74" Type="http://schemas.openxmlformats.org/officeDocument/2006/relationships/slide" Target="slides/slide70.xml"/><Relationship Id="rId128" Type="http://schemas.openxmlformats.org/officeDocument/2006/relationships/slide" Target="slides/slide124.xml"/><Relationship Id="rId149" Type="http://schemas.openxmlformats.org/officeDocument/2006/relationships/slide" Target="slides/slide145.xml"/><Relationship Id="rId5" Type="http://schemas.openxmlformats.org/officeDocument/2006/relationships/slide" Target="slides/slide1.xml"/><Relationship Id="rId95" Type="http://schemas.openxmlformats.org/officeDocument/2006/relationships/slide" Target="slides/slide91.xml"/><Relationship Id="rId160" Type="http://schemas.openxmlformats.org/officeDocument/2006/relationships/slide" Target="slides/slide156.xml"/><Relationship Id="rId181" Type="http://schemas.openxmlformats.org/officeDocument/2006/relationships/slide" Target="slides/slide177.xml"/><Relationship Id="rId22" Type="http://schemas.openxmlformats.org/officeDocument/2006/relationships/slide" Target="slides/slide18.xml"/><Relationship Id="rId43" Type="http://schemas.openxmlformats.org/officeDocument/2006/relationships/slide" Target="slides/slide39.xml"/><Relationship Id="rId64" Type="http://schemas.openxmlformats.org/officeDocument/2006/relationships/slide" Target="slides/slide60.xml"/><Relationship Id="rId118" Type="http://schemas.openxmlformats.org/officeDocument/2006/relationships/slide" Target="slides/slide114.xml"/><Relationship Id="rId139" Type="http://schemas.openxmlformats.org/officeDocument/2006/relationships/slide" Target="slides/slide135.xml"/><Relationship Id="rId85" Type="http://schemas.openxmlformats.org/officeDocument/2006/relationships/slide" Target="slides/slide81.xml"/><Relationship Id="rId150" Type="http://schemas.openxmlformats.org/officeDocument/2006/relationships/slide" Target="slides/slide146.xml"/><Relationship Id="rId171" Type="http://schemas.openxmlformats.org/officeDocument/2006/relationships/slide" Target="slides/slide167.xml"/><Relationship Id="rId192" Type="http://schemas.openxmlformats.org/officeDocument/2006/relationships/handoutMaster" Target="handoutMasters/handoutMaster1.xml"/><Relationship Id="rId12" Type="http://schemas.openxmlformats.org/officeDocument/2006/relationships/slide" Target="slides/slide8.xml"/><Relationship Id="rId33" Type="http://schemas.openxmlformats.org/officeDocument/2006/relationships/slide" Target="slides/slide29.xml"/><Relationship Id="rId108" Type="http://schemas.openxmlformats.org/officeDocument/2006/relationships/slide" Target="slides/slide104.xml"/><Relationship Id="rId129" Type="http://schemas.openxmlformats.org/officeDocument/2006/relationships/slide" Target="slides/slide125.xml"/><Relationship Id="rId54" Type="http://schemas.openxmlformats.org/officeDocument/2006/relationships/slide" Target="slides/slide50.xml"/><Relationship Id="rId75" Type="http://schemas.openxmlformats.org/officeDocument/2006/relationships/slide" Target="slides/slide71.xml"/><Relationship Id="rId96" Type="http://schemas.openxmlformats.org/officeDocument/2006/relationships/slide" Target="slides/slide92.xml"/><Relationship Id="rId140" Type="http://schemas.openxmlformats.org/officeDocument/2006/relationships/slide" Target="slides/slide136.xml"/><Relationship Id="rId161" Type="http://schemas.openxmlformats.org/officeDocument/2006/relationships/slide" Target="slides/slide157.xml"/><Relationship Id="rId182" Type="http://schemas.openxmlformats.org/officeDocument/2006/relationships/slide" Target="slides/slide178.xml"/><Relationship Id="rId6" Type="http://schemas.openxmlformats.org/officeDocument/2006/relationships/slide" Target="slides/slide2.xml"/><Relationship Id="rId23" Type="http://schemas.openxmlformats.org/officeDocument/2006/relationships/slide" Target="slides/slide19.xml"/><Relationship Id="rId119" Type="http://schemas.openxmlformats.org/officeDocument/2006/relationships/slide" Target="slides/slide115.xml"/><Relationship Id="rId44" Type="http://schemas.openxmlformats.org/officeDocument/2006/relationships/slide" Target="slides/slide40.xml"/><Relationship Id="rId65" Type="http://schemas.openxmlformats.org/officeDocument/2006/relationships/slide" Target="slides/slide61.xml"/><Relationship Id="rId86" Type="http://schemas.openxmlformats.org/officeDocument/2006/relationships/slide" Target="slides/slide82.xml"/><Relationship Id="rId130" Type="http://schemas.openxmlformats.org/officeDocument/2006/relationships/slide" Target="slides/slide126.xml"/><Relationship Id="rId151" Type="http://schemas.openxmlformats.org/officeDocument/2006/relationships/slide" Target="slides/slide147.xml"/><Relationship Id="rId172" Type="http://schemas.openxmlformats.org/officeDocument/2006/relationships/slide" Target="slides/slide168.xml"/><Relationship Id="rId193" Type="http://schemas.openxmlformats.org/officeDocument/2006/relationships/presProps" Target="presProps.xml"/><Relationship Id="rId13" Type="http://schemas.openxmlformats.org/officeDocument/2006/relationships/slide" Target="slides/slide9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120" Type="http://schemas.openxmlformats.org/officeDocument/2006/relationships/slide" Target="slides/slide116.xml"/><Relationship Id="rId125" Type="http://schemas.openxmlformats.org/officeDocument/2006/relationships/slide" Target="slides/slide121.xml"/><Relationship Id="rId141" Type="http://schemas.openxmlformats.org/officeDocument/2006/relationships/slide" Target="slides/slide137.xml"/><Relationship Id="rId146" Type="http://schemas.openxmlformats.org/officeDocument/2006/relationships/slide" Target="slides/slide142.xml"/><Relationship Id="rId167" Type="http://schemas.openxmlformats.org/officeDocument/2006/relationships/slide" Target="slides/slide163.xml"/><Relationship Id="rId188" Type="http://schemas.openxmlformats.org/officeDocument/2006/relationships/slide" Target="slides/slide184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162" Type="http://schemas.openxmlformats.org/officeDocument/2006/relationships/slide" Target="slides/slide158.xml"/><Relationship Id="rId183" Type="http://schemas.openxmlformats.org/officeDocument/2006/relationships/slide" Target="slides/slide17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slide" Target="slides/slide111.xml"/><Relationship Id="rId131" Type="http://schemas.openxmlformats.org/officeDocument/2006/relationships/slide" Target="slides/slide127.xml"/><Relationship Id="rId136" Type="http://schemas.openxmlformats.org/officeDocument/2006/relationships/slide" Target="slides/slide132.xml"/><Relationship Id="rId157" Type="http://schemas.openxmlformats.org/officeDocument/2006/relationships/slide" Target="slides/slide153.xml"/><Relationship Id="rId178" Type="http://schemas.openxmlformats.org/officeDocument/2006/relationships/slide" Target="slides/slide174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52" Type="http://schemas.openxmlformats.org/officeDocument/2006/relationships/slide" Target="slides/slide148.xml"/><Relationship Id="rId173" Type="http://schemas.openxmlformats.org/officeDocument/2006/relationships/slide" Target="slides/slide169.xml"/><Relationship Id="rId194" Type="http://schemas.openxmlformats.org/officeDocument/2006/relationships/viewProps" Target="viewProp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126" Type="http://schemas.openxmlformats.org/officeDocument/2006/relationships/slide" Target="slides/slide122.xml"/><Relationship Id="rId147" Type="http://schemas.openxmlformats.org/officeDocument/2006/relationships/slide" Target="slides/slide143.xml"/><Relationship Id="rId168" Type="http://schemas.openxmlformats.org/officeDocument/2006/relationships/slide" Target="slides/slide164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142" Type="http://schemas.openxmlformats.org/officeDocument/2006/relationships/slide" Target="slides/slide138.xml"/><Relationship Id="rId163" Type="http://schemas.openxmlformats.org/officeDocument/2006/relationships/slide" Target="slides/slide159.xml"/><Relationship Id="rId184" Type="http://schemas.openxmlformats.org/officeDocument/2006/relationships/slide" Target="slides/slide180.xml"/><Relationship Id="rId189" Type="http://schemas.openxmlformats.org/officeDocument/2006/relationships/slide" Target="slides/slide185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slide" Target="slides/slide112.xml"/><Relationship Id="rId137" Type="http://schemas.openxmlformats.org/officeDocument/2006/relationships/slide" Target="slides/slide133.xml"/><Relationship Id="rId158" Type="http://schemas.openxmlformats.org/officeDocument/2006/relationships/slide" Target="slides/slide154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32" Type="http://schemas.openxmlformats.org/officeDocument/2006/relationships/slide" Target="slides/slide128.xml"/><Relationship Id="rId153" Type="http://schemas.openxmlformats.org/officeDocument/2006/relationships/slide" Target="slides/slide149.xml"/><Relationship Id="rId174" Type="http://schemas.openxmlformats.org/officeDocument/2006/relationships/slide" Target="slides/slide170.xml"/><Relationship Id="rId179" Type="http://schemas.openxmlformats.org/officeDocument/2006/relationships/slide" Target="slides/slide175.xml"/><Relationship Id="rId195" Type="http://schemas.openxmlformats.org/officeDocument/2006/relationships/theme" Target="theme/theme1.xml"/><Relationship Id="rId190" Type="http://schemas.openxmlformats.org/officeDocument/2006/relationships/slide" Target="slides/slide186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27" Type="http://schemas.openxmlformats.org/officeDocument/2006/relationships/slide" Target="slides/slide12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slide" Target="slides/slide118.xml"/><Relationship Id="rId143" Type="http://schemas.openxmlformats.org/officeDocument/2006/relationships/slide" Target="slides/slide139.xml"/><Relationship Id="rId148" Type="http://schemas.openxmlformats.org/officeDocument/2006/relationships/slide" Target="slides/slide144.xml"/><Relationship Id="rId164" Type="http://schemas.openxmlformats.org/officeDocument/2006/relationships/slide" Target="slides/slide160.xml"/><Relationship Id="rId169" Type="http://schemas.openxmlformats.org/officeDocument/2006/relationships/slide" Target="slides/slide165.xml"/><Relationship Id="rId185" Type="http://schemas.openxmlformats.org/officeDocument/2006/relationships/slide" Target="slides/slide18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80" Type="http://schemas.openxmlformats.org/officeDocument/2006/relationships/slide" Target="slides/slide176.xml"/><Relationship Id="rId26" Type="http://schemas.openxmlformats.org/officeDocument/2006/relationships/slide" Target="slides/slide22.xml"/><Relationship Id="rId47" Type="http://schemas.openxmlformats.org/officeDocument/2006/relationships/slide" Target="slides/slide43.xml"/><Relationship Id="rId68" Type="http://schemas.openxmlformats.org/officeDocument/2006/relationships/slide" Target="slides/slide64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33" Type="http://schemas.openxmlformats.org/officeDocument/2006/relationships/slide" Target="slides/slide129.xml"/><Relationship Id="rId154" Type="http://schemas.openxmlformats.org/officeDocument/2006/relationships/slide" Target="slides/slide150.xml"/><Relationship Id="rId175" Type="http://schemas.openxmlformats.org/officeDocument/2006/relationships/slide" Target="slides/slide171.xml"/><Relationship Id="rId196" Type="http://schemas.openxmlformats.org/officeDocument/2006/relationships/tableStyles" Target="tableStyles.xml"/><Relationship Id="rId16" Type="http://schemas.openxmlformats.org/officeDocument/2006/relationships/slide" Target="slides/slide12.xml"/><Relationship Id="rId37" Type="http://schemas.openxmlformats.org/officeDocument/2006/relationships/slide" Target="slides/slide33.xml"/><Relationship Id="rId58" Type="http://schemas.openxmlformats.org/officeDocument/2006/relationships/slide" Target="slides/slide54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slide" Target="slides/slide119.xml"/><Relationship Id="rId144" Type="http://schemas.openxmlformats.org/officeDocument/2006/relationships/slide" Target="slides/slide140.xml"/><Relationship Id="rId90" Type="http://schemas.openxmlformats.org/officeDocument/2006/relationships/slide" Target="slides/slide86.xml"/><Relationship Id="rId165" Type="http://schemas.openxmlformats.org/officeDocument/2006/relationships/slide" Target="slides/slide161.xml"/><Relationship Id="rId186" Type="http://schemas.openxmlformats.org/officeDocument/2006/relationships/slide" Target="slides/slide182.xml"/><Relationship Id="rId27" Type="http://schemas.openxmlformats.org/officeDocument/2006/relationships/slide" Target="slides/slide23.xml"/><Relationship Id="rId48" Type="http://schemas.openxmlformats.org/officeDocument/2006/relationships/slide" Target="slides/slide44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34" Type="http://schemas.openxmlformats.org/officeDocument/2006/relationships/slide" Target="slides/slide130.xml"/><Relationship Id="rId80" Type="http://schemas.openxmlformats.org/officeDocument/2006/relationships/slide" Target="slides/slide76.xml"/><Relationship Id="rId155" Type="http://schemas.openxmlformats.org/officeDocument/2006/relationships/slide" Target="slides/slide151.xml"/><Relationship Id="rId176" Type="http://schemas.openxmlformats.org/officeDocument/2006/relationships/slide" Target="slides/slide172.xml"/><Relationship Id="rId17" Type="http://schemas.openxmlformats.org/officeDocument/2006/relationships/slide" Target="slides/slide13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24" Type="http://schemas.openxmlformats.org/officeDocument/2006/relationships/slide" Target="slides/slide120.xml"/><Relationship Id="rId70" Type="http://schemas.openxmlformats.org/officeDocument/2006/relationships/slide" Target="slides/slide66.xml"/><Relationship Id="rId91" Type="http://schemas.openxmlformats.org/officeDocument/2006/relationships/slide" Target="slides/slide87.xml"/><Relationship Id="rId145" Type="http://schemas.openxmlformats.org/officeDocument/2006/relationships/slide" Target="slides/slide141.xml"/><Relationship Id="rId166" Type="http://schemas.openxmlformats.org/officeDocument/2006/relationships/slide" Target="slides/slide162.xml"/><Relationship Id="rId187" Type="http://schemas.openxmlformats.org/officeDocument/2006/relationships/slide" Target="slides/slide183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60" Type="http://schemas.openxmlformats.org/officeDocument/2006/relationships/slide" Target="slides/slide56.xml"/><Relationship Id="rId81" Type="http://schemas.openxmlformats.org/officeDocument/2006/relationships/slide" Target="slides/slide77.xml"/><Relationship Id="rId135" Type="http://schemas.openxmlformats.org/officeDocument/2006/relationships/slide" Target="slides/slide131.xml"/><Relationship Id="rId156" Type="http://schemas.openxmlformats.org/officeDocument/2006/relationships/slide" Target="slides/slide152.xml"/><Relationship Id="rId177" Type="http://schemas.openxmlformats.org/officeDocument/2006/relationships/slide" Target="slides/slide173.xml"/><Relationship Id="rId18" Type="http://schemas.openxmlformats.org/officeDocument/2006/relationships/slide" Target="slides/slide14.xml"/><Relationship Id="rId39" Type="http://schemas.openxmlformats.org/officeDocument/2006/relationships/slide" Target="slides/slide35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78.wmf"/><Relationship Id="rId2" Type="http://schemas.openxmlformats.org/officeDocument/2006/relationships/image" Target="../media/image77.wmf"/><Relationship Id="rId1" Type="http://schemas.openxmlformats.org/officeDocument/2006/relationships/image" Target="../media/image76.wmf"/><Relationship Id="rId4" Type="http://schemas.openxmlformats.org/officeDocument/2006/relationships/image" Target="../media/image79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5A66E1-596A-496E-B96E-FE454130F19C}" type="datetimeFigureOut">
              <a:rPr lang="zh-CN" altLang="en-US" smtClean="0"/>
              <a:pPr/>
              <a:t>2022/5/31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53B57A-208D-4E21-8008-BCE8E94FCB4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64863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02705F-8347-41A8-82E6-B2920132BF3D}" type="datetimeFigureOut">
              <a:rPr lang="en-US" smtClean="0"/>
              <a:pPr/>
              <a:t>5/31/22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0AF6DD-051E-413B-8808-23D5AB3BD9E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0788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0AF6DD-051E-413B-8808-23D5AB3BD9E4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1696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如何增加一个模式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0AF6DD-051E-413B-8808-23D5AB3BD9E4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2615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增加层的含义，不同粒度的模式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0AF6DD-051E-413B-8808-23D5AB3BD9E4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6754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可以引申出更多的层，深度学习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0AF6DD-051E-413B-8808-23D5AB3BD9E4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5448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用什么训练就学到了什么，就可以识别什么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0AF6DD-051E-413B-8808-23D5AB3BD9E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483303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用什么训练就学到了什么，就可以识别什么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0AF6DD-051E-413B-8808-23D5AB3BD9E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737636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同是猫也有很多种，见多识广 人会总结归纳，举一反三 机器目前还做不到，只能靠众多的数据 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0AF6DD-051E-413B-8808-23D5AB3BD9E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523483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0AF6DD-051E-413B-8808-23D5AB3BD9E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625381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调整哪个？大小？方向？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0AF6DD-051E-413B-8808-23D5AB3BD9E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2282735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多维情况：梯度下降，导数变偏导数。梯度的物理意义，神经网络比较复杂，如何计算梯度？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0AF6DD-051E-413B-8808-23D5AB3BD9E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802460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0AF6DD-051E-413B-8808-23D5AB3BD9E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701427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神经网络</a:t>
            </a:r>
            <a:endParaRPr lang="en-US" altLang="zh-CN" dirty="0"/>
          </a:p>
          <a:p>
            <a:pPr lvl="1"/>
            <a:r>
              <a:rPr lang="en-US" altLang="zh-CN" dirty="0"/>
              <a:t>40</a:t>
            </a:r>
            <a:r>
              <a:rPr lang="zh-CN" altLang="en-US" dirty="0"/>
              <a:t>年代开始研究，提出</a:t>
            </a:r>
            <a:r>
              <a:rPr lang="en-US" altLang="zh-CN" dirty="0"/>
              <a:t>MP</a:t>
            </a:r>
            <a:r>
              <a:rPr lang="zh-CN" altLang="en-US" dirty="0"/>
              <a:t>（两位提出者的名字）模型，即神经元</a:t>
            </a:r>
            <a:endParaRPr lang="en-US" altLang="zh-CN" dirty="0"/>
          </a:p>
          <a:p>
            <a:pPr lvl="1"/>
            <a:r>
              <a:rPr lang="en-US" altLang="zh-CN" dirty="0"/>
              <a:t>60</a:t>
            </a:r>
            <a:r>
              <a:rPr lang="zh-CN" altLang="en-US" dirty="0"/>
              <a:t>年代开始落入低潮</a:t>
            </a:r>
            <a:endParaRPr lang="en-US" altLang="zh-CN" dirty="0"/>
          </a:p>
          <a:p>
            <a:pPr lvl="2"/>
            <a:r>
              <a:rPr lang="zh-CN" altLang="en-US" dirty="0"/>
              <a:t>异或（</a:t>
            </a:r>
            <a:r>
              <a:rPr lang="en-US" altLang="zh-CN" dirty="0"/>
              <a:t>XOR</a:t>
            </a:r>
            <a:r>
              <a:rPr lang="zh-CN" altLang="en-US" dirty="0"/>
              <a:t>）问题</a:t>
            </a:r>
            <a:endParaRPr lang="en-US" altLang="zh-CN" dirty="0"/>
          </a:p>
          <a:p>
            <a:pPr lvl="1"/>
            <a:r>
              <a:rPr lang="en-US" altLang="zh-CN" dirty="0"/>
              <a:t>80</a:t>
            </a:r>
            <a:r>
              <a:rPr lang="zh-CN" altLang="en-US" dirty="0"/>
              <a:t>年代再次兴起</a:t>
            </a:r>
            <a:endParaRPr lang="en-US" altLang="zh-CN" dirty="0"/>
          </a:p>
          <a:p>
            <a:pPr lvl="2"/>
            <a:r>
              <a:rPr lang="en-US" altLang="zh-CN" dirty="0"/>
              <a:t>BP</a:t>
            </a:r>
            <a:r>
              <a:rPr lang="zh-CN" altLang="en-US" dirty="0"/>
              <a:t>（反向传播）算法</a:t>
            </a:r>
            <a:endParaRPr lang="en-US" altLang="zh-CN" dirty="0"/>
          </a:p>
          <a:p>
            <a:pPr lvl="1"/>
            <a:r>
              <a:rPr lang="en-US" altLang="zh-CN" dirty="0"/>
              <a:t>90</a:t>
            </a:r>
            <a:r>
              <a:rPr lang="zh-CN" altLang="en-US" dirty="0"/>
              <a:t>年代再次落入低潮</a:t>
            </a:r>
            <a:endParaRPr lang="en-US" altLang="zh-CN" dirty="0"/>
          </a:p>
          <a:p>
            <a:pPr lvl="1"/>
            <a:r>
              <a:rPr lang="en-US" altLang="zh-CN" dirty="0"/>
              <a:t>2006</a:t>
            </a:r>
            <a:r>
              <a:rPr lang="zh-CN" altLang="en-US" dirty="0"/>
              <a:t>年提出深度学习</a:t>
            </a:r>
            <a:endParaRPr lang="en-US" altLang="zh-CN" dirty="0"/>
          </a:p>
          <a:p>
            <a:pPr lvl="2"/>
            <a:r>
              <a:rPr lang="zh-CN" altLang="en-US" dirty="0"/>
              <a:t>语音识别</a:t>
            </a:r>
            <a:endParaRPr lang="en-US" altLang="zh-CN" dirty="0"/>
          </a:p>
          <a:p>
            <a:pPr lvl="2"/>
            <a:r>
              <a:rPr lang="zh-CN" altLang="en-US" dirty="0"/>
              <a:t>图象识别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0AF6DD-051E-413B-8808-23D5AB3BD9E4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5189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BP</a:t>
            </a:r>
            <a:r>
              <a:rPr lang="zh-CN" altLang="en-US" dirty="0"/>
              <a:t>算法 ，解释为什么叫</a:t>
            </a:r>
            <a:r>
              <a:rPr lang="en-US" altLang="zh-CN" dirty="0"/>
              <a:t>BP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0AF6DD-051E-413B-8808-23D5AB3BD9E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7954392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20210419 </a:t>
            </a:r>
            <a:r>
              <a:rPr lang="zh-CN" altLang="en-US" dirty="0"/>
              <a:t>导论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0AF6DD-051E-413B-8808-23D5AB3BD9E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9037353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CC64254-AE04-A443-9D3D-29319D37A88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3787145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CC64254-AE04-A443-9D3D-29319D37A88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5344321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CC64254-AE04-A443-9D3D-29319D37A88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3551680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CC64254-AE04-A443-9D3D-29319D37A88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664719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CC64254-AE04-A443-9D3D-29319D37A88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8712703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CC64254-AE04-A443-9D3D-29319D37A88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8301604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2020.11.9 </a:t>
            </a:r>
            <a:r>
              <a:rPr lang="zh-CN" altLang="en-US"/>
              <a:t>研究生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CC64254-AE04-A443-9D3D-29319D37A88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4421339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技术 本科 </a:t>
            </a:r>
            <a:r>
              <a:rPr lang="en-US" altLang="zh-CN" dirty="0"/>
              <a:t>20200422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0AF6DD-051E-413B-8808-23D5AB3BD9E4}" type="slidenum">
              <a:rPr lang="en-US" smtClean="0"/>
              <a:pPr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5052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一般来说，人工神经网络是受大脑神经网络的启发提出的，但是这么简单说还是不清楚神经网络是怎么一回事。让我们从一个简单的数字识别谈起，看看神经网络到底是怎么一回事。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0AF6DD-051E-413B-8808-23D5AB3BD9E4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4783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0AF6DD-051E-413B-8808-23D5AB3BD9E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1281362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RGB</a:t>
            </a:r>
            <a:r>
              <a:rPr lang="zh-CN" altLang="en-US" dirty="0"/>
              <a:t>当作一个整体，所以要一起处理。卷积是个立体的。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0AF6DD-051E-413B-8808-23D5AB3BD9E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2821847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0AF6DD-051E-413B-8808-23D5AB3BD9E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465158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本科 技术 </a:t>
            </a:r>
            <a:r>
              <a:rPr lang="en-US" altLang="zh-CN"/>
              <a:t>20200429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0AF6DD-051E-413B-8808-23D5AB3BD9E4}" type="slidenum">
              <a:rPr lang="en-US" smtClean="0"/>
              <a:pPr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07021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0AF6DD-051E-413B-8808-23D5AB3BD9E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2269878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0AF6DD-051E-413B-8808-23D5AB3BD9E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5959098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0AF6DD-051E-413B-8808-23D5AB3BD9E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5741804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对于</a:t>
            </a:r>
            <a:r>
              <a:rPr lang="en-US" altLang="zh-CN" dirty="0"/>
              <a:t>w2</a:t>
            </a:r>
            <a:r>
              <a:rPr lang="zh-CN" altLang="en-US" dirty="0"/>
              <a:t>来说，要求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n(w2,1)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P(L)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概率大，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n(w2,2)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P(L)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概率大，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n(w2,3)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P(R)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概率大。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0AF6DD-051E-413B-8808-23D5AB3BD9E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638984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经过每个节点的概率是其父节点的分类结果，所以参数是用</a:t>
            </a:r>
            <a:r>
              <a:rPr lang="en-US" altLang="zh-CN" dirty="0"/>
              <a:t>i-1</a:t>
            </a:r>
          </a:p>
          <a:p>
            <a:r>
              <a:rPr lang="zh-CN" altLang="en-US" dirty="0"/>
              <a:t>上面的</a:t>
            </a:r>
            <a:r>
              <a:rPr lang="en-US" altLang="zh-CN" dirty="0" err="1"/>
              <a:t>pwi</a:t>
            </a:r>
            <a:r>
              <a:rPr lang="zh-CN" altLang="en-US" dirty="0"/>
              <a:t>是下面公式的</a:t>
            </a:r>
            <a:r>
              <a:rPr lang="en-US" altLang="zh-CN" dirty="0"/>
              <a:t>p</a:t>
            </a:r>
            <a:r>
              <a:rPr lang="zh-CN" altLang="en-US" dirty="0"/>
              <a:t>的简写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0AF6DD-051E-413B-8808-23D5AB3BD9E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270572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0AF6DD-051E-413B-8808-23D5AB3BD9E4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6217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0AF6DD-051E-413B-8808-23D5AB3BD9E4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3447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0AF6DD-051E-413B-8808-23D5AB3BD9E4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6577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0AF6DD-051E-413B-8808-23D5AB3BD9E4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9763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0AF6DD-051E-413B-8808-23D5AB3BD9E4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0918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引出</a:t>
            </a:r>
            <a:r>
              <a:rPr lang="en-US" altLang="zh-CN" dirty="0"/>
              <a:t>10</a:t>
            </a:r>
            <a:r>
              <a:rPr lang="zh-CN" altLang="en-US" dirty="0"/>
              <a:t>个数字识别网络，哪个输出最大，结果为哪个。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0AF6DD-051E-413B-8808-23D5AB3BD9E4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8668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/>
          </a:p>
        </p:txBody>
      </p:sp>
      <p:sp useBgFill="1">
        <p:nvSpPr>
          <p:cNvPr id="13" name="Rounded Rectangle 12"/>
          <p:cNvSpPr/>
          <p:nvPr/>
        </p:nvSpPr>
        <p:spPr>
          <a:xfrm>
            <a:off x="87084" y="69756"/>
            <a:ext cx="12017829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727200" y="3200400"/>
            <a:ext cx="8534400" cy="1600200"/>
          </a:xfrm>
        </p:spPr>
        <p:txBody>
          <a:bodyPr/>
          <a:lstStyle>
            <a:lvl1pPr marL="0" indent="0" algn="ctr">
              <a:buNone/>
              <a:defRPr sz="26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101B3-0010-49BE-8236-66B90211FF04}" type="datetime1">
              <a:rPr lang="en-US" altLang="zh-CN" smtClean="0"/>
              <a:pPr/>
              <a:t>5/31/22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>
            <a:noAutofit/>
          </a:bodyPr>
          <a:lstStyle>
            <a:lvl1pPr>
              <a:defRPr sz="1400">
                <a:solidFill>
                  <a:srgbClr val="FFFFFF"/>
                </a:solidFill>
              </a:defRPr>
            </a:lvl1pPr>
          </a:lstStyle>
          <a:p>
            <a:fld id="{5501D8D0-7646-4D22-887C-459A4F2FEB6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83909" y="1449304"/>
            <a:ext cx="12028716" cy="1527349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0" name="Rectangle 9"/>
          <p:cNvSpPr/>
          <p:nvPr/>
        </p:nvSpPr>
        <p:spPr>
          <a:xfrm>
            <a:off x="83909" y="1396720"/>
            <a:ext cx="12028716" cy="120580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1" name="Rectangle 10"/>
          <p:cNvSpPr/>
          <p:nvPr/>
        </p:nvSpPr>
        <p:spPr>
          <a:xfrm>
            <a:off x="83909" y="2976649"/>
            <a:ext cx="12028716" cy="110532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609600" y="1505931"/>
            <a:ext cx="10972800" cy="1470025"/>
          </a:xfrm>
        </p:spPr>
        <p:txBody>
          <a:bodyPr anchor="ctr"/>
          <a:lstStyle>
            <a:lvl1pPr algn="ctr">
              <a:defRPr lang="en-US" dirty="0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97D574-52BE-4187-8AF7-E201A70CB6DC}" type="datetime1">
              <a:rPr lang="en-US" altLang="zh-CN" smtClean="0"/>
              <a:pPr/>
              <a:t>5/31/22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1D8D0-7646-4D22-887C-459A4F2FEB6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2"/>
            <a:ext cx="268224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9200" y="274641"/>
            <a:ext cx="74168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C6442-F0BB-4DBA-B030-4A0192701801}" type="datetime1">
              <a:rPr lang="en-US" altLang="zh-CN" smtClean="0"/>
              <a:pPr/>
              <a:t>5/31/22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1D8D0-7646-4D22-887C-459A4F2FEB6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 useBgFill="1">
        <p:nvSpPr>
          <p:cNvPr id="13" name="Rounded Rectangle 12"/>
          <p:cNvSpPr/>
          <p:nvPr/>
        </p:nvSpPr>
        <p:spPr>
          <a:xfrm>
            <a:off x="87084" y="69756"/>
            <a:ext cx="12017829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727200" y="3200400"/>
            <a:ext cx="8534400" cy="1600200"/>
          </a:xfrm>
        </p:spPr>
        <p:txBody>
          <a:bodyPr/>
          <a:lstStyle>
            <a:lvl1pPr marL="0" indent="0" algn="ctr">
              <a:buNone/>
              <a:defRPr sz="26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5101B3-0010-49BE-8236-66B90211FF04}" type="datetime1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696464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5/31/22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>
            <a:noAutofit/>
          </a:bodyPr>
          <a:lstStyle>
            <a:lvl1pPr>
              <a:defRPr sz="1400">
                <a:solidFill>
                  <a:srgbClr val="FFFFFF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01D8D0-7646-4D22-887C-459A4F2FEB61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+mj-ea"/>
                <a:cs typeface="+mj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j-ea"/>
              <a:cs typeface="+mj-c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83909" y="1449304"/>
            <a:ext cx="12028716" cy="1527349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83909" y="1396720"/>
            <a:ext cx="12028716" cy="120580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83909" y="2976649"/>
            <a:ext cx="12028716" cy="110532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609600" y="1505931"/>
            <a:ext cx="10972800" cy="1470025"/>
          </a:xfrm>
        </p:spPr>
        <p:txBody>
          <a:bodyPr anchor="ctr"/>
          <a:lstStyle>
            <a:lvl1pPr algn="ctr">
              <a:defRPr lang="en-US" dirty="0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388975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 b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r>
              <a:rPr kumimoji="0" lang="en-US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9694328-A6FB-477A-B9C5-7FEFDBDE1042}" type="datetime1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696464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5/31/22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01D8D0-7646-4D22-887C-459A4F2FEB61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+mj-ea"/>
                <a:cs typeface="+mj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j-ea"/>
              <a:cs typeface="+mj-cs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1219200" y="1447800"/>
            <a:ext cx="10363200" cy="4572000"/>
          </a:xfrm>
        </p:spPr>
        <p:txBody>
          <a:bodyPr vert="horz"/>
          <a:lstStyle>
            <a:lvl1pPr>
              <a:buFontTx/>
              <a:buBlip>
                <a:blip r:embed="rId2"/>
              </a:buBlip>
              <a:defRPr/>
            </a:lvl1pPr>
            <a:lvl2pPr>
              <a:buClr>
                <a:srgbClr val="503DDB"/>
              </a:buClr>
              <a:buSzPct val="45000"/>
              <a:buFont typeface="Wingdings" pitchFamily="2" charset="2"/>
              <a:buChar char="q"/>
              <a:defRPr/>
            </a:lvl2pPr>
          </a:lstStyle>
          <a:p>
            <a:pPr lvl="0" eaLnBrk="1" latinLnBrk="0" hangingPunct="1"/>
            <a:r>
              <a:rPr lang="en-US" dirty="0"/>
              <a:t>Click to edit Master text styles</a:t>
            </a:r>
          </a:p>
          <a:p>
            <a:pPr lvl="1" eaLnBrk="1" latinLnBrk="0" hangingPunct="1"/>
            <a:r>
              <a:rPr lang="en-US" dirty="0"/>
              <a:t>Second level</a:t>
            </a:r>
          </a:p>
          <a:p>
            <a:pPr lvl="2" eaLnBrk="1" latinLnBrk="0" hangingPunct="1"/>
            <a:r>
              <a:rPr lang="en-US" dirty="0"/>
              <a:t>Third level</a:t>
            </a:r>
          </a:p>
          <a:p>
            <a:pPr lvl="3" eaLnBrk="1" latinLnBrk="0" hangingPunct="1"/>
            <a:r>
              <a:rPr lang="en-US" dirty="0"/>
              <a:t>Fourth level</a:t>
            </a:r>
          </a:p>
          <a:p>
            <a:pPr lvl="4" eaLnBrk="1" latinLnBrk="0" hangingPunct="1"/>
            <a:r>
              <a:rPr lang="en-US" dirty="0"/>
              <a:t>Fifth level</a:t>
            </a:r>
            <a:endParaRPr kumimoji="0" lang="en-US" dirty="0"/>
          </a:p>
        </p:txBody>
      </p:sp>
      <p:pic>
        <p:nvPicPr>
          <p:cNvPr id="302081" name="Picture 1" descr="E:\resume\logo-tsinghua.jp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135414" y="90152"/>
            <a:ext cx="2727375" cy="64381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071411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 useBgFill="1">
        <p:nvSpPr>
          <p:cNvPr id="10" name="Rounded Rectangle 9"/>
          <p:cNvSpPr/>
          <p:nvPr/>
        </p:nvSpPr>
        <p:spPr>
          <a:xfrm>
            <a:off x="87084" y="69756"/>
            <a:ext cx="12017829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3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952501"/>
            <a:ext cx="10363200" cy="1362075"/>
          </a:xfrm>
        </p:spPr>
        <p:txBody>
          <a:bodyPr anchor="b" anchorCtr="0"/>
          <a:lstStyle>
            <a:lvl1pPr algn="l">
              <a:buNone/>
              <a:defRPr sz="4000" b="0" cap="none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547938"/>
            <a:ext cx="10363200" cy="1338262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5629C65-C267-4342-9116-A00B6E7C55AD}" type="datetime1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696464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5/31/22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066800" y="6172200"/>
            <a:ext cx="5334000" cy="457200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7" name="Rectangle 6"/>
          <p:cNvSpPr/>
          <p:nvPr/>
        </p:nvSpPr>
        <p:spPr>
          <a:xfrm flipV="1">
            <a:off x="92550" y="2376830"/>
            <a:ext cx="12018020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92195" y="2341476"/>
            <a:ext cx="12018375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91075" y="2468880"/>
            <a:ext cx="12019495" cy="45720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95072" y="6208776"/>
            <a:ext cx="609600" cy="45720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01D8D0-7646-4D22-887C-459A4F2FEB61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+mj-ea"/>
                <a:cs typeface="+mj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8917252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48BA6D-2268-450C-9E6F-6553A2809D14}" type="datetime1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696464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5/31/22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01D8D0-7646-4D22-887C-459A4F2FEB61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+mj-ea"/>
                <a:cs typeface="+mj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j-ea"/>
              <a:cs typeface="+mj-cs"/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1219200" y="1447800"/>
            <a:ext cx="4998720" cy="45720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578600" y="1447800"/>
            <a:ext cx="4998720" cy="45720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12865840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273050"/>
            <a:ext cx="10363200" cy="1143000"/>
          </a:xfrm>
        </p:spPr>
        <p:txBody>
          <a:bodyPr anchor="b" anchorCtr="0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200" y="1447800"/>
            <a:ext cx="49784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6604000" y="1447800"/>
            <a:ext cx="49784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976173-FFAF-40B2-BD71-0C474124F5CA}" type="datetime1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696464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5/31/22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01D8D0-7646-4D22-887C-459A4F2FEB61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+mj-ea"/>
                <a:cs typeface="+mj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j-ea"/>
              <a:cs typeface="+mj-cs"/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>
          <a:xfrm>
            <a:off x="1219200" y="2247900"/>
            <a:ext cx="4978400" cy="38862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half" idx="4"/>
          </p:nvPr>
        </p:nvSpPr>
        <p:spPr>
          <a:xfrm>
            <a:off x="6604000" y="2247900"/>
            <a:ext cx="4978400" cy="38862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203506169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EAAC5F-3C7D-47E2-8137-0D0E13270C17}" type="datetime1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696464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5/31/22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01D8D0-7646-4D22-887C-459A4F2FEB61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+mj-ea"/>
                <a:cs typeface="+mj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98194583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9B44C75-2845-4A49-8407-B10E57DDCB66}" type="datetime1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696464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5/31/22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01D8D0-7646-4D22-887C-459A4F2FEB61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+mj-ea"/>
                <a:cs typeface="+mj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18553817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 useBgFill="1">
        <p:nvSpPr>
          <p:cNvPr id="9" name="Rounded Rectangle 8"/>
          <p:cNvSpPr/>
          <p:nvPr/>
        </p:nvSpPr>
        <p:spPr>
          <a:xfrm>
            <a:off x="85344" y="69755"/>
            <a:ext cx="12017829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273050"/>
            <a:ext cx="10363200" cy="1143000"/>
          </a:xfrm>
        </p:spPr>
        <p:txBody>
          <a:bodyPr anchor="b" anchorCtr="0"/>
          <a:lstStyle>
            <a:lvl1pPr algn="l">
              <a:buNone/>
              <a:defRPr sz="4000" b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1219200" y="1600200"/>
            <a:ext cx="2540000" cy="4495800"/>
          </a:xfrm>
        </p:spPr>
        <p:txBody>
          <a:bodyPr/>
          <a:lstStyle>
            <a:lvl1pPr marL="0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9D93C6-C0E5-4C94-83B0-EBE524181AA9}" type="datetime1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696464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5/31/22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01D8D0-7646-4D22-887C-459A4F2FEB61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+mj-ea"/>
                <a:cs typeface="+mj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j-ea"/>
              <a:cs typeface="+mj-cs"/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"/>
          </p:nvPr>
        </p:nvSpPr>
        <p:spPr>
          <a:xfrm>
            <a:off x="3962400" y="1600200"/>
            <a:ext cx="7620000" cy="44958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22437675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 b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r>
              <a:rPr kumimoji="0" lang="en-US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694328-A6FB-477A-B9C5-7FEFDBDE1042}" type="datetime1">
              <a:rPr lang="en-US" altLang="zh-CN" smtClean="0"/>
              <a:pPr/>
              <a:t>5/31/22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1D8D0-7646-4D22-887C-459A4F2FEB6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1219200" y="1447800"/>
            <a:ext cx="10363200" cy="4572000"/>
          </a:xfrm>
        </p:spPr>
        <p:txBody>
          <a:bodyPr vert="horz"/>
          <a:lstStyle>
            <a:lvl1pPr>
              <a:buFontTx/>
              <a:buBlip>
                <a:blip r:embed="rId2"/>
              </a:buBlip>
              <a:defRPr/>
            </a:lvl1pPr>
            <a:lvl2pPr>
              <a:buClr>
                <a:srgbClr val="503DDB"/>
              </a:buClr>
              <a:buSzPct val="45000"/>
              <a:buFont typeface="Wingdings" pitchFamily="2" charset="2"/>
              <a:buChar char="q"/>
              <a:defRPr/>
            </a:lvl2pPr>
          </a:lstStyle>
          <a:p>
            <a:pPr lvl="0" eaLnBrk="1" latinLnBrk="0" hangingPunct="1"/>
            <a:r>
              <a:rPr lang="en-US" dirty="0"/>
              <a:t>Click to edit Master text styles</a:t>
            </a:r>
          </a:p>
          <a:p>
            <a:pPr lvl="1" eaLnBrk="1" latinLnBrk="0" hangingPunct="1"/>
            <a:r>
              <a:rPr lang="en-US" dirty="0"/>
              <a:t>Second level</a:t>
            </a:r>
          </a:p>
          <a:p>
            <a:pPr lvl="2" eaLnBrk="1" latinLnBrk="0" hangingPunct="1"/>
            <a:r>
              <a:rPr lang="en-US" dirty="0"/>
              <a:t>Third level</a:t>
            </a:r>
          </a:p>
          <a:p>
            <a:pPr lvl="3" eaLnBrk="1" latinLnBrk="0" hangingPunct="1"/>
            <a:r>
              <a:rPr lang="en-US" dirty="0"/>
              <a:t>Fourth level</a:t>
            </a:r>
          </a:p>
          <a:p>
            <a:pPr lvl="4" eaLnBrk="1" latinLnBrk="0" hangingPunct="1"/>
            <a:r>
              <a:rPr lang="en-US" dirty="0"/>
              <a:t>Fifth level</a:t>
            </a:r>
            <a:endParaRPr kumimoji="0" lang="en-US" dirty="0"/>
          </a:p>
        </p:txBody>
      </p:sp>
      <p:pic>
        <p:nvPicPr>
          <p:cNvPr id="302081" name="Picture 1" descr="E:\resume\logo-tsinghua.jp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135414" y="90152"/>
            <a:ext cx="2727375" cy="643813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4900550"/>
            <a:ext cx="9753600" cy="522288"/>
          </a:xfrm>
        </p:spPr>
        <p:txBody>
          <a:bodyPr anchor="ctr">
            <a:noAutofit/>
          </a:bodyPr>
          <a:lstStyle>
            <a:lvl1pPr algn="l">
              <a:buNone/>
              <a:defRPr sz="2800" b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9200" y="5445825"/>
            <a:ext cx="9753600" cy="685800"/>
          </a:xfrm>
        </p:spPr>
        <p:txBody>
          <a:bodyPr/>
          <a:lstStyle>
            <a:lvl1pPr marL="0" indent="0">
              <a:buFontTx/>
              <a:buNone/>
              <a:defRPr sz="16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A46CFF-7119-486E-A242-14937EB72380}" type="datetime1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696464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5/31/22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219200" y="6172200"/>
            <a:ext cx="5181600" cy="457200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95072" y="6208776"/>
            <a:ext cx="609600" cy="45720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01D8D0-7646-4D22-887C-459A4F2FEB61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+mj-ea"/>
                <a:cs typeface="+mj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j-ea"/>
              <a:cs typeface="+mj-cs"/>
            </a:endParaRPr>
          </a:p>
        </p:txBody>
      </p:sp>
      <p:sp>
        <p:nvSpPr>
          <p:cNvPr id="11" name="Rectangle 10"/>
          <p:cNvSpPr/>
          <p:nvPr/>
        </p:nvSpPr>
        <p:spPr>
          <a:xfrm flipV="1">
            <a:off x="91076" y="4683555"/>
            <a:ext cx="12009120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91345" y="4650475"/>
            <a:ext cx="12008852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91348" y="4773225"/>
            <a:ext cx="12008849" cy="48807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91078" y="66676"/>
            <a:ext cx="12002497" cy="4581525"/>
          </a:xfrm>
          <a:prstGeom prst="round2SameRect">
            <a:avLst>
              <a:gd name="adj1" fmla="val 7101"/>
              <a:gd name="adj2" fmla="val 0"/>
            </a:avLst>
          </a:prstGeom>
          <a:solidFill>
            <a:schemeClr val="bg2"/>
          </a:solidFill>
          <a:ln w="6350"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87513033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C97D574-52BE-4187-8AF7-E201A70CB6DC}" type="datetime1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696464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5/31/22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01D8D0-7646-4D22-887C-459A4F2FEB61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+mj-ea"/>
                <a:cs typeface="+mj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95756970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2"/>
            <a:ext cx="268224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9200" y="274641"/>
            <a:ext cx="74168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CC6442-F0BB-4DBA-B030-4A0192701801}" type="datetime1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696464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5/31/22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01D8D0-7646-4D22-887C-459A4F2FEB61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+mj-ea"/>
                <a:cs typeface="+mj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92156790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 useBgFill="1">
        <p:nvSpPr>
          <p:cNvPr id="13" name="Rounded Rectangle 12"/>
          <p:cNvSpPr/>
          <p:nvPr/>
        </p:nvSpPr>
        <p:spPr>
          <a:xfrm>
            <a:off x="87084" y="69756"/>
            <a:ext cx="12017829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727200" y="3200400"/>
            <a:ext cx="8534400" cy="1600200"/>
          </a:xfrm>
        </p:spPr>
        <p:txBody>
          <a:bodyPr/>
          <a:lstStyle>
            <a:lvl1pPr marL="0" indent="0" algn="ctr">
              <a:buNone/>
              <a:defRPr sz="26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5101B3-0010-49BE-8236-66B90211FF04}" type="datetime1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696464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5/31/22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>
            <a:noAutofit/>
          </a:bodyPr>
          <a:lstStyle>
            <a:lvl1pPr>
              <a:defRPr sz="1400">
                <a:solidFill>
                  <a:srgbClr val="FFFFFF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01D8D0-7646-4D22-887C-459A4F2FEB61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+mj-ea"/>
                <a:cs typeface="+mj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j-ea"/>
              <a:cs typeface="+mj-c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83909" y="1449304"/>
            <a:ext cx="12028716" cy="1527349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83909" y="1396720"/>
            <a:ext cx="12028716" cy="120580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83909" y="2976649"/>
            <a:ext cx="12028716" cy="110532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609600" y="1505931"/>
            <a:ext cx="10972800" cy="1470025"/>
          </a:xfrm>
        </p:spPr>
        <p:txBody>
          <a:bodyPr anchor="ctr"/>
          <a:lstStyle>
            <a:lvl1pPr algn="ctr">
              <a:defRPr lang="en-US" dirty="0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548152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 b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r>
              <a:rPr kumimoji="0" lang="en-US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9694328-A6FB-477A-B9C5-7FEFDBDE1042}" type="datetime1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696464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5/31/22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01D8D0-7646-4D22-887C-459A4F2FEB61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+mj-ea"/>
                <a:cs typeface="+mj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j-ea"/>
              <a:cs typeface="+mj-cs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1219200" y="1447800"/>
            <a:ext cx="10363200" cy="4572000"/>
          </a:xfrm>
        </p:spPr>
        <p:txBody>
          <a:bodyPr vert="horz"/>
          <a:lstStyle>
            <a:lvl1pPr>
              <a:buFontTx/>
              <a:buBlip>
                <a:blip r:embed="rId2"/>
              </a:buBlip>
              <a:defRPr/>
            </a:lvl1pPr>
            <a:lvl2pPr>
              <a:buClr>
                <a:srgbClr val="503DDB"/>
              </a:buClr>
              <a:buSzPct val="45000"/>
              <a:buFont typeface="Wingdings" pitchFamily="2" charset="2"/>
              <a:buChar char="q"/>
              <a:defRPr/>
            </a:lvl2pPr>
          </a:lstStyle>
          <a:p>
            <a:pPr lvl="0" eaLnBrk="1" latinLnBrk="0" hangingPunct="1"/>
            <a:r>
              <a:rPr lang="en-US" dirty="0"/>
              <a:t>Click to edit Master text styles</a:t>
            </a:r>
          </a:p>
          <a:p>
            <a:pPr lvl="1" eaLnBrk="1" latinLnBrk="0" hangingPunct="1"/>
            <a:r>
              <a:rPr lang="en-US" dirty="0"/>
              <a:t>Second level</a:t>
            </a:r>
          </a:p>
          <a:p>
            <a:pPr lvl="2" eaLnBrk="1" latinLnBrk="0" hangingPunct="1"/>
            <a:r>
              <a:rPr lang="en-US" dirty="0"/>
              <a:t>Third level</a:t>
            </a:r>
          </a:p>
          <a:p>
            <a:pPr lvl="3" eaLnBrk="1" latinLnBrk="0" hangingPunct="1"/>
            <a:r>
              <a:rPr lang="en-US" dirty="0"/>
              <a:t>Fourth level</a:t>
            </a:r>
          </a:p>
          <a:p>
            <a:pPr lvl="4" eaLnBrk="1" latinLnBrk="0" hangingPunct="1"/>
            <a:r>
              <a:rPr lang="en-US" dirty="0"/>
              <a:t>Fifth level</a:t>
            </a:r>
            <a:endParaRPr kumimoji="0" lang="en-US" dirty="0"/>
          </a:p>
        </p:txBody>
      </p:sp>
      <p:pic>
        <p:nvPicPr>
          <p:cNvPr id="302081" name="Picture 1" descr="E:\resume\logo-tsinghua.jp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135414" y="90152"/>
            <a:ext cx="2727375" cy="64381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82529015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 useBgFill="1">
        <p:nvSpPr>
          <p:cNvPr id="10" name="Rounded Rectangle 9"/>
          <p:cNvSpPr/>
          <p:nvPr/>
        </p:nvSpPr>
        <p:spPr>
          <a:xfrm>
            <a:off x="87084" y="69756"/>
            <a:ext cx="12017829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3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952501"/>
            <a:ext cx="10363200" cy="1362075"/>
          </a:xfrm>
        </p:spPr>
        <p:txBody>
          <a:bodyPr anchor="b" anchorCtr="0"/>
          <a:lstStyle>
            <a:lvl1pPr algn="l">
              <a:buNone/>
              <a:defRPr sz="4000" b="0" cap="none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547938"/>
            <a:ext cx="10363200" cy="1338262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5629C65-C267-4342-9116-A00B6E7C55AD}" type="datetime1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696464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5/31/22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066800" y="6172200"/>
            <a:ext cx="5334000" cy="457200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7" name="Rectangle 6"/>
          <p:cNvSpPr/>
          <p:nvPr/>
        </p:nvSpPr>
        <p:spPr>
          <a:xfrm flipV="1">
            <a:off x="92550" y="2376830"/>
            <a:ext cx="12018020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92195" y="2341476"/>
            <a:ext cx="12018375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91075" y="2468880"/>
            <a:ext cx="12019495" cy="45720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95072" y="6208776"/>
            <a:ext cx="609600" cy="45720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01D8D0-7646-4D22-887C-459A4F2FEB61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+mj-ea"/>
                <a:cs typeface="+mj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600097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48BA6D-2268-450C-9E6F-6553A2809D14}" type="datetime1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696464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5/31/22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01D8D0-7646-4D22-887C-459A4F2FEB61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+mj-ea"/>
                <a:cs typeface="+mj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j-ea"/>
              <a:cs typeface="+mj-cs"/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1219200" y="1447800"/>
            <a:ext cx="4998720" cy="45720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578600" y="1447800"/>
            <a:ext cx="4998720" cy="45720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402291722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273050"/>
            <a:ext cx="10363200" cy="1143000"/>
          </a:xfrm>
        </p:spPr>
        <p:txBody>
          <a:bodyPr anchor="b" anchorCtr="0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200" y="1447800"/>
            <a:ext cx="49784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6604000" y="1447800"/>
            <a:ext cx="49784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976173-FFAF-40B2-BD71-0C474124F5CA}" type="datetime1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696464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5/31/22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01D8D0-7646-4D22-887C-459A4F2FEB61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+mj-ea"/>
                <a:cs typeface="+mj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j-ea"/>
              <a:cs typeface="+mj-cs"/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>
          <a:xfrm>
            <a:off x="1219200" y="2247900"/>
            <a:ext cx="4978400" cy="38862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half" idx="4"/>
          </p:nvPr>
        </p:nvSpPr>
        <p:spPr>
          <a:xfrm>
            <a:off x="6604000" y="2247900"/>
            <a:ext cx="4978400" cy="38862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356572966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EAAC5F-3C7D-47E2-8137-0D0E13270C17}" type="datetime1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696464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5/31/22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01D8D0-7646-4D22-887C-459A4F2FEB61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+mj-ea"/>
                <a:cs typeface="+mj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33746039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9B44C75-2845-4A49-8407-B10E57DDCB66}" type="datetime1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696464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5/31/22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01D8D0-7646-4D22-887C-459A4F2FEB61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+mj-ea"/>
                <a:cs typeface="+mj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1981684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/>
          </a:p>
        </p:txBody>
      </p:sp>
      <p:sp useBgFill="1">
        <p:nvSpPr>
          <p:cNvPr id="10" name="Rounded Rectangle 9"/>
          <p:cNvSpPr/>
          <p:nvPr/>
        </p:nvSpPr>
        <p:spPr>
          <a:xfrm>
            <a:off x="87084" y="69756"/>
            <a:ext cx="12017829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3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952501"/>
            <a:ext cx="10363200" cy="1362075"/>
          </a:xfrm>
        </p:spPr>
        <p:txBody>
          <a:bodyPr anchor="b" anchorCtr="0"/>
          <a:lstStyle>
            <a:lvl1pPr algn="l">
              <a:buNone/>
              <a:defRPr sz="4000" b="0" cap="none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547938"/>
            <a:ext cx="10363200" cy="1338262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29C65-C267-4342-9116-A00B6E7C55AD}" type="datetime1">
              <a:rPr lang="en-US" altLang="zh-CN" smtClean="0"/>
              <a:pPr/>
              <a:t>5/31/22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066800" y="6172200"/>
            <a:ext cx="5334000" cy="45720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 flipV="1">
            <a:off x="92550" y="2376830"/>
            <a:ext cx="12018020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8" name="Rectangle 7"/>
          <p:cNvSpPr/>
          <p:nvPr/>
        </p:nvSpPr>
        <p:spPr>
          <a:xfrm>
            <a:off x="92195" y="2341476"/>
            <a:ext cx="12018375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9" name="Rectangle 8"/>
          <p:cNvSpPr/>
          <p:nvPr/>
        </p:nvSpPr>
        <p:spPr>
          <a:xfrm>
            <a:off x="91075" y="2468880"/>
            <a:ext cx="12019495" cy="45720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95072" y="6208776"/>
            <a:ext cx="609600" cy="457200"/>
          </a:xfrm>
        </p:spPr>
        <p:txBody>
          <a:bodyPr/>
          <a:lstStyle/>
          <a:p>
            <a:fld id="{5501D8D0-7646-4D22-887C-459A4F2FEB6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 useBgFill="1">
        <p:nvSpPr>
          <p:cNvPr id="9" name="Rounded Rectangle 8"/>
          <p:cNvSpPr/>
          <p:nvPr/>
        </p:nvSpPr>
        <p:spPr>
          <a:xfrm>
            <a:off x="85344" y="69755"/>
            <a:ext cx="12017829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273050"/>
            <a:ext cx="10363200" cy="1143000"/>
          </a:xfrm>
        </p:spPr>
        <p:txBody>
          <a:bodyPr anchor="b" anchorCtr="0"/>
          <a:lstStyle>
            <a:lvl1pPr algn="l">
              <a:buNone/>
              <a:defRPr sz="4000" b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1219200" y="1600200"/>
            <a:ext cx="2540000" cy="4495800"/>
          </a:xfrm>
        </p:spPr>
        <p:txBody>
          <a:bodyPr/>
          <a:lstStyle>
            <a:lvl1pPr marL="0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9D93C6-C0E5-4C94-83B0-EBE524181AA9}" type="datetime1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696464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5/31/22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01D8D0-7646-4D22-887C-459A4F2FEB61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+mj-ea"/>
                <a:cs typeface="+mj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j-ea"/>
              <a:cs typeface="+mj-cs"/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"/>
          </p:nvPr>
        </p:nvSpPr>
        <p:spPr>
          <a:xfrm>
            <a:off x="3962400" y="1600200"/>
            <a:ext cx="7620000" cy="44958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376344841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4900550"/>
            <a:ext cx="9753600" cy="522288"/>
          </a:xfrm>
        </p:spPr>
        <p:txBody>
          <a:bodyPr anchor="ctr">
            <a:noAutofit/>
          </a:bodyPr>
          <a:lstStyle>
            <a:lvl1pPr algn="l">
              <a:buNone/>
              <a:defRPr sz="2800" b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9200" y="5445825"/>
            <a:ext cx="9753600" cy="685800"/>
          </a:xfrm>
        </p:spPr>
        <p:txBody>
          <a:bodyPr/>
          <a:lstStyle>
            <a:lvl1pPr marL="0" indent="0">
              <a:buFontTx/>
              <a:buNone/>
              <a:defRPr sz="16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A46CFF-7119-486E-A242-14937EB72380}" type="datetime1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696464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5/31/22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219200" y="6172200"/>
            <a:ext cx="5181600" cy="457200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95072" y="6208776"/>
            <a:ext cx="609600" cy="45720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01D8D0-7646-4D22-887C-459A4F2FEB61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+mj-ea"/>
                <a:cs typeface="+mj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j-ea"/>
              <a:cs typeface="+mj-cs"/>
            </a:endParaRPr>
          </a:p>
        </p:txBody>
      </p:sp>
      <p:sp>
        <p:nvSpPr>
          <p:cNvPr id="11" name="Rectangle 10"/>
          <p:cNvSpPr/>
          <p:nvPr/>
        </p:nvSpPr>
        <p:spPr>
          <a:xfrm flipV="1">
            <a:off x="91076" y="4683555"/>
            <a:ext cx="12009120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91345" y="4650475"/>
            <a:ext cx="12008852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91348" y="4773225"/>
            <a:ext cx="12008849" cy="48807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91078" y="66676"/>
            <a:ext cx="12002497" cy="4581525"/>
          </a:xfrm>
          <a:prstGeom prst="round2SameRect">
            <a:avLst>
              <a:gd name="adj1" fmla="val 7101"/>
              <a:gd name="adj2" fmla="val 0"/>
            </a:avLst>
          </a:prstGeom>
          <a:solidFill>
            <a:schemeClr val="bg2"/>
          </a:solidFill>
          <a:ln w="6350"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81214494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C97D574-52BE-4187-8AF7-E201A70CB6DC}" type="datetime1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696464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5/31/22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01D8D0-7646-4D22-887C-459A4F2FEB61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+mj-ea"/>
                <a:cs typeface="+mj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9082709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2"/>
            <a:ext cx="268224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9200" y="274641"/>
            <a:ext cx="74168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CC6442-F0BB-4DBA-B030-4A0192701801}" type="datetime1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696464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5/31/22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01D8D0-7646-4D22-887C-459A4F2FEB61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+mj-ea"/>
                <a:cs typeface="+mj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33550765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 useBgFill="1">
        <p:nvSpPr>
          <p:cNvPr id="13" name="Rounded Rectangle 12"/>
          <p:cNvSpPr/>
          <p:nvPr/>
        </p:nvSpPr>
        <p:spPr>
          <a:xfrm>
            <a:off x="87084" y="69756"/>
            <a:ext cx="12017829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727200" y="3200400"/>
            <a:ext cx="8534400" cy="1600200"/>
          </a:xfrm>
        </p:spPr>
        <p:txBody>
          <a:bodyPr/>
          <a:lstStyle>
            <a:lvl1pPr marL="0" indent="0" algn="ctr">
              <a:buNone/>
              <a:defRPr sz="26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5101B3-0010-49BE-8236-66B90211FF04}" type="datetime1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696464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5/31/22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>
            <a:noAutofit/>
          </a:bodyPr>
          <a:lstStyle>
            <a:lvl1pPr>
              <a:defRPr sz="1400">
                <a:solidFill>
                  <a:srgbClr val="FFFFFF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01D8D0-7646-4D22-887C-459A4F2FEB61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+mj-ea"/>
                <a:cs typeface="+mj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j-ea"/>
              <a:cs typeface="+mj-c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83909" y="1449304"/>
            <a:ext cx="12028716" cy="1527349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83909" y="1396720"/>
            <a:ext cx="12028716" cy="120580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83909" y="2976649"/>
            <a:ext cx="12028716" cy="110532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609600" y="1505931"/>
            <a:ext cx="10972800" cy="1470025"/>
          </a:xfrm>
        </p:spPr>
        <p:txBody>
          <a:bodyPr anchor="ctr"/>
          <a:lstStyle>
            <a:lvl1pPr algn="ctr">
              <a:defRPr lang="en-US" dirty="0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076751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 b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r>
              <a:rPr kumimoji="0" lang="en-US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9694328-A6FB-477A-B9C5-7FEFDBDE1042}" type="datetime1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696464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5/31/22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01D8D0-7646-4D22-887C-459A4F2FEB61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+mj-ea"/>
                <a:cs typeface="+mj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j-ea"/>
              <a:cs typeface="+mj-cs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1219200" y="1447800"/>
            <a:ext cx="10363200" cy="4572000"/>
          </a:xfrm>
        </p:spPr>
        <p:txBody>
          <a:bodyPr vert="horz"/>
          <a:lstStyle>
            <a:lvl1pPr>
              <a:buFontTx/>
              <a:buBlip>
                <a:blip r:embed="rId2"/>
              </a:buBlip>
              <a:defRPr/>
            </a:lvl1pPr>
            <a:lvl2pPr>
              <a:buClr>
                <a:srgbClr val="503DDB"/>
              </a:buClr>
              <a:buSzPct val="45000"/>
              <a:buFont typeface="Wingdings" pitchFamily="2" charset="2"/>
              <a:buChar char="q"/>
              <a:defRPr/>
            </a:lvl2pPr>
          </a:lstStyle>
          <a:p>
            <a:pPr lvl="0" eaLnBrk="1" latinLnBrk="0" hangingPunct="1"/>
            <a:r>
              <a:rPr lang="en-US" dirty="0"/>
              <a:t>Click to edit Master text styles</a:t>
            </a:r>
          </a:p>
          <a:p>
            <a:pPr lvl="1" eaLnBrk="1" latinLnBrk="0" hangingPunct="1"/>
            <a:r>
              <a:rPr lang="en-US" dirty="0"/>
              <a:t>Second level</a:t>
            </a:r>
          </a:p>
          <a:p>
            <a:pPr lvl="2" eaLnBrk="1" latinLnBrk="0" hangingPunct="1"/>
            <a:r>
              <a:rPr lang="en-US" dirty="0"/>
              <a:t>Third level</a:t>
            </a:r>
          </a:p>
          <a:p>
            <a:pPr lvl="3" eaLnBrk="1" latinLnBrk="0" hangingPunct="1"/>
            <a:r>
              <a:rPr lang="en-US" dirty="0"/>
              <a:t>Fourth level</a:t>
            </a:r>
          </a:p>
          <a:p>
            <a:pPr lvl="4" eaLnBrk="1" latinLnBrk="0" hangingPunct="1"/>
            <a:r>
              <a:rPr lang="en-US" dirty="0"/>
              <a:t>Fifth level</a:t>
            </a:r>
            <a:endParaRPr kumimoji="0" lang="en-US" dirty="0"/>
          </a:p>
        </p:txBody>
      </p:sp>
      <p:pic>
        <p:nvPicPr>
          <p:cNvPr id="302081" name="Picture 1" descr="E:\resume\logo-tsinghua.jp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135414" y="90152"/>
            <a:ext cx="2727375" cy="64381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77650300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 useBgFill="1">
        <p:nvSpPr>
          <p:cNvPr id="10" name="Rounded Rectangle 9"/>
          <p:cNvSpPr/>
          <p:nvPr/>
        </p:nvSpPr>
        <p:spPr>
          <a:xfrm>
            <a:off x="87084" y="69756"/>
            <a:ext cx="12017829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3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952501"/>
            <a:ext cx="10363200" cy="1362075"/>
          </a:xfrm>
        </p:spPr>
        <p:txBody>
          <a:bodyPr anchor="b" anchorCtr="0"/>
          <a:lstStyle>
            <a:lvl1pPr algn="l">
              <a:buNone/>
              <a:defRPr sz="4000" b="0" cap="none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547938"/>
            <a:ext cx="10363200" cy="1338262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5629C65-C267-4342-9116-A00B6E7C55AD}" type="datetime1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696464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5/31/22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066800" y="6172200"/>
            <a:ext cx="5334000" cy="457200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7" name="Rectangle 6"/>
          <p:cNvSpPr/>
          <p:nvPr/>
        </p:nvSpPr>
        <p:spPr>
          <a:xfrm flipV="1">
            <a:off x="92550" y="2376830"/>
            <a:ext cx="12018020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92195" y="2341476"/>
            <a:ext cx="12018375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91075" y="2468880"/>
            <a:ext cx="12019495" cy="45720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95072" y="6208776"/>
            <a:ext cx="609600" cy="45720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01D8D0-7646-4D22-887C-459A4F2FEB61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+mj-ea"/>
                <a:cs typeface="+mj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2598902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48BA6D-2268-450C-9E6F-6553A2809D14}" type="datetime1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696464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5/31/22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01D8D0-7646-4D22-887C-459A4F2FEB61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+mj-ea"/>
                <a:cs typeface="+mj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j-ea"/>
              <a:cs typeface="+mj-cs"/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1219200" y="1447800"/>
            <a:ext cx="4998720" cy="45720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578600" y="1447800"/>
            <a:ext cx="4998720" cy="45720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71350472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273050"/>
            <a:ext cx="10363200" cy="1143000"/>
          </a:xfrm>
        </p:spPr>
        <p:txBody>
          <a:bodyPr anchor="b" anchorCtr="0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200" y="1447800"/>
            <a:ext cx="49784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6604000" y="1447800"/>
            <a:ext cx="49784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976173-FFAF-40B2-BD71-0C474124F5CA}" type="datetime1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696464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5/31/22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01D8D0-7646-4D22-887C-459A4F2FEB61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+mj-ea"/>
                <a:cs typeface="+mj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j-ea"/>
              <a:cs typeface="+mj-cs"/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>
          <a:xfrm>
            <a:off x="1219200" y="2247900"/>
            <a:ext cx="4978400" cy="38862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half" idx="4"/>
          </p:nvPr>
        </p:nvSpPr>
        <p:spPr>
          <a:xfrm>
            <a:off x="6604000" y="2247900"/>
            <a:ext cx="4978400" cy="38862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237286293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EAAC5F-3C7D-47E2-8137-0D0E13270C17}" type="datetime1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696464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5/31/22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01D8D0-7646-4D22-887C-459A4F2FEB61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+mj-ea"/>
                <a:cs typeface="+mj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5245876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8BA6D-2268-450C-9E6F-6553A2809D14}" type="datetime1">
              <a:rPr lang="en-US" altLang="zh-CN" smtClean="0"/>
              <a:pPr/>
              <a:t>5/31/22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1D8D0-7646-4D22-887C-459A4F2FEB6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1219200" y="1447800"/>
            <a:ext cx="4998720" cy="45720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578600" y="1447800"/>
            <a:ext cx="4998720" cy="45720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9B44C75-2845-4A49-8407-B10E57DDCB66}" type="datetime1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696464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5/31/22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01D8D0-7646-4D22-887C-459A4F2FEB61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+mj-ea"/>
                <a:cs typeface="+mj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00812417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 useBgFill="1">
        <p:nvSpPr>
          <p:cNvPr id="9" name="Rounded Rectangle 8"/>
          <p:cNvSpPr/>
          <p:nvPr/>
        </p:nvSpPr>
        <p:spPr>
          <a:xfrm>
            <a:off x="85344" y="69755"/>
            <a:ext cx="12017829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273050"/>
            <a:ext cx="10363200" cy="1143000"/>
          </a:xfrm>
        </p:spPr>
        <p:txBody>
          <a:bodyPr anchor="b" anchorCtr="0"/>
          <a:lstStyle>
            <a:lvl1pPr algn="l">
              <a:buNone/>
              <a:defRPr sz="4000" b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1219200" y="1600200"/>
            <a:ext cx="2540000" cy="4495800"/>
          </a:xfrm>
        </p:spPr>
        <p:txBody>
          <a:bodyPr/>
          <a:lstStyle>
            <a:lvl1pPr marL="0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9D93C6-C0E5-4C94-83B0-EBE524181AA9}" type="datetime1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696464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5/31/22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01D8D0-7646-4D22-887C-459A4F2FEB61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+mj-ea"/>
                <a:cs typeface="+mj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j-ea"/>
              <a:cs typeface="+mj-cs"/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"/>
          </p:nvPr>
        </p:nvSpPr>
        <p:spPr>
          <a:xfrm>
            <a:off x="3962400" y="1600200"/>
            <a:ext cx="7620000" cy="44958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152375132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4900550"/>
            <a:ext cx="9753600" cy="522288"/>
          </a:xfrm>
        </p:spPr>
        <p:txBody>
          <a:bodyPr anchor="ctr">
            <a:noAutofit/>
          </a:bodyPr>
          <a:lstStyle>
            <a:lvl1pPr algn="l">
              <a:buNone/>
              <a:defRPr sz="2800" b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9200" y="5445825"/>
            <a:ext cx="9753600" cy="685800"/>
          </a:xfrm>
        </p:spPr>
        <p:txBody>
          <a:bodyPr/>
          <a:lstStyle>
            <a:lvl1pPr marL="0" indent="0">
              <a:buFontTx/>
              <a:buNone/>
              <a:defRPr sz="16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A46CFF-7119-486E-A242-14937EB72380}" type="datetime1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696464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5/31/22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219200" y="6172200"/>
            <a:ext cx="5181600" cy="457200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95072" y="6208776"/>
            <a:ext cx="609600" cy="45720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01D8D0-7646-4D22-887C-459A4F2FEB61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+mj-ea"/>
                <a:cs typeface="+mj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j-ea"/>
              <a:cs typeface="+mj-cs"/>
            </a:endParaRPr>
          </a:p>
        </p:txBody>
      </p:sp>
      <p:sp>
        <p:nvSpPr>
          <p:cNvPr id="11" name="Rectangle 10"/>
          <p:cNvSpPr/>
          <p:nvPr/>
        </p:nvSpPr>
        <p:spPr>
          <a:xfrm flipV="1">
            <a:off x="91076" y="4683555"/>
            <a:ext cx="12009120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91345" y="4650475"/>
            <a:ext cx="12008852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91348" y="4773225"/>
            <a:ext cx="12008849" cy="48807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91078" y="66676"/>
            <a:ext cx="12002497" cy="4581525"/>
          </a:xfrm>
          <a:prstGeom prst="round2SameRect">
            <a:avLst>
              <a:gd name="adj1" fmla="val 7101"/>
              <a:gd name="adj2" fmla="val 0"/>
            </a:avLst>
          </a:prstGeom>
          <a:solidFill>
            <a:schemeClr val="bg2"/>
          </a:solidFill>
          <a:ln w="6350"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34789089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C97D574-52BE-4187-8AF7-E201A70CB6DC}" type="datetime1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696464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5/31/22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01D8D0-7646-4D22-887C-459A4F2FEB61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+mj-ea"/>
                <a:cs typeface="+mj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56279184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2"/>
            <a:ext cx="268224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9200" y="274641"/>
            <a:ext cx="74168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CC6442-F0BB-4DBA-B030-4A0192701801}" type="datetime1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696464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5/31/22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01D8D0-7646-4D22-887C-459A4F2FEB61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+mj-ea"/>
                <a:cs typeface="+mj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89972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273050"/>
            <a:ext cx="10363200" cy="1143000"/>
          </a:xfrm>
        </p:spPr>
        <p:txBody>
          <a:bodyPr anchor="b" anchorCtr="0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200" y="1447800"/>
            <a:ext cx="49784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6604000" y="1447800"/>
            <a:ext cx="49784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76173-FFAF-40B2-BD71-0C474124F5CA}" type="datetime1">
              <a:rPr lang="en-US" altLang="zh-CN" smtClean="0"/>
              <a:pPr/>
              <a:t>5/31/22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1D8D0-7646-4D22-887C-459A4F2FEB6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>
          <a:xfrm>
            <a:off x="1219200" y="2247900"/>
            <a:ext cx="4978400" cy="38862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half" idx="4"/>
          </p:nvPr>
        </p:nvSpPr>
        <p:spPr>
          <a:xfrm>
            <a:off x="6604000" y="2247900"/>
            <a:ext cx="4978400" cy="38862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AAC5F-3C7D-47E2-8137-0D0E13270C17}" type="datetime1">
              <a:rPr lang="en-US" altLang="zh-CN" smtClean="0"/>
              <a:pPr/>
              <a:t>5/31/22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1D8D0-7646-4D22-887C-459A4F2FEB6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44C75-2845-4A49-8407-B10E57DDCB66}" type="datetime1">
              <a:rPr lang="en-US" altLang="zh-CN" smtClean="0"/>
              <a:pPr/>
              <a:t>5/31/22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1D8D0-7646-4D22-887C-459A4F2FEB6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 useBgFill="1">
        <p:nvSpPr>
          <p:cNvPr id="9" name="Rounded Rectangle 8"/>
          <p:cNvSpPr/>
          <p:nvPr/>
        </p:nvSpPr>
        <p:spPr>
          <a:xfrm>
            <a:off x="85344" y="69755"/>
            <a:ext cx="12017829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273050"/>
            <a:ext cx="10363200" cy="1143000"/>
          </a:xfrm>
        </p:spPr>
        <p:txBody>
          <a:bodyPr anchor="b" anchorCtr="0"/>
          <a:lstStyle>
            <a:lvl1pPr algn="l">
              <a:buNone/>
              <a:defRPr sz="4000" b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1219200" y="1600200"/>
            <a:ext cx="2540000" cy="4495800"/>
          </a:xfrm>
        </p:spPr>
        <p:txBody>
          <a:bodyPr/>
          <a:lstStyle>
            <a:lvl1pPr marL="0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D93C6-C0E5-4C94-83B0-EBE524181AA9}" type="datetime1">
              <a:rPr lang="en-US" altLang="zh-CN" smtClean="0"/>
              <a:pPr/>
              <a:t>5/31/22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1D8D0-7646-4D22-887C-459A4F2FEB6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"/>
          </p:nvPr>
        </p:nvSpPr>
        <p:spPr>
          <a:xfrm>
            <a:off x="3962400" y="1600200"/>
            <a:ext cx="7620000" cy="44958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4900550"/>
            <a:ext cx="9753600" cy="522288"/>
          </a:xfrm>
        </p:spPr>
        <p:txBody>
          <a:bodyPr anchor="ctr">
            <a:noAutofit/>
          </a:bodyPr>
          <a:lstStyle>
            <a:lvl1pPr algn="l">
              <a:buNone/>
              <a:defRPr sz="2800" b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9200" y="5445825"/>
            <a:ext cx="9753600" cy="685800"/>
          </a:xfrm>
        </p:spPr>
        <p:txBody>
          <a:bodyPr/>
          <a:lstStyle>
            <a:lvl1pPr marL="0" indent="0">
              <a:buFontTx/>
              <a:buNone/>
              <a:defRPr sz="16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A46CFF-7119-486E-A242-14937EB72380}" type="datetime1">
              <a:rPr lang="en-US" altLang="zh-CN" smtClean="0"/>
              <a:pPr/>
              <a:t>5/31/22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219200" y="6172200"/>
            <a:ext cx="5181600" cy="45720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95072" y="6208776"/>
            <a:ext cx="609600" cy="457200"/>
          </a:xfrm>
        </p:spPr>
        <p:txBody>
          <a:bodyPr/>
          <a:lstStyle/>
          <a:p>
            <a:fld id="{5501D8D0-7646-4D22-887C-459A4F2FEB6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 flipV="1">
            <a:off x="91076" y="4683555"/>
            <a:ext cx="12009120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2" name="Rectangle 11"/>
          <p:cNvSpPr/>
          <p:nvPr/>
        </p:nvSpPr>
        <p:spPr>
          <a:xfrm>
            <a:off x="91345" y="4650475"/>
            <a:ext cx="12008852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3" name="Rectangle 12"/>
          <p:cNvSpPr/>
          <p:nvPr/>
        </p:nvSpPr>
        <p:spPr>
          <a:xfrm>
            <a:off x="91348" y="4773225"/>
            <a:ext cx="12008849" cy="48807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91078" y="66676"/>
            <a:ext cx="12002497" cy="4581525"/>
          </a:xfrm>
          <a:prstGeom prst="round2SameRect">
            <a:avLst>
              <a:gd name="adj1" fmla="val 7101"/>
              <a:gd name="adj2" fmla="val 0"/>
            </a:avLst>
          </a:prstGeom>
          <a:solidFill>
            <a:schemeClr val="bg2"/>
          </a:solidFill>
          <a:ln w="6350"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/>
          </a:p>
        </p:txBody>
      </p:sp>
      <p:sp useBgFill="1">
        <p:nvSpPr>
          <p:cNvPr id="8" name="Rounded Rectangle 7"/>
          <p:cNvSpPr/>
          <p:nvPr/>
        </p:nvSpPr>
        <p:spPr>
          <a:xfrm>
            <a:off x="85344" y="69755"/>
            <a:ext cx="12017829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1219200" y="274638"/>
            <a:ext cx="10363200" cy="1143000"/>
          </a:xfrm>
          <a:prstGeom prst="rect">
            <a:avLst/>
          </a:prstGeom>
        </p:spPr>
        <p:txBody>
          <a:bodyPr bIns="91440" anchor="b" anchorCtr="0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1219200" y="1447800"/>
            <a:ext cx="10363200" cy="45720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8229600" y="6191250"/>
            <a:ext cx="3302000" cy="476250"/>
          </a:xfrm>
          <a:prstGeom prst="rect">
            <a:avLst/>
          </a:prstGeom>
        </p:spPr>
        <p:txBody>
          <a:bodyPr anchor="ctr" anchorCtr="0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917F057F-A64E-4BDF-9C5A-7B9C1755BBD0}" type="datetime1">
              <a:rPr lang="en-US" altLang="zh-CN" smtClean="0"/>
              <a:pPr/>
              <a:t>5/31/22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1219200" y="6172200"/>
            <a:ext cx="5283200" cy="457200"/>
          </a:xfrm>
          <a:prstGeom prst="rect">
            <a:avLst/>
          </a:prstGeom>
        </p:spPr>
        <p:txBody>
          <a:bodyPr anchor="ctr" anchorCtr="0"/>
          <a:lstStyle>
            <a:lvl1pPr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195072" y="6210300"/>
            <a:ext cx="609600" cy="457200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anchor="ctr" anchorCtr="1">
            <a:noAutofit/>
          </a:bodyPr>
          <a:lstStyle>
            <a:lvl1pPr algn="ctr" eaLnBrk="1" latinLnBrk="0" hangingPunct="1">
              <a:defRPr kumimoji="0" sz="14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fld id="{5501D8D0-7646-4D22-887C-459A4F2FEB61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hf sldNum="0" hdr="0" ftr="0" dt="0"/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580"/>
        </a:spcBef>
        <a:buClr>
          <a:schemeClr val="accent1"/>
        </a:buClr>
        <a:buSzPct val="8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28600" algn="l" rtl="0" eaLnBrk="1" latinLnBrk="0" hangingPunct="1">
        <a:spcBef>
          <a:spcPts val="370"/>
        </a:spcBef>
        <a:buClr>
          <a:schemeClr val="accent2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SzPct val="8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370"/>
        </a:spcBef>
        <a:buClr>
          <a:schemeClr val="accent3"/>
        </a:buClr>
        <a:buSzPct val="80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70"/>
        </a:spcBef>
        <a:buClr>
          <a:schemeClr val="accent3"/>
        </a:buClr>
        <a:buFontTx/>
        <a:buChar char="o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228600" algn="l" rtl="0" eaLnBrk="1" latinLnBrk="0" hangingPunct="1">
        <a:spcBef>
          <a:spcPts val="370"/>
        </a:spcBef>
        <a:buClr>
          <a:schemeClr val="accent3"/>
        </a:buClr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228600" algn="l" rtl="0" eaLnBrk="1" latinLnBrk="0" hangingPunct="1">
        <a:spcBef>
          <a:spcPts val="370"/>
        </a:spcBef>
        <a:buClr>
          <a:schemeClr val="accent2"/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228600" algn="l" rtl="0" eaLnBrk="1" latinLnBrk="0" hangingPunct="1">
        <a:spcBef>
          <a:spcPts val="370"/>
        </a:spcBef>
        <a:buClr>
          <a:schemeClr val="accent2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 useBgFill="1">
        <p:nvSpPr>
          <p:cNvPr id="8" name="Rounded Rectangle 7"/>
          <p:cNvSpPr/>
          <p:nvPr/>
        </p:nvSpPr>
        <p:spPr>
          <a:xfrm>
            <a:off x="85344" y="69755"/>
            <a:ext cx="12017829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1219200" y="274638"/>
            <a:ext cx="10363200" cy="1143000"/>
          </a:xfrm>
          <a:prstGeom prst="rect">
            <a:avLst/>
          </a:prstGeom>
        </p:spPr>
        <p:txBody>
          <a:bodyPr bIns="91440" anchor="b" anchorCtr="0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1219200" y="1447800"/>
            <a:ext cx="10363200" cy="45720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8229600" y="6191250"/>
            <a:ext cx="3302000" cy="476250"/>
          </a:xfrm>
          <a:prstGeom prst="rect">
            <a:avLst/>
          </a:prstGeom>
        </p:spPr>
        <p:txBody>
          <a:bodyPr anchor="ctr" anchorCtr="0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7F057F-A64E-4BDF-9C5A-7B9C1755BBD0}" type="datetime1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696464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5/31/22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1219200" y="6172200"/>
            <a:ext cx="5283200" cy="457200"/>
          </a:xfrm>
          <a:prstGeom prst="rect">
            <a:avLst/>
          </a:prstGeom>
        </p:spPr>
        <p:txBody>
          <a:bodyPr anchor="ctr" anchorCtr="0"/>
          <a:lstStyle>
            <a:lvl1pPr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195072" y="6210300"/>
            <a:ext cx="609600" cy="457200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anchor="ctr" anchorCtr="1">
            <a:noAutofit/>
          </a:bodyPr>
          <a:lstStyle>
            <a:lvl1pPr algn="ctr" eaLnBrk="1" latinLnBrk="0" hangingPunct="1">
              <a:defRPr kumimoji="0" sz="14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01D8D0-7646-4D22-887C-459A4F2FEB61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+mj-ea"/>
                <a:cs typeface="+mj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855847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hf sldNum="0" hdr="0" ftr="0" dt="0"/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580"/>
        </a:spcBef>
        <a:buClr>
          <a:schemeClr val="accent1"/>
        </a:buClr>
        <a:buSzPct val="8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28600" algn="l" rtl="0" eaLnBrk="1" latinLnBrk="0" hangingPunct="1">
        <a:spcBef>
          <a:spcPts val="370"/>
        </a:spcBef>
        <a:buClr>
          <a:schemeClr val="accent2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SzPct val="8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370"/>
        </a:spcBef>
        <a:buClr>
          <a:schemeClr val="accent3"/>
        </a:buClr>
        <a:buSzPct val="80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70"/>
        </a:spcBef>
        <a:buClr>
          <a:schemeClr val="accent3"/>
        </a:buClr>
        <a:buFontTx/>
        <a:buChar char="o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228600" algn="l" rtl="0" eaLnBrk="1" latinLnBrk="0" hangingPunct="1">
        <a:spcBef>
          <a:spcPts val="370"/>
        </a:spcBef>
        <a:buClr>
          <a:schemeClr val="accent3"/>
        </a:buClr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228600" algn="l" rtl="0" eaLnBrk="1" latinLnBrk="0" hangingPunct="1">
        <a:spcBef>
          <a:spcPts val="370"/>
        </a:spcBef>
        <a:buClr>
          <a:schemeClr val="accent2"/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228600" algn="l" rtl="0" eaLnBrk="1" latinLnBrk="0" hangingPunct="1">
        <a:spcBef>
          <a:spcPts val="370"/>
        </a:spcBef>
        <a:buClr>
          <a:schemeClr val="accent2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 useBgFill="1">
        <p:nvSpPr>
          <p:cNvPr id="8" name="Rounded Rectangle 7"/>
          <p:cNvSpPr/>
          <p:nvPr/>
        </p:nvSpPr>
        <p:spPr>
          <a:xfrm>
            <a:off x="85344" y="69755"/>
            <a:ext cx="12017829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1219200" y="274638"/>
            <a:ext cx="10363200" cy="1143000"/>
          </a:xfrm>
          <a:prstGeom prst="rect">
            <a:avLst/>
          </a:prstGeom>
        </p:spPr>
        <p:txBody>
          <a:bodyPr bIns="91440" anchor="b" anchorCtr="0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1219200" y="1447800"/>
            <a:ext cx="10363200" cy="45720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8229600" y="6191250"/>
            <a:ext cx="3302000" cy="476250"/>
          </a:xfrm>
          <a:prstGeom prst="rect">
            <a:avLst/>
          </a:prstGeom>
        </p:spPr>
        <p:txBody>
          <a:bodyPr anchor="ctr" anchorCtr="0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7F057F-A64E-4BDF-9C5A-7B9C1755BBD0}" type="datetime1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696464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5/31/22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1219200" y="6172200"/>
            <a:ext cx="5283200" cy="457200"/>
          </a:xfrm>
          <a:prstGeom prst="rect">
            <a:avLst/>
          </a:prstGeom>
        </p:spPr>
        <p:txBody>
          <a:bodyPr anchor="ctr" anchorCtr="0"/>
          <a:lstStyle>
            <a:lvl1pPr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195072" y="6210300"/>
            <a:ext cx="609600" cy="457200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anchor="ctr" anchorCtr="1">
            <a:noAutofit/>
          </a:bodyPr>
          <a:lstStyle>
            <a:lvl1pPr algn="ctr" eaLnBrk="1" latinLnBrk="0" hangingPunct="1">
              <a:defRPr kumimoji="0" sz="14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01D8D0-7646-4D22-887C-459A4F2FEB61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+mj-ea"/>
                <a:cs typeface="+mj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1129522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p:hf sldNum="0" hdr="0" ftr="0" dt="0"/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580"/>
        </a:spcBef>
        <a:buClr>
          <a:schemeClr val="accent1"/>
        </a:buClr>
        <a:buSzPct val="8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28600" algn="l" rtl="0" eaLnBrk="1" latinLnBrk="0" hangingPunct="1">
        <a:spcBef>
          <a:spcPts val="370"/>
        </a:spcBef>
        <a:buClr>
          <a:schemeClr val="accent2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SzPct val="8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370"/>
        </a:spcBef>
        <a:buClr>
          <a:schemeClr val="accent3"/>
        </a:buClr>
        <a:buSzPct val="80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70"/>
        </a:spcBef>
        <a:buClr>
          <a:schemeClr val="accent3"/>
        </a:buClr>
        <a:buFontTx/>
        <a:buChar char="o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228600" algn="l" rtl="0" eaLnBrk="1" latinLnBrk="0" hangingPunct="1">
        <a:spcBef>
          <a:spcPts val="370"/>
        </a:spcBef>
        <a:buClr>
          <a:schemeClr val="accent3"/>
        </a:buClr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228600" algn="l" rtl="0" eaLnBrk="1" latinLnBrk="0" hangingPunct="1">
        <a:spcBef>
          <a:spcPts val="370"/>
        </a:spcBef>
        <a:buClr>
          <a:schemeClr val="accent2"/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228600" algn="l" rtl="0" eaLnBrk="1" latinLnBrk="0" hangingPunct="1">
        <a:spcBef>
          <a:spcPts val="370"/>
        </a:spcBef>
        <a:buClr>
          <a:schemeClr val="accent2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 useBgFill="1">
        <p:nvSpPr>
          <p:cNvPr id="8" name="Rounded Rectangle 7"/>
          <p:cNvSpPr/>
          <p:nvPr/>
        </p:nvSpPr>
        <p:spPr>
          <a:xfrm>
            <a:off x="85344" y="69755"/>
            <a:ext cx="12017829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1219200" y="274638"/>
            <a:ext cx="10363200" cy="1143000"/>
          </a:xfrm>
          <a:prstGeom prst="rect">
            <a:avLst/>
          </a:prstGeom>
        </p:spPr>
        <p:txBody>
          <a:bodyPr bIns="91440" anchor="b" anchorCtr="0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1219200" y="1447800"/>
            <a:ext cx="10363200" cy="45720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8229600" y="6191250"/>
            <a:ext cx="3302000" cy="476250"/>
          </a:xfrm>
          <a:prstGeom prst="rect">
            <a:avLst/>
          </a:prstGeom>
        </p:spPr>
        <p:txBody>
          <a:bodyPr anchor="ctr" anchorCtr="0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7F057F-A64E-4BDF-9C5A-7B9C1755BBD0}" type="datetime1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696464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5/31/22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1219200" y="6172200"/>
            <a:ext cx="5283200" cy="457200"/>
          </a:xfrm>
          <a:prstGeom prst="rect">
            <a:avLst/>
          </a:prstGeom>
        </p:spPr>
        <p:txBody>
          <a:bodyPr anchor="ctr" anchorCtr="0"/>
          <a:lstStyle>
            <a:lvl1pPr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195072" y="6210300"/>
            <a:ext cx="609600" cy="457200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anchor="ctr" anchorCtr="1">
            <a:noAutofit/>
          </a:bodyPr>
          <a:lstStyle>
            <a:lvl1pPr algn="ctr" eaLnBrk="1" latinLnBrk="0" hangingPunct="1">
              <a:defRPr kumimoji="0" sz="14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01D8D0-7646-4D22-887C-459A4F2FEB61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+mj-ea"/>
                <a:cs typeface="+mj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7334098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</p:sldLayoutIdLst>
  <p:hf sldNum="0" hdr="0" ftr="0" dt="0"/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580"/>
        </a:spcBef>
        <a:buClr>
          <a:schemeClr val="accent1"/>
        </a:buClr>
        <a:buSzPct val="8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28600" algn="l" rtl="0" eaLnBrk="1" latinLnBrk="0" hangingPunct="1">
        <a:spcBef>
          <a:spcPts val="370"/>
        </a:spcBef>
        <a:buClr>
          <a:schemeClr val="accent2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SzPct val="8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370"/>
        </a:spcBef>
        <a:buClr>
          <a:schemeClr val="accent3"/>
        </a:buClr>
        <a:buSzPct val="80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70"/>
        </a:spcBef>
        <a:buClr>
          <a:schemeClr val="accent3"/>
        </a:buClr>
        <a:buFontTx/>
        <a:buChar char="o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228600" algn="l" rtl="0" eaLnBrk="1" latinLnBrk="0" hangingPunct="1">
        <a:spcBef>
          <a:spcPts val="370"/>
        </a:spcBef>
        <a:buClr>
          <a:schemeClr val="accent3"/>
        </a:buClr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228600" algn="l" rtl="0" eaLnBrk="1" latinLnBrk="0" hangingPunct="1">
        <a:spcBef>
          <a:spcPts val="370"/>
        </a:spcBef>
        <a:buClr>
          <a:schemeClr val="accent2"/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228600" algn="l" rtl="0" eaLnBrk="1" latinLnBrk="0" hangingPunct="1">
        <a:spcBef>
          <a:spcPts val="370"/>
        </a:spcBef>
        <a:buClr>
          <a:schemeClr val="accent2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8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jp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29.jp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jpe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5.png"/><Relationship Id="rId5" Type="http://schemas.openxmlformats.org/officeDocument/2006/relationships/image" Target="../media/image134.png"/><Relationship Id="rId4" Type="http://schemas.openxmlformats.org/officeDocument/2006/relationships/image" Target="../media/image133.png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4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0.png"/><Relationship Id="rId2" Type="http://schemas.openxmlformats.org/officeDocument/2006/relationships/image" Target="../media/image611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0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0.png"/><Relationship Id="rId2" Type="http://schemas.openxmlformats.org/officeDocument/2006/relationships/image" Target="../media/image900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5.png"/><Relationship Id="rId5" Type="http://schemas.openxmlformats.org/officeDocument/2006/relationships/image" Target="../media/image1611.png"/><Relationship Id="rId4" Type="http://schemas.openxmlformats.org/officeDocument/2006/relationships/image" Target="../media/image15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2.png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2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1.png"/><Relationship Id="rId5" Type="http://schemas.openxmlformats.org/officeDocument/2006/relationships/image" Target="../media/image290.png"/><Relationship Id="rId4" Type="http://schemas.openxmlformats.org/officeDocument/2006/relationships/image" Target="../media/image280.pn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4.emf"/></Relationships>
</file>

<file path=ppt/slides/_rels/slide143.xml.rels><?xml version="1.0" encoding="UTF-8" standalone="yes"?>
<Relationships xmlns="http://schemas.openxmlformats.org/package/2006/relationships"><Relationship Id="rId7" Type="http://schemas.openxmlformats.org/officeDocument/2006/relationships/image" Target="../media/image143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1.png"/><Relationship Id="rId5" Type="http://schemas.openxmlformats.org/officeDocument/2006/relationships/image" Target="../media/image341.png"/><Relationship Id="rId4" Type="http://schemas.openxmlformats.org/officeDocument/2006/relationships/image" Target="../media/image331.png"/></Relationships>
</file>

<file path=ppt/slides/_rels/slide1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1.png"/><Relationship Id="rId3" Type="http://schemas.openxmlformats.org/officeDocument/2006/relationships/image" Target="../media/image145.png"/><Relationship Id="rId7" Type="http://schemas.openxmlformats.org/officeDocument/2006/relationships/image" Target="../media/image40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391.png"/><Relationship Id="rId11" Type="http://schemas.openxmlformats.org/officeDocument/2006/relationships/image" Target="../media/image421.png"/><Relationship Id="rId5" Type="http://schemas.openxmlformats.org/officeDocument/2006/relationships/image" Target="../media/image382.png"/><Relationship Id="rId10" Type="http://schemas.openxmlformats.org/officeDocument/2006/relationships/image" Target="../media/image2.gif"/><Relationship Id="rId4" Type="http://schemas.openxmlformats.org/officeDocument/2006/relationships/image" Target="../media/image372.png"/><Relationship Id="rId9" Type="http://schemas.openxmlformats.org/officeDocument/2006/relationships/image" Target="../media/image361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5.xml"/><Relationship Id="rId5" Type="http://schemas.openxmlformats.org/officeDocument/2006/relationships/image" Target="../media/image452.png"/><Relationship Id="rId4" Type="http://schemas.openxmlformats.org/officeDocument/2006/relationships/image" Target="../media/image442.png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2.png"/><Relationship Id="rId1" Type="http://schemas.openxmlformats.org/officeDocument/2006/relationships/slideLayout" Target="../slideLayouts/slideLayout35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35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2.png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emf"/><Relationship Id="rId2" Type="http://schemas.openxmlformats.org/officeDocument/2006/relationships/image" Target="../media/image153.emf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emf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0.png"/><Relationship Id="rId3" Type="http://schemas.openxmlformats.org/officeDocument/2006/relationships/image" Target="../media/image159.png"/><Relationship Id="rId7" Type="http://schemas.openxmlformats.org/officeDocument/2006/relationships/image" Target="../media/image1260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0.png"/><Relationship Id="rId5" Type="http://schemas.openxmlformats.org/officeDocument/2006/relationships/image" Target="../media/image1010.png"/><Relationship Id="rId4" Type="http://schemas.openxmlformats.org/officeDocument/2006/relationships/image" Target="../media/image910.png"/><Relationship Id="rId9" Type="http://schemas.openxmlformats.org/officeDocument/2006/relationships/image" Target="../media/image1480.png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0.png"/><Relationship Id="rId7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0.png"/><Relationship Id="rId5" Type="http://schemas.openxmlformats.org/officeDocument/2006/relationships/image" Target="../media/image1300.png"/><Relationship Id="rId4" Type="http://schemas.openxmlformats.org/officeDocument/2006/relationships/image" Target="../media/image120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2.png"/><Relationship Id="rId3" Type="http://schemas.openxmlformats.org/officeDocument/2006/relationships/image" Target="../media/image162.png"/><Relationship Id="rId7" Type="http://schemas.openxmlformats.org/officeDocument/2006/relationships/image" Target="../media/image202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3.png"/><Relationship Id="rId5" Type="http://schemas.openxmlformats.org/officeDocument/2006/relationships/image" Target="../media/image183.png"/><Relationship Id="rId4" Type="http://schemas.openxmlformats.org/officeDocument/2006/relationships/image" Target="../media/image171.png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jpe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0.png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emf"/></Relationships>
</file>

<file path=ppt/slides/_rels/slide1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9.png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5.png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emf"/><Relationship Id="rId5" Type="http://schemas.openxmlformats.org/officeDocument/2006/relationships/image" Target="../media/image9.emf"/><Relationship Id="rId4" Type="http://schemas.openxmlformats.org/officeDocument/2006/relationships/image" Target="../media/image40.png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0.png"/><Relationship Id="rId2" Type="http://schemas.openxmlformats.org/officeDocument/2006/relationships/image" Target="../media/image51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6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jpeg"/><Relationship Id="rId4" Type="http://schemas.openxmlformats.org/officeDocument/2006/relationships/image" Target="../media/image52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jpeg"/><Relationship Id="rId4" Type="http://schemas.openxmlformats.org/officeDocument/2006/relationships/image" Target="../media/image5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jpeg"/><Relationship Id="rId4" Type="http://schemas.openxmlformats.org/officeDocument/2006/relationships/image" Target="../media/image55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5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1.png"/><Relationship Id="rId5" Type="http://schemas.openxmlformats.org/officeDocument/2006/relationships/image" Target="../media/image221.png"/><Relationship Id="rId4" Type="http://schemas.openxmlformats.org/officeDocument/2006/relationships/image" Target="../media/image210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0.png"/><Relationship Id="rId4" Type="http://schemas.openxmlformats.org/officeDocument/2006/relationships/image" Target="../media/image26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0.png"/><Relationship Id="rId4" Type="http://schemas.openxmlformats.org/officeDocument/2006/relationships/image" Target="../media/image2.gi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7" Type="http://schemas.openxmlformats.org/officeDocument/2006/relationships/image" Target="../media/image681.png"/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0.png"/><Relationship Id="rId5" Type="http://schemas.openxmlformats.org/officeDocument/2006/relationships/image" Target="../media/image420.png"/><Relationship Id="rId4" Type="http://schemas.openxmlformats.org/officeDocument/2006/relationships/image" Target="../media/image41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7" Type="http://schemas.openxmlformats.org/officeDocument/2006/relationships/image" Target="../media/image73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400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2.png"/><Relationship Id="rId3" Type="http://schemas.openxmlformats.org/officeDocument/2006/relationships/image" Target="../media/image461.png"/><Relationship Id="rId7" Type="http://schemas.openxmlformats.org/officeDocument/2006/relationships/image" Target="../media/image501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0.png"/><Relationship Id="rId11" Type="http://schemas.openxmlformats.org/officeDocument/2006/relationships/image" Target="../media/image701.png"/><Relationship Id="rId5" Type="http://schemas.openxmlformats.org/officeDocument/2006/relationships/image" Target="../media/image481.png"/><Relationship Id="rId10" Type="http://schemas.openxmlformats.org/officeDocument/2006/relationships/image" Target="../media/image53.png"/><Relationship Id="rId4" Type="http://schemas.openxmlformats.org/officeDocument/2006/relationships/image" Target="../media/image471.png"/><Relationship Id="rId9" Type="http://schemas.openxmlformats.org/officeDocument/2006/relationships/image" Target="../media/image5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0.png"/><Relationship Id="rId5" Type="http://schemas.openxmlformats.org/officeDocument/2006/relationships/image" Target="../media/image570.png"/><Relationship Id="rId4" Type="http://schemas.openxmlformats.org/officeDocument/2006/relationships/image" Target="../media/image74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0.png"/><Relationship Id="rId13" Type="http://schemas.openxmlformats.org/officeDocument/2006/relationships/image" Target="../media/image730.png"/><Relationship Id="rId3" Type="http://schemas.openxmlformats.org/officeDocument/2006/relationships/image" Target="../media/image60.png"/><Relationship Id="rId7" Type="http://schemas.openxmlformats.org/officeDocument/2006/relationships/image" Target="../media/image640.png"/><Relationship Id="rId12" Type="http://schemas.openxmlformats.org/officeDocument/2006/relationships/image" Target="../media/image731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0.png"/><Relationship Id="rId11" Type="http://schemas.openxmlformats.org/officeDocument/2006/relationships/image" Target="../media/image680.png"/><Relationship Id="rId5" Type="http://schemas.openxmlformats.org/officeDocument/2006/relationships/image" Target="../media/image62.png"/><Relationship Id="rId10" Type="http://schemas.openxmlformats.org/officeDocument/2006/relationships/image" Target="../media/image721.png"/><Relationship Id="rId4" Type="http://schemas.openxmlformats.org/officeDocument/2006/relationships/image" Target="../media/image61.png"/><Relationship Id="rId9" Type="http://schemas.openxmlformats.org/officeDocument/2006/relationships/image" Target="../media/image66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1.png"/><Relationship Id="rId2" Type="http://schemas.openxmlformats.org/officeDocument/2006/relationships/image" Target="../media/image7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0.png"/><Relationship Id="rId5" Type="http://schemas.openxmlformats.org/officeDocument/2006/relationships/image" Target="../media/image750.png"/><Relationship Id="rId4" Type="http://schemas.openxmlformats.org/officeDocument/2006/relationships/image" Target="../media/image720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0.png"/><Relationship Id="rId3" Type="http://schemas.openxmlformats.org/officeDocument/2006/relationships/image" Target="../media/image450.png"/><Relationship Id="rId7" Type="http://schemas.openxmlformats.org/officeDocument/2006/relationships/image" Target="../media/image7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0.png"/><Relationship Id="rId11" Type="http://schemas.openxmlformats.org/officeDocument/2006/relationships/image" Target="../media/image530.png"/><Relationship Id="rId5" Type="http://schemas.openxmlformats.org/officeDocument/2006/relationships/image" Target="../media/image76.png"/><Relationship Id="rId10" Type="http://schemas.openxmlformats.org/officeDocument/2006/relationships/image" Target="../media/image520.png"/><Relationship Id="rId4" Type="http://schemas.openxmlformats.org/officeDocument/2006/relationships/image" Target="../media/image460.png"/><Relationship Id="rId9" Type="http://schemas.openxmlformats.org/officeDocument/2006/relationships/image" Target="../media/image510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notesSlide" Target="../notesSlides/notesSlide21.xml"/><Relationship Id="rId7" Type="http://schemas.openxmlformats.org/officeDocument/2006/relationships/image" Target="../media/image77.wmf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11" Type="http://schemas.openxmlformats.org/officeDocument/2006/relationships/image" Target="../media/image79.wmf"/><Relationship Id="rId5" Type="http://schemas.openxmlformats.org/officeDocument/2006/relationships/image" Target="../media/image76.wmf"/><Relationship Id="rId10" Type="http://schemas.openxmlformats.org/officeDocument/2006/relationships/oleObject" Target="../embeddings/oleObject4.bin"/><Relationship Id="rId4" Type="http://schemas.openxmlformats.org/officeDocument/2006/relationships/oleObject" Target="../embeddings/oleObject1.bin"/><Relationship Id="rId9" Type="http://schemas.openxmlformats.org/officeDocument/2006/relationships/image" Target="../media/image78.w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emf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3.jpe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2.jpe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2.jpe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2.jpe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2.jpe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2.jpe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2.jpe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image" Target="../media/image5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1.png"/><Relationship Id="rId4" Type="http://schemas.openxmlformats.org/officeDocument/2006/relationships/image" Target="../media/image381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1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1.png"/><Relationship Id="rId4" Type="http://schemas.openxmlformats.org/officeDocument/2006/relationships/image" Target="../media/image261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emf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emf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4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emf"/><Relationship Id="rId2" Type="http://schemas.openxmlformats.org/officeDocument/2006/relationships/image" Target="../media/image90.emf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92.emf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emf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4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emf"/><Relationship Id="rId2" Type="http://schemas.openxmlformats.org/officeDocument/2006/relationships/image" Target="../media/image95.emf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99.emf"/><Relationship Id="rId5" Type="http://schemas.openxmlformats.org/officeDocument/2006/relationships/image" Target="../media/image98.emf"/><Relationship Id="rId4" Type="http://schemas.openxmlformats.org/officeDocument/2006/relationships/image" Target="../media/image97.emf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7" Type="http://schemas.openxmlformats.org/officeDocument/2006/relationships/image" Target="../media/image10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emf"/><Relationship Id="rId2" Type="http://schemas.openxmlformats.org/officeDocument/2006/relationships/image" Target="../media/image105.emf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09.emf"/><Relationship Id="rId5" Type="http://schemas.openxmlformats.org/officeDocument/2006/relationships/image" Target="../media/image108.emf"/><Relationship Id="rId4" Type="http://schemas.openxmlformats.org/officeDocument/2006/relationships/image" Target="../media/image107.emf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.gif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4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4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4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4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4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5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18.jpe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jpe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000000"/>
                </a:solidFill>
              </a:rPr>
              <a:t>第二章 神经网络与深度学习</a:t>
            </a:r>
          </a:p>
        </p:txBody>
      </p:sp>
      <p:sp>
        <p:nvSpPr>
          <p:cNvPr id="4" name="副标题 3"/>
          <p:cNvSpPr>
            <a:spLocks noGrp="1"/>
          </p:cNvSpPr>
          <p:nvPr>
            <p:ph type="subTitle" idx="1"/>
          </p:nvPr>
        </p:nvSpPr>
        <p:spPr>
          <a:xfrm>
            <a:off x="2819400" y="3200400"/>
            <a:ext cx="6400800" cy="2320834"/>
          </a:xfrm>
        </p:spPr>
        <p:txBody>
          <a:bodyPr>
            <a:normAutofit/>
          </a:bodyPr>
          <a:lstStyle/>
          <a:p>
            <a:endParaRPr lang="en-US" altLang="zh-CN" b="1" dirty="0"/>
          </a:p>
          <a:p>
            <a:endParaRPr lang="en-US" altLang="zh-CN" b="1" dirty="0"/>
          </a:p>
          <a:p>
            <a:r>
              <a:rPr lang="zh-CN" altLang="en-US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清华大学 计算机系</a:t>
            </a:r>
            <a:endParaRPr lang="en-US" altLang="zh-CN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zh-CN" altLang="en-US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马少平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增加偏置项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1219200" y="1141437"/>
            <a:ext cx="10363200" cy="5038965"/>
          </a:xfrm>
        </p:spPr>
        <p:txBody>
          <a:bodyPr>
            <a:normAutofit/>
          </a:bodyPr>
          <a:lstStyle/>
          <a:p>
            <a:endParaRPr lang="en-US" altLang="zh-CN" dirty="0"/>
          </a:p>
          <a:p>
            <a:r>
              <a:rPr lang="zh-CN" altLang="en-US" dirty="0"/>
              <a:t>通过增加偏置项让</a:t>
            </a:r>
            <a:r>
              <a:rPr lang="en-US" altLang="zh-CN" dirty="0"/>
              <a:t>sigmoid</a:t>
            </a:r>
            <a:r>
              <a:rPr lang="zh-CN" altLang="en-US" dirty="0"/>
              <a:t>函数平移</a:t>
            </a:r>
            <a:endParaRPr lang="en-US" altLang="zh-CN" sz="2000" i="1" dirty="0">
              <a:latin typeface="Cambria Math" panose="02040503050406030204" pitchFamily="18" charset="0"/>
            </a:endParaRPr>
          </a:p>
          <a:p>
            <a:endParaRPr lang="en-US" altLang="zh-CN" sz="2000" i="1" dirty="0">
              <a:latin typeface="Cambria Math" panose="02040503050406030204" pitchFamily="18" charset="0"/>
            </a:endParaRPr>
          </a:p>
          <a:p>
            <a:endParaRPr lang="en-US" altLang="zh-CN" sz="2000" i="1" dirty="0">
              <a:latin typeface="Cambria Math" panose="02040503050406030204" pitchFamily="18" charset="0"/>
            </a:endParaRPr>
          </a:p>
          <a:p>
            <a:endParaRPr lang="en-US" altLang="zh-CN" sz="2000" i="1" dirty="0">
              <a:latin typeface="Cambria Math" panose="02040503050406030204" pitchFamily="18" charset="0"/>
            </a:endParaRPr>
          </a:p>
          <a:p>
            <a:endParaRPr lang="en-US" altLang="zh-CN" sz="2000" i="1" dirty="0">
              <a:latin typeface="Cambria Math" panose="02040503050406030204" pitchFamily="18" charset="0"/>
            </a:endParaRPr>
          </a:p>
          <a:p>
            <a:endParaRPr lang="en-US" altLang="zh-CN" sz="2000" i="1" dirty="0">
              <a:latin typeface="Cambria Math" panose="02040503050406030204" pitchFamily="18" charset="0"/>
            </a:endParaRPr>
          </a:p>
          <a:p>
            <a:endParaRPr lang="en-US" altLang="zh-CN" sz="2000" i="1" dirty="0">
              <a:latin typeface="Cambria Math" panose="02040503050406030204" pitchFamily="18" charset="0"/>
            </a:endParaRPr>
          </a:p>
          <a:p>
            <a:endParaRPr lang="en-US" altLang="zh-CN" sz="2000" i="1" dirty="0">
              <a:latin typeface="Cambria Math" panose="02040503050406030204" pitchFamily="18" charset="0"/>
            </a:endParaRPr>
          </a:p>
          <a:p>
            <a:endParaRPr lang="en-US" altLang="zh-CN" sz="2000" i="1" dirty="0">
              <a:latin typeface="Cambria Math" panose="02040503050406030204" pitchFamily="18" charset="0"/>
            </a:endParaRPr>
          </a:p>
          <a:p>
            <a:pPr marL="0" indent="0">
              <a:buNone/>
            </a:pPr>
            <a:endParaRPr lang="en-US" altLang="zh-CN" sz="2000" i="1" dirty="0">
              <a:latin typeface="Cambria Math" panose="02040503050406030204" pitchFamily="18" charset="0"/>
            </a:endParaRPr>
          </a:p>
          <a:p>
            <a:pPr marL="0" indent="0">
              <a:buNone/>
            </a:pPr>
            <a:r>
              <a:rPr lang="en-US" altLang="zh-CN" sz="2000" i="1" dirty="0">
                <a:latin typeface="Cambria Math" panose="02040503050406030204" pitchFamily="18" charset="0"/>
              </a:rPr>
              <a:t>                                         </a:t>
            </a:r>
            <a:r>
              <a:rPr lang="en-US" altLang="zh-CN" sz="2400" dirty="0">
                <a:solidFill>
                  <a:srgbClr val="FF0000"/>
                </a:solidFill>
                <a:latin typeface="Cambria Math" panose="02040503050406030204" pitchFamily="18" charset="0"/>
              </a:rPr>
              <a:t>net                                                                     </a:t>
            </a:r>
            <a:r>
              <a:rPr lang="en-US" altLang="zh-CN" sz="2400" dirty="0" err="1">
                <a:solidFill>
                  <a:srgbClr val="FF0000"/>
                </a:solidFill>
                <a:latin typeface="Cambria Math" panose="02040503050406030204" pitchFamily="18" charset="0"/>
              </a:rPr>
              <a:t>net+b</a:t>
            </a:r>
            <a:r>
              <a:rPr lang="en-US" altLang="zh-CN" sz="2400" dirty="0">
                <a:solidFill>
                  <a:srgbClr val="FF0000"/>
                </a:solidFill>
                <a:latin typeface="Cambria Math" panose="02040503050406030204" pitchFamily="18" charset="0"/>
              </a:rPr>
              <a:t> (b</a:t>
            </a:r>
            <a:r>
              <a:rPr lang="en-US" altLang="zh-CN" dirty="0">
                <a:solidFill>
                  <a:srgbClr val="FF0000"/>
                </a:solidFill>
              </a:rPr>
              <a:t>&lt;0</a:t>
            </a:r>
            <a:r>
              <a:rPr lang="en-US" altLang="zh-CN" sz="2400" dirty="0">
                <a:solidFill>
                  <a:srgbClr val="FF0000"/>
                </a:solidFill>
                <a:latin typeface="Cambria Math" panose="02040503050406030204" pitchFamily="18" charset="0"/>
              </a:rPr>
              <a:t>)</a:t>
            </a:r>
          </a:p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6977" y="2818350"/>
            <a:ext cx="4958393" cy="299027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5371" y="2800932"/>
            <a:ext cx="5376405" cy="302679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/>
              <p:cNvSpPr txBox="1"/>
              <p:nvPr/>
            </p:nvSpPr>
            <p:spPr>
              <a:xfrm>
                <a:off x="1297578" y="2378002"/>
                <a:ext cx="998252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zh-CN" altLang="zh-CN" sz="240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σ</m:t>
                      </m:r>
                      <m:d>
                        <m:dPr>
                          <m:ctrlP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𝑛𝑒𝑡</m:t>
                          </m:r>
                        </m:e>
                      </m:d>
                    </m:oMath>
                  </m:oMathPara>
                </a14:m>
                <a:endParaRPr lang="en-US" altLang="zh-CN" sz="2400" b="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7578" y="2378002"/>
                <a:ext cx="998252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/>
              <p:cNvSpPr txBox="1"/>
              <p:nvPr/>
            </p:nvSpPr>
            <p:spPr>
              <a:xfrm>
                <a:off x="6476440" y="2352943"/>
                <a:ext cx="1866372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zh-CN" altLang="zh-CN" sz="240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σ</m:t>
                      </m:r>
                      <m:d>
                        <m:dPr>
                          <m:ctrlP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𝑛𝑒𝑡</m:t>
                          </m:r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</m:oMath>
                  </m:oMathPara>
                </a14:m>
                <a:endParaRPr lang="en-US" altLang="zh-CN" sz="2400" b="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6440" y="2352943"/>
                <a:ext cx="1866372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文本框 9"/>
          <p:cNvSpPr txBox="1"/>
          <p:nvPr/>
        </p:nvSpPr>
        <p:spPr>
          <a:xfrm>
            <a:off x="645584" y="3899938"/>
            <a:ext cx="686830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altLang="zh-CN" sz="2400" b="0" dirty="0">
              <a:solidFill>
                <a:srgbClr val="FF0000"/>
              </a:solidFill>
            </a:endParaRPr>
          </a:p>
          <a:p>
            <a:endParaRPr lang="en-US" altLang="zh-CN" sz="2400" b="0" dirty="0">
              <a:solidFill>
                <a:srgbClr val="FF0000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700222" y="3924863"/>
            <a:ext cx="686830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altLang="zh-CN" sz="2400" b="0" dirty="0">
              <a:solidFill>
                <a:srgbClr val="FF0000"/>
              </a:solidFill>
            </a:endParaRPr>
          </a:p>
          <a:p>
            <a:endParaRPr lang="en-US" altLang="zh-CN" sz="2400" b="0" dirty="0">
              <a:solidFill>
                <a:srgbClr val="FF0000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767840" y="5540999"/>
            <a:ext cx="9309463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sz="2400" b="0" dirty="0">
                <a:solidFill>
                  <a:srgbClr val="FF0000"/>
                </a:solidFill>
              </a:rPr>
              <a:t>                          </a:t>
            </a:r>
            <a:r>
              <a:rPr lang="en-US" altLang="zh-CN" sz="2400" dirty="0">
                <a:solidFill>
                  <a:srgbClr val="FF0000"/>
                </a:solidFill>
                <a:latin typeface="Cambria Math" panose="02040503050406030204" pitchFamily="18" charset="0"/>
              </a:rPr>
              <a:t>net</a:t>
            </a:r>
            <a:r>
              <a:rPr lang="en-US" altLang="zh-CN" sz="2400" b="0" dirty="0">
                <a:solidFill>
                  <a:srgbClr val="FF0000"/>
                </a:solidFill>
              </a:rPr>
              <a:t>                                                                  </a:t>
            </a:r>
            <a:r>
              <a:rPr lang="en-US" altLang="zh-CN" sz="2400" dirty="0" err="1">
                <a:solidFill>
                  <a:srgbClr val="FF0000"/>
                </a:solidFill>
                <a:latin typeface="Cambria Math" panose="02040503050406030204" pitchFamily="18" charset="0"/>
              </a:rPr>
              <a:t>net+b</a:t>
            </a:r>
            <a:r>
              <a:rPr lang="en-US" altLang="zh-CN" sz="2400" dirty="0">
                <a:solidFill>
                  <a:srgbClr val="FF0000"/>
                </a:solidFill>
                <a:latin typeface="Cambria Math" panose="02040503050406030204" pitchFamily="18" charset="0"/>
              </a:rPr>
              <a:t> (b</a:t>
            </a:r>
            <a:r>
              <a:rPr lang="en-US" altLang="zh-CN" sz="2400" dirty="0">
                <a:solidFill>
                  <a:srgbClr val="FF0000"/>
                </a:solidFill>
              </a:rPr>
              <a:t>&lt;0</a:t>
            </a:r>
            <a:r>
              <a:rPr lang="en-US" altLang="zh-CN" sz="2400" dirty="0">
                <a:solidFill>
                  <a:srgbClr val="FF0000"/>
                </a:solidFill>
                <a:latin typeface="Cambria Math" panose="02040503050406030204" pitchFamily="18" charset="0"/>
              </a:rPr>
              <a:t>)</a:t>
            </a:r>
          </a:p>
          <a:p>
            <a:endParaRPr lang="en-US" altLang="zh-CN" sz="2400" b="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/>
              <p:cNvSpPr txBox="1"/>
              <p:nvPr/>
            </p:nvSpPr>
            <p:spPr>
              <a:xfrm>
                <a:off x="9280602" y="996111"/>
                <a:ext cx="1674783" cy="1200329"/>
              </a:xfrm>
              <a:prstGeom prst="rect">
                <a:avLst/>
              </a:prstGeom>
              <a:solidFill>
                <a:srgbClr val="92D050"/>
              </a:solidFill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zh-CN" altLang="zh-CN" sz="240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US" altLang="zh-CN" sz="2400" b="0" dirty="0">
                    <a:solidFill>
                      <a:srgbClr val="FF0000"/>
                    </a:solidFill>
                  </a:rPr>
                  <a:t>(143-129)</a:t>
                </a:r>
              </a:p>
              <a:p>
                <a:r>
                  <a:rPr lang="en-US" altLang="zh-CN" sz="2400" b="0" dirty="0">
                    <a:solidFill>
                      <a:srgbClr val="FF0000"/>
                    </a:solidFill>
                  </a:rPr>
                  <a:t>=</a:t>
                </a:r>
                <a:r>
                  <a:rPr lang="zh-CN" altLang="zh-CN" sz="2400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zh-CN" altLang="zh-CN" sz="24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σ</m:t>
                    </m:r>
                    <m:r>
                      <a:rPr lang="zh-CN" altLang="zh-CN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2400" b="0" dirty="0">
                    <a:solidFill>
                      <a:srgbClr val="FF0000"/>
                    </a:solidFill>
                  </a:rPr>
                  <a:t>(14)</a:t>
                </a:r>
              </a:p>
              <a:p>
                <a:r>
                  <a:rPr lang="en-US" altLang="zh-CN" sz="2400" dirty="0">
                    <a:solidFill>
                      <a:srgbClr val="FF0000"/>
                    </a:solidFill>
                  </a:rPr>
                  <a:t>=0.999999</a:t>
                </a:r>
                <a:endParaRPr lang="en-US" altLang="zh-CN" sz="2400" b="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3" name="文本框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80602" y="996111"/>
                <a:ext cx="1674783" cy="1200329"/>
              </a:xfrm>
              <a:prstGeom prst="rect">
                <a:avLst/>
              </a:prstGeom>
              <a:blipFill>
                <a:blip r:embed="rId6"/>
                <a:stretch>
                  <a:fillRect l="-5455" t="-3553" b="-1066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曲线连接符 15"/>
          <p:cNvCxnSpPr/>
          <p:nvPr/>
        </p:nvCxnSpPr>
        <p:spPr>
          <a:xfrm rot="16200000" flipH="1">
            <a:off x="10082209" y="2297290"/>
            <a:ext cx="747602" cy="598155"/>
          </a:xfrm>
          <a:prstGeom prst="curvedConnector3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/>
              <p:cNvSpPr txBox="1"/>
              <p:nvPr/>
            </p:nvSpPr>
            <p:spPr>
              <a:xfrm>
                <a:off x="4311239" y="2352756"/>
                <a:ext cx="1674783" cy="1200329"/>
              </a:xfrm>
              <a:prstGeom prst="rect">
                <a:avLst/>
              </a:prstGeom>
              <a:solidFill>
                <a:srgbClr val="92D050"/>
              </a:solidFill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zh-CN" altLang="zh-CN" sz="240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US" altLang="zh-CN" sz="2400" b="0" dirty="0">
                    <a:solidFill>
                      <a:srgbClr val="FF0000"/>
                    </a:solidFill>
                  </a:rPr>
                  <a:t>(115-129)</a:t>
                </a:r>
              </a:p>
              <a:p>
                <a:r>
                  <a:rPr lang="en-US" altLang="zh-CN" sz="2400" b="0" dirty="0">
                    <a:solidFill>
                      <a:srgbClr val="FF0000"/>
                    </a:solidFill>
                  </a:rPr>
                  <a:t>=</a:t>
                </a:r>
                <a:r>
                  <a:rPr lang="zh-CN" altLang="zh-CN" sz="2400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zh-CN" altLang="zh-CN" sz="24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σ</m:t>
                    </m:r>
                    <m:r>
                      <a:rPr lang="zh-CN" altLang="zh-CN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2400" b="0" dirty="0">
                    <a:solidFill>
                      <a:srgbClr val="FF0000"/>
                    </a:solidFill>
                  </a:rPr>
                  <a:t>(-14)</a:t>
                </a:r>
              </a:p>
              <a:p>
                <a:r>
                  <a:rPr lang="en-US" altLang="zh-CN" sz="2400" dirty="0">
                    <a:solidFill>
                      <a:srgbClr val="FF0000"/>
                    </a:solidFill>
                  </a:rPr>
                  <a:t>=0.000001</a:t>
                </a:r>
                <a:endParaRPr lang="en-US" altLang="zh-CN" sz="2400" b="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7" name="文本框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1239" y="2352756"/>
                <a:ext cx="1674783" cy="1200329"/>
              </a:xfrm>
              <a:prstGeom prst="rect">
                <a:avLst/>
              </a:prstGeom>
              <a:blipFill>
                <a:blip r:embed="rId7"/>
                <a:stretch>
                  <a:fillRect l="-5455" t="-3553" b="-1066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曲线连接符 17"/>
          <p:cNvCxnSpPr/>
          <p:nvPr/>
        </p:nvCxnSpPr>
        <p:spPr>
          <a:xfrm rot="16200000" flipH="1">
            <a:off x="5340510" y="3689590"/>
            <a:ext cx="1778901" cy="1540725"/>
          </a:xfrm>
          <a:prstGeom prst="curvedConnector3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/>
          <p:cNvSpPr txBox="1"/>
          <p:nvPr/>
        </p:nvSpPr>
        <p:spPr>
          <a:xfrm>
            <a:off x="6743170" y="5596891"/>
            <a:ext cx="632990" cy="461665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US" altLang="zh-CN" sz="2400" b="0" dirty="0">
                <a:solidFill>
                  <a:srgbClr val="FF0000"/>
                </a:solidFill>
              </a:rPr>
              <a:t>-14</a:t>
            </a:r>
          </a:p>
        </p:txBody>
      </p:sp>
      <p:sp>
        <p:nvSpPr>
          <p:cNvPr id="30" name="文本框 29"/>
          <p:cNvSpPr txBox="1"/>
          <p:nvPr/>
        </p:nvSpPr>
        <p:spPr>
          <a:xfrm>
            <a:off x="10476390" y="5589801"/>
            <a:ext cx="632990" cy="461665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US" altLang="zh-CN" sz="2400" b="0" dirty="0">
                <a:solidFill>
                  <a:srgbClr val="FF0000"/>
                </a:solidFill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4026835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7" grpId="0" animBg="1"/>
      <p:bldP spid="29" grpId="0" animBg="1"/>
      <p:bldP spid="30" grpId="0" animBg="1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解决思路</a:t>
            </a:r>
          </a:p>
        </p:txBody>
      </p:sp>
      <p:sp>
        <p:nvSpPr>
          <p:cNvPr id="4" name="矩形 3"/>
          <p:cNvSpPr/>
          <p:nvPr/>
        </p:nvSpPr>
        <p:spPr>
          <a:xfrm rot="10800000">
            <a:off x="4838705" y="1451839"/>
            <a:ext cx="1159329" cy="148590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矩形 4"/>
          <p:cNvSpPr/>
          <p:nvPr/>
        </p:nvSpPr>
        <p:spPr>
          <a:xfrm rot="10800000">
            <a:off x="4838706" y="3606120"/>
            <a:ext cx="1159329" cy="1208317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右箭头 5"/>
          <p:cNvSpPr/>
          <p:nvPr/>
        </p:nvSpPr>
        <p:spPr>
          <a:xfrm rot="5400000">
            <a:off x="5099964" y="970147"/>
            <a:ext cx="636814" cy="32657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右箭头 6"/>
          <p:cNvSpPr/>
          <p:nvPr/>
        </p:nvSpPr>
        <p:spPr>
          <a:xfrm rot="5400000">
            <a:off x="5108130" y="3110595"/>
            <a:ext cx="636814" cy="32657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右箭头 7"/>
          <p:cNvSpPr/>
          <p:nvPr/>
        </p:nvSpPr>
        <p:spPr>
          <a:xfrm rot="5400000">
            <a:off x="4976953" y="5118469"/>
            <a:ext cx="891000" cy="3184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093025" y="1640791"/>
            <a:ext cx="650688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k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层神经网络</a:t>
            </a:r>
            <a:r>
              <a:rPr kumimoji="0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 </a:t>
            </a:r>
            <a:endParaRPr kumimoji="0" lang="zh-CN" altLang="en-US" sz="24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978116" y="4025613"/>
            <a:ext cx="89684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k+1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层</a:t>
            </a:r>
            <a:r>
              <a:rPr kumimoji="0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 </a:t>
            </a:r>
            <a:endParaRPr kumimoji="0" lang="zh-CN" altLang="en-US" sz="24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" name="任意多边形 12"/>
          <p:cNvSpPr/>
          <p:nvPr/>
        </p:nvSpPr>
        <p:spPr>
          <a:xfrm>
            <a:off x="5448850" y="3274979"/>
            <a:ext cx="947058" cy="1779810"/>
          </a:xfrm>
          <a:custGeom>
            <a:avLst/>
            <a:gdLst>
              <a:gd name="connsiteX0" fmla="*/ 0 w 604158"/>
              <a:gd name="connsiteY0" fmla="*/ 0 h 1485900"/>
              <a:gd name="connsiteX1" fmla="*/ 604158 w 604158"/>
              <a:gd name="connsiteY1" fmla="*/ 0 h 1485900"/>
              <a:gd name="connsiteX2" fmla="*/ 604158 w 604158"/>
              <a:gd name="connsiteY2" fmla="*/ 1485900 h 1485900"/>
              <a:gd name="connsiteX3" fmla="*/ 48986 w 604158"/>
              <a:gd name="connsiteY3" fmla="*/ 1485900 h 1485900"/>
              <a:gd name="connsiteX4" fmla="*/ 48986 w 604158"/>
              <a:gd name="connsiteY4" fmla="*/ 1485900 h 1485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4158" h="1485900">
                <a:moveTo>
                  <a:pt x="0" y="0"/>
                </a:moveTo>
                <a:lnTo>
                  <a:pt x="604158" y="0"/>
                </a:lnTo>
                <a:lnTo>
                  <a:pt x="604158" y="1485900"/>
                </a:lnTo>
                <a:lnTo>
                  <a:pt x="48986" y="1485900"/>
                </a:lnTo>
                <a:lnTo>
                  <a:pt x="48986" y="1485900"/>
                </a:lnTo>
              </a:path>
            </a:pathLst>
          </a:custGeom>
          <a:noFill/>
          <a:ln w="76200">
            <a:solidFill>
              <a:schemeClr val="accent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5292095" y="4925684"/>
            <a:ext cx="252548" cy="252000"/>
          </a:xfrm>
          <a:prstGeom prst="ellipse">
            <a:avLst/>
          </a:prstGeom>
          <a:solidFill>
            <a:schemeClr val="bg1"/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3540055" y="4034793"/>
            <a:ext cx="89684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solidFill>
                    <a:srgbClr val="00B050"/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k+1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solidFill>
                    <a:srgbClr val="00B050"/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层</a:t>
            </a:r>
            <a:r>
              <a:rPr kumimoji="0" lang="en-US" altLang="zh-CN" sz="2400" b="0" i="1" u="none" strike="noStrike" kern="1200" cap="none" spc="0" normalizeH="0" baseline="0" noProof="0" dirty="0">
                <a:ln>
                  <a:solidFill>
                    <a:srgbClr val="00B050"/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 </a:t>
            </a:r>
            <a:endParaRPr kumimoji="0" lang="zh-CN" altLang="en-US" sz="2400" b="0" i="1" u="none" strike="noStrike" kern="1200" cap="none" spc="0" normalizeH="0" baseline="0" noProof="0" dirty="0">
              <a:ln>
                <a:solidFill>
                  <a:srgbClr val="00B050"/>
                </a:solidFill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6" name="矩形 15"/>
          <p:cNvSpPr/>
          <p:nvPr/>
        </p:nvSpPr>
        <p:spPr>
          <a:xfrm rot="10800000">
            <a:off x="4539685" y="3126689"/>
            <a:ext cx="2174623" cy="2185539"/>
          </a:xfrm>
          <a:prstGeom prst="rect">
            <a:avLst/>
          </a:prstGeom>
          <a:noFill/>
          <a:ln w="38100">
            <a:solidFill>
              <a:srgbClr val="119F1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EFF343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7" name="加号 16"/>
          <p:cNvSpPr/>
          <p:nvPr/>
        </p:nvSpPr>
        <p:spPr>
          <a:xfrm>
            <a:off x="5310369" y="4941546"/>
            <a:ext cx="216000" cy="216000"/>
          </a:xfrm>
          <a:prstGeom prst="mathPlus">
            <a:avLst/>
          </a:prstGeom>
          <a:solidFill>
            <a:srgbClr val="C00000"/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7951774" y="2064988"/>
            <a:ext cx="1626558" cy="6612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残差模块</a:t>
            </a:r>
          </a:p>
        </p:txBody>
      </p:sp>
      <p:cxnSp>
        <p:nvCxnSpPr>
          <p:cNvPr id="20" name="直接箭头连接符 19"/>
          <p:cNvCxnSpPr/>
          <p:nvPr/>
        </p:nvCxnSpPr>
        <p:spPr>
          <a:xfrm flipH="1">
            <a:off x="6783977" y="2542903"/>
            <a:ext cx="1167797" cy="104938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0F081FE5-5DB8-43D2-97A4-BE1B16DF6DCB}"/>
              </a:ext>
            </a:extLst>
          </p:cNvPr>
          <p:cNvSpPr txBox="1"/>
          <p:nvPr/>
        </p:nvSpPr>
        <p:spPr>
          <a:xfrm>
            <a:off x="5189480" y="4041475"/>
            <a:ext cx="64517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F(X)</a:t>
            </a:r>
            <a:r>
              <a:rPr kumimoji="0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 </a:t>
            </a:r>
            <a:endParaRPr kumimoji="0" lang="zh-CN" altLang="en-US" sz="24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D5D4311A-1250-4C3E-8BFE-7329091633B0}"/>
              </a:ext>
            </a:extLst>
          </p:cNvPr>
          <p:cNvSpPr txBox="1"/>
          <p:nvPr/>
        </p:nvSpPr>
        <p:spPr>
          <a:xfrm>
            <a:off x="5072076" y="3113893"/>
            <a:ext cx="382347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X</a:t>
            </a:r>
            <a:r>
              <a:rPr kumimoji="0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 </a:t>
            </a:r>
            <a:endParaRPr kumimoji="0" lang="zh-CN" altLang="en-US" sz="24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F0D28BBC-DFAD-406D-906F-24DCA8564840}"/>
              </a:ext>
            </a:extLst>
          </p:cNvPr>
          <p:cNvSpPr txBox="1"/>
          <p:nvPr/>
        </p:nvSpPr>
        <p:spPr>
          <a:xfrm>
            <a:off x="3187156" y="5422328"/>
            <a:ext cx="190586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F’(X)= F(X)+X</a:t>
            </a:r>
            <a:r>
              <a:rPr kumimoji="0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 </a:t>
            </a:r>
            <a:endParaRPr kumimoji="0" lang="zh-CN" altLang="en-US" sz="24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EAC9A366-0FEF-44C0-9001-205D77D1663C}"/>
              </a:ext>
            </a:extLst>
          </p:cNvPr>
          <p:cNvSpPr txBox="1"/>
          <p:nvPr/>
        </p:nvSpPr>
        <p:spPr>
          <a:xfrm>
            <a:off x="8192993" y="3298559"/>
            <a:ext cx="190586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恒等映射</a:t>
            </a:r>
            <a:r>
              <a:rPr kumimoji="0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 </a:t>
            </a:r>
            <a:endParaRPr kumimoji="0" lang="zh-CN" altLang="en-US" sz="2400" b="0" i="1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BF6F6EB2-B8D8-45F3-8574-B09EE3F1BBF0}"/>
              </a:ext>
            </a:extLst>
          </p:cNvPr>
          <p:cNvCxnSpPr>
            <a:cxnSpLocks/>
          </p:cNvCxnSpPr>
          <p:nvPr/>
        </p:nvCxnSpPr>
        <p:spPr>
          <a:xfrm flipH="1">
            <a:off x="6485102" y="3483225"/>
            <a:ext cx="1592578" cy="68165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1836049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 animBg="1"/>
      <p:bldP spid="14" grpId="0" animBg="1"/>
      <p:bldP spid="15" grpId="0"/>
      <p:bldP spid="16" grpId="0" animBg="1"/>
      <p:bldP spid="17" grpId="0" animBg="1"/>
      <p:bldP spid="19" grpId="0"/>
      <p:bldP spid="18" grpId="0"/>
      <p:bldP spid="21" grpId="0"/>
      <p:bldP spid="22" grpId="0"/>
      <p:bldP spid="23" grpId="0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残差模块</a:t>
            </a:r>
          </a:p>
        </p:txBody>
      </p:sp>
      <p:pic>
        <p:nvPicPr>
          <p:cNvPr id="20" name="内容占位符 19"/>
          <p:cNvPicPr>
            <a:picLocks noGrp="1" noChangeAspect="1"/>
          </p:cNvPicPr>
          <p:nvPr>
            <p:ph sz="quarter" idx="1"/>
          </p:nvPr>
        </p:nvPicPr>
        <p:blipFill>
          <a:blip r:embed="rId3"/>
          <a:stretch>
            <a:fillRect/>
          </a:stretch>
        </p:blipFill>
        <p:spPr>
          <a:xfrm>
            <a:off x="3648893" y="1159593"/>
            <a:ext cx="5129348" cy="4990718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2677900" y="2731622"/>
            <a:ext cx="1075494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solidFill>
                    <a:srgbClr val="00B050"/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3×3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solidFill>
                    <a:srgbClr val="00B050"/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卷积</a:t>
            </a:r>
            <a:endParaRPr kumimoji="0" lang="en-US" altLang="zh-CN" sz="2000" b="0" i="0" u="none" strike="noStrike" kern="1200" cap="none" spc="0" normalizeH="0" baseline="0" noProof="0" dirty="0">
              <a:ln>
                <a:solidFill>
                  <a:srgbClr val="00B050"/>
                </a:solidFill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solidFill>
                    <a:srgbClr val="00B050"/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步长为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solidFill>
                    <a:srgbClr val="00B050"/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1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solidFill>
                    <a:srgbClr val="00B050"/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填充为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solidFill>
                    <a:srgbClr val="00B050"/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1</a:t>
            </a:r>
            <a:endParaRPr kumimoji="0" lang="zh-CN" altLang="en-US" sz="2000" b="0" i="0" u="none" strike="noStrike" kern="1200" cap="none" spc="0" normalizeH="0" baseline="0" noProof="0" dirty="0">
              <a:ln>
                <a:solidFill>
                  <a:srgbClr val="00B050"/>
                </a:solidFill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22" name="直接箭头连接符 21"/>
          <p:cNvCxnSpPr>
            <a:stCxn id="21" idx="3"/>
          </p:cNvCxnSpPr>
          <p:nvPr/>
        </p:nvCxnSpPr>
        <p:spPr>
          <a:xfrm flipV="1">
            <a:off x="3753394" y="2302593"/>
            <a:ext cx="1402080" cy="890694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>
            <a:stCxn id="21" idx="3"/>
          </p:cNvCxnSpPr>
          <p:nvPr/>
        </p:nvCxnSpPr>
        <p:spPr>
          <a:xfrm>
            <a:off x="3753394" y="3193287"/>
            <a:ext cx="1480454" cy="916148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/>
          <p:cNvCxnSpPr/>
          <p:nvPr/>
        </p:nvCxnSpPr>
        <p:spPr>
          <a:xfrm flipH="1">
            <a:off x="6496594" y="4285097"/>
            <a:ext cx="2153194" cy="835543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34"/>
          <p:cNvCxnSpPr/>
          <p:nvPr/>
        </p:nvCxnSpPr>
        <p:spPr>
          <a:xfrm flipH="1">
            <a:off x="5947954" y="4179213"/>
            <a:ext cx="2701834" cy="584985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9A38FBF6-038C-4EA3-9A87-00A4CF3571F7}"/>
              </a:ext>
            </a:extLst>
          </p:cNvPr>
          <p:cNvSpPr txBox="1"/>
          <p:nvPr/>
        </p:nvSpPr>
        <p:spPr>
          <a:xfrm>
            <a:off x="8789134" y="3779538"/>
            <a:ext cx="1075494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solidFill>
                    <a:srgbClr val="00B050"/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通道数、通道大小必须一致</a:t>
            </a:r>
            <a:endParaRPr kumimoji="0" lang="en-US" altLang="zh-CN" sz="2000" b="0" i="0" u="none" strike="noStrike" kern="1200" cap="none" spc="0" normalizeH="0" baseline="0" noProof="0" dirty="0">
              <a:ln>
                <a:solidFill>
                  <a:srgbClr val="00B050"/>
                </a:solidFill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14931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10" grpId="0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残差网络（</a:t>
            </a:r>
            <a:r>
              <a:rPr lang="en-US" altLang="zh-CN" dirty="0" err="1"/>
              <a:t>ResNet</a:t>
            </a:r>
            <a:r>
              <a:rPr lang="zh-CN" altLang="en-US" dirty="0"/>
              <a:t>）</a:t>
            </a:r>
          </a:p>
        </p:txBody>
      </p:sp>
      <p:pic>
        <p:nvPicPr>
          <p:cNvPr id="4" name="图片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7095" y="348342"/>
            <a:ext cx="1314995" cy="6326777"/>
          </a:xfrm>
          <a:prstGeom prst="rect">
            <a:avLst/>
          </a:prstGeom>
          <a:noFill/>
        </p:spPr>
      </p:pic>
      <p:sp>
        <p:nvSpPr>
          <p:cNvPr id="5" name="文本框 4"/>
          <p:cNvSpPr txBox="1"/>
          <p:nvPr/>
        </p:nvSpPr>
        <p:spPr>
          <a:xfrm>
            <a:off x="3953694" y="272126"/>
            <a:ext cx="928823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solidFill>
                    <a:srgbClr val="00B050"/>
                  </a:solidFill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输入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solidFill>
                    <a:srgbClr val="00B050"/>
                  </a:solidFill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solidFill>
                    <a:srgbClr val="00B050"/>
                  </a:solidFill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224×224×3</a:t>
            </a:r>
            <a:r>
              <a:rPr kumimoji="0" lang="en-US" altLang="zh-CN" sz="1400" b="0" i="1" u="none" strike="noStrike" kern="1200" cap="none" spc="0" normalizeH="0" baseline="0" noProof="0" dirty="0">
                <a:ln>
                  <a:solidFill>
                    <a:srgbClr val="00B050"/>
                  </a:solidFill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 </a:t>
            </a:r>
            <a:endParaRPr kumimoji="0" lang="zh-CN" altLang="en-US" sz="1400" b="0" i="1" u="none" strike="noStrike" kern="1200" cap="none" spc="0" normalizeH="0" baseline="0" noProof="0" dirty="0">
              <a:ln>
                <a:solidFill>
                  <a:srgbClr val="00B050"/>
                </a:solidFill>
              </a:ln>
              <a:solidFill>
                <a:srgbClr val="D34817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119954" y="6461584"/>
            <a:ext cx="890445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solidFill>
                    <a:srgbClr val="00B050"/>
                  </a:solidFill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输出：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solidFill>
                    <a:srgbClr val="00B050"/>
                  </a:solidFill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1000</a:t>
            </a:r>
            <a:r>
              <a:rPr kumimoji="0" lang="en-US" altLang="zh-CN" sz="1400" b="0" i="1" u="none" strike="noStrike" kern="1200" cap="none" spc="0" normalizeH="0" baseline="0" noProof="0" dirty="0">
                <a:ln>
                  <a:solidFill>
                    <a:srgbClr val="00B050"/>
                  </a:solidFill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 </a:t>
            </a:r>
            <a:endParaRPr kumimoji="0" lang="zh-CN" altLang="en-US" sz="1400" b="0" i="1" u="none" strike="noStrike" kern="1200" cap="none" spc="0" normalizeH="0" baseline="0" noProof="0" dirty="0">
              <a:ln>
                <a:solidFill>
                  <a:srgbClr val="00B050"/>
                </a:solidFill>
              </a:ln>
              <a:solidFill>
                <a:srgbClr val="D34817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文本框 233"/>
          <p:cNvSpPr txBox="1"/>
          <p:nvPr/>
        </p:nvSpPr>
        <p:spPr>
          <a:xfrm>
            <a:off x="7741193" y="348342"/>
            <a:ext cx="1873069" cy="609601"/>
          </a:xfrm>
          <a:prstGeom prst="rect">
            <a:avLst/>
          </a:prstGeom>
          <a:solidFill>
            <a:sysClr val="window" lastClr="FFFFFF"/>
          </a:solidFill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64</a:t>
            </a:r>
            <a:r>
              <a:rPr kumimoji="0" lang="zh-CN" altLang="en-US" sz="16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个</a:t>
            </a:r>
            <a:r>
              <a:rPr kumimoji="0" lang="en-US" sz="16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7</a:t>
            </a:r>
            <a:r>
              <a:rPr kumimoji="0" lang="en-US" altLang="zh-CN" sz="16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×</a:t>
            </a:r>
            <a:r>
              <a:rPr kumimoji="0" lang="en-US" sz="16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7</a:t>
            </a:r>
            <a:r>
              <a:rPr kumimoji="0" lang="zh-CN" altLang="en-US" sz="16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卷积核，步长为</a:t>
            </a:r>
            <a:r>
              <a:rPr kumimoji="0" lang="en-US" sz="16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kumimoji="0" lang="zh-CN" altLang="en-US" sz="16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，填充为</a:t>
            </a:r>
            <a:r>
              <a:rPr kumimoji="0" lang="en-US" sz="16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kumimoji="0" lang="zh-CN" altLang="en-US" sz="16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kumimoji="0" lang="zh-CN" altLang="en-US" sz="2000" b="1" i="0" u="none" strike="noStrike" kern="1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8" name="直接箭头连接符 7"/>
          <p:cNvCxnSpPr/>
          <p:nvPr/>
        </p:nvCxnSpPr>
        <p:spPr>
          <a:xfrm>
            <a:off x="6113417" y="456064"/>
            <a:ext cx="1627776" cy="10772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233"/>
          <p:cNvSpPr txBox="1"/>
          <p:nvPr/>
        </p:nvSpPr>
        <p:spPr>
          <a:xfrm>
            <a:off x="7741192" y="1139369"/>
            <a:ext cx="1725025" cy="609601"/>
          </a:xfrm>
          <a:prstGeom prst="rect">
            <a:avLst/>
          </a:prstGeom>
          <a:solidFill>
            <a:sysClr val="window" lastClr="FFFFFF"/>
          </a:solidFill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kumimoji="0" lang="zh-CN" altLang="zh-CN" sz="16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×</a:t>
            </a:r>
            <a:r>
              <a:rPr kumimoji="0" lang="en-US" altLang="zh-CN" sz="16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kumimoji="0" lang="zh-CN" altLang="zh-CN" sz="16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最大池化，步长为</a:t>
            </a:r>
            <a:r>
              <a:rPr kumimoji="0" lang="en-US" altLang="zh-CN" sz="16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kumimoji="0" lang="zh-CN" altLang="en-US" sz="16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kumimoji="0" lang="zh-CN" altLang="zh-CN" sz="2000" b="1" i="0" u="none" strike="noStrike" kern="1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7" name="直接箭头连接符 16"/>
          <p:cNvCxnSpPr/>
          <p:nvPr/>
        </p:nvCxnSpPr>
        <p:spPr>
          <a:xfrm>
            <a:off x="5773055" y="637490"/>
            <a:ext cx="1968137" cy="67922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/>
          <p:cNvSpPr/>
          <p:nvPr/>
        </p:nvSpPr>
        <p:spPr>
          <a:xfrm>
            <a:off x="4979214" y="674526"/>
            <a:ext cx="1412876" cy="1083153"/>
          </a:xfrm>
          <a:prstGeom prst="rect">
            <a:avLst/>
          </a:prstGeom>
          <a:noFill/>
          <a:ln w="28575" cap="flat" cmpd="sng" algn="ctr">
            <a:solidFill>
              <a:srgbClr val="00B050"/>
            </a:solidFill>
            <a:prstDash val="dash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1" name="文本框 233"/>
          <p:cNvSpPr txBox="1"/>
          <p:nvPr/>
        </p:nvSpPr>
        <p:spPr>
          <a:xfrm>
            <a:off x="2579638" y="1611853"/>
            <a:ext cx="1313093" cy="393340"/>
          </a:xfrm>
          <a:prstGeom prst="rect">
            <a:avLst/>
          </a:prstGeom>
          <a:solidFill>
            <a:sysClr val="window" lastClr="FFFFFF"/>
          </a:solidFill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kumimoji="0" lang="zh-CN" altLang="en-US" sz="1600" b="1" i="0" u="none" strike="noStrike" kern="1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个残差模块</a:t>
            </a:r>
            <a:endParaRPr kumimoji="0" lang="zh-CN" altLang="zh-CN" sz="2000" b="1" i="0" u="none" strike="noStrike" kern="1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22" name="直接箭头连接符 21"/>
          <p:cNvCxnSpPr>
            <a:endCxn id="21" idx="3"/>
          </p:cNvCxnSpPr>
          <p:nvPr/>
        </p:nvCxnSpPr>
        <p:spPr>
          <a:xfrm flipH="1">
            <a:off x="3892731" y="1176425"/>
            <a:ext cx="1058093" cy="632098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33"/>
          <p:cNvSpPr txBox="1"/>
          <p:nvPr/>
        </p:nvSpPr>
        <p:spPr>
          <a:xfrm>
            <a:off x="2342606" y="2042249"/>
            <a:ext cx="1962057" cy="593949"/>
          </a:xfrm>
          <a:prstGeom prst="rect">
            <a:avLst/>
          </a:prstGeom>
          <a:solidFill>
            <a:sysClr val="window" lastClr="FFFFFF"/>
          </a:solidFill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64</a:t>
            </a:r>
            <a:r>
              <a:rPr kumimoji="0" lang="zh-CN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个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3</a:t>
            </a:r>
            <a:r>
              <a:rPr kumimoji="0" lang="zh-CN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×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3</a:t>
            </a:r>
            <a:r>
              <a:rPr kumimoji="0" lang="zh-CN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卷积核，步长为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1</a:t>
            </a:r>
            <a:r>
              <a:rPr kumimoji="0" lang="zh-CN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，填充为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1</a:t>
            </a:r>
            <a:r>
              <a:rPr kumimoji="0" lang="zh-CN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。</a:t>
            </a:r>
            <a:endParaRPr kumimoji="0" lang="zh-CN" altLang="zh-CN" sz="1800" b="1" i="0" u="none" strike="noStrike" kern="1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30" name="直接箭头连接符 29"/>
          <p:cNvCxnSpPr>
            <a:endCxn id="29" idx="3"/>
          </p:cNvCxnSpPr>
          <p:nvPr/>
        </p:nvCxnSpPr>
        <p:spPr>
          <a:xfrm flipH="1">
            <a:off x="4304663" y="1524645"/>
            <a:ext cx="835162" cy="81457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矩形 34"/>
          <p:cNvSpPr/>
          <p:nvPr/>
        </p:nvSpPr>
        <p:spPr>
          <a:xfrm>
            <a:off x="5002027" y="1931934"/>
            <a:ext cx="1412876" cy="1237986"/>
          </a:xfrm>
          <a:prstGeom prst="rect">
            <a:avLst/>
          </a:prstGeom>
          <a:noFill/>
          <a:ln w="28575" cap="flat" cmpd="sng" algn="ctr">
            <a:solidFill>
              <a:srgbClr val="00B050"/>
            </a:solidFill>
            <a:prstDash val="dash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6" name="文本框 233"/>
          <p:cNvSpPr txBox="1"/>
          <p:nvPr/>
        </p:nvSpPr>
        <p:spPr>
          <a:xfrm>
            <a:off x="7741191" y="2246126"/>
            <a:ext cx="1873071" cy="609601"/>
          </a:xfrm>
          <a:prstGeom prst="rect">
            <a:avLst/>
          </a:prstGeom>
          <a:solidFill>
            <a:sysClr val="window" lastClr="FFFFFF"/>
          </a:solidFill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128</a:t>
            </a:r>
            <a:r>
              <a:rPr kumimoji="0" lang="zh-CN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个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3</a:t>
            </a:r>
            <a:r>
              <a:rPr kumimoji="0" lang="zh-CN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×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3</a:t>
            </a:r>
            <a:r>
              <a:rPr kumimoji="0" lang="zh-CN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卷积核，步长为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1</a:t>
            </a:r>
            <a:r>
              <a:rPr kumimoji="0" lang="zh-CN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，填充为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1</a:t>
            </a:r>
            <a:r>
              <a:rPr kumimoji="0" lang="zh-CN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。</a:t>
            </a:r>
            <a:endParaRPr kumimoji="0" lang="zh-CN" altLang="zh-CN" sz="1800" b="1" i="0" u="none" strike="noStrike" kern="1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37" name="直接箭头连接符 36"/>
          <p:cNvCxnSpPr/>
          <p:nvPr/>
        </p:nvCxnSpPr>
        <p:spPr>
          <a:xfrm>
            <a:off x="6006560" y="4689513"/>
            <a:ext cx="1772508" cy="22275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矩形 39"/>
          <p:cNvSpPr/>
          <p:nvPr/>
        </p:nvSpPr>
        <p:spPr>
          <a:xfrm>
            <a:off x="5002027" y="3347440"/>
            <a:ext cx="1412876" cy="1929954"/>
          </a:xfrm>
          <a:prstGeom prst="rect">
            <a:avLst/>
          </a:prstGeom>
          <a:noFill/>
          <a:ln w="28575" cap="flat" cmpd="sng" algn="ctr">
            <a:solidFill>
              <a:srgbClr val="00B050"/>
            </a:solidFill>
            <a:prstDash val="dash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1" name="文本框 233"/>
          <p:cNvSpPr txBox="1"/>
          <p:nvPr/>
        </p:nvSpPr>
        <p:spPr>
          <a:xfrm>
            <a:off x="7784734" y="4676501"/>
            <a:ext cx="1873071" cy="609601"/>
          </a:xfrm>
          <a:prstGeom prst="rect">
            <a:avLst/>
          </a:prstGeom>
          <a:solidFill>
            <a:sysClr val="window" lastClr="FFFFFF"/>
          </a:solidFill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256</a:t>
            </a:r>
            <a:r>
              <a:rPr kumimoji="0" lang="zh-CN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个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3</a:t>
            </a:r>
            <a:r>
              <a:rPr kumimoji="0" lang="zh-CN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×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3</a:t>
            </a:r>
            <a:r>
              <a:rPr kumimoji="0" lang="zh-CN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卷积核，步长为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1</a:t>
            </a:r>
            <a:r>
              <a:rPr kumimoji="0" lang="zh-CN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，填充为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1</a:t>
            </a:r>
            <a:r>
              <a:rPr kumimoji="0" lang="zh-CN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。</a:t>
            </a:r>
            <a:endParaRPr kumimoji="0" lang="zh-CN" altLang="zh-CN" sz="1800" b="1" i="0" u="none" strike="noStrike" kern="1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5028154" y="5454914"/>
            <a:ext cx="1412876" cy="881651"/>
          </a:xfrm>
          <a:prstGeom prst="rect">
            <a:avLst/>
          </a:prstGeom>
          <a:noFill/>
          <a:ln w="28575" cap="flat" cmpd="sng" algn="ctr">
            <a:solidFill>
              <a:srgbClr val="00B050"/>
            </a:solidFill>
            <a:prstDash val="dash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43" name="直接箭头连接符 42"/>
          <p:cNvCxnSpPr/>
          <p:nvPr/>
        </p:nvCxnSpPr>
        <p:spPr>
          <a:xfrm>
            <a:off x="6006560" y="5528549"/>
            <a:ext cx="1772508" cy="22275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文本框 233"/>
          <p:cNvSpPr txBox="1"/>
          <p:nvPr/>
        </p:nvSpPr>
        <p:spPr>
          <a:xfrm>
            <a:off x="7770359" y="5518001"/>
            <a:ext cx="1873071" cy="609601"/>
          </a:xfrm>
          <a:prstGeom prst="rect">
            <a:avLst/>
          </a:prstGeom>
          <a:solidFill>
            <a:sysClr val="window" lastClr="FFFFFF"/>
          </a:solidFill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512</a:t>
            </a:r>
            <a:r>
              <a:rPr kumimoji="0" lang="zh-CN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个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3</a:t>
            </a:r>
            <a:r>
              <a:rPr kumimoji="0" lang="zh-CN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×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3</a:t>
            </a:r>
            <a:r>
              <a:rPr kumimoji="0" lang="zh-CN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卷积核，步长为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1</a:t>
            </a:r>
            <a:r>
              <a:rPr kumimoji="0" lang="zh-CN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，填充为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1</a:t>
            </a:r>
            <a:r>
              <a:rPr kumimoji="0" lang="zh-CN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。</a:t>
            </a:r>
            <a:endParaRPr kumimoji="0" lang="zh-CN" altLang="zh-CN" sz="1800" b="1" i="0" u="none" strike="noStrike" kern="1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45" name="直接箭头连接符 44"/>
          <p:cNvCxnSpPr/>
          <p:nvPr/>
        </p:nvCxnSpPr>
        <p:spPr>
          <a:xfrm>
            <a:off x="5986781" y="2223156"/>
            <a:ext cx="1772508" cy="22275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文本框 233"/>
          <p:cNvSpPr txBox="1"/>
          <p:nvPr/>
        </p:nvSpPr>
        <p:spPr>
          <a:xfrm>
            <a:off x="7187335" y="3179550"/>
            <a:ext cx="711339" cy="403205"/>
          </a:xfrm>
          <a:prstGeom prst="rect">
            <a:avLst/>
          </a:prstGeom>
          <a:solidFill>
            <a:sysClr val="window" lastClr="FFFFFF"/>
          </a:solidFill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虚线</a:t>
            </a:r>
            <a:endParaRPr kumimoji="0" lang="zh-CN" altLang="zh-CN" sz="2400" b="1" i="0" u="none" strike="noStrike" kern="1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47" name="直接箭头连接符 46"/>
          <p:cNvCxnSpPr/>
          <p:nvPr/>
        </p:nvCxnSpPr>
        <p:spPr>
          <a:xfrm flipH="1">
            <a:off x="6261463" y="3576697"/>
            <a:ext cx="1082908" cy="1825716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箭头连接符 47"/>
          <p:cNvCxnSpPr>
            <a:stCxn id="46" idx="1"/>
          </p:cNvCxnSpPr>
          <p:nvPr/>
        </p:nvCxnSpPr>
        <p:spPr>
          <a:xfrm flipH="1" flipV="1">
            <a:off x="6261463" y="3251424"/>
            <a:ext cx="925872" cy="129729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箭头连接符 48"/>
          <p:cNvCxnSpPr/>
          <p:nvPr/>
        </p:nvCxnSpPr>
        <p:spPr>
          <a:xfrm flipH="1" flipV="1">
            <a:off x="6261463" y="2026997"/>
            <a:ext cx="1040314" cy="1173399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椭圆 55"/>
          <p:cNvSpPr/>
          <p:nvPr/>
        </p:nvSpPr>
        <p:spPr>
          <a:xfrm>
            <a:off x="5063694" y="1766335"/>
            <a:ext cx="942866" cy="200415"/>
          </a:xfrm>
          <a:prstGeom prst="ellipse">
            <a:avLst/>
          </a:prstGeom>
          <a:noFill/>
          <a:ln w="38100">
            <a:solidFill>
              <a:srgbClr val="FB81E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7" name="椭圆 56"/>
          <p:cNvSpPr/>
          <p:nvPr/>
        </p:nvSpPr>
        <p:spPr>
          <a:xfrm>
            <a:off x="5100542" y="3160856"/>
            <a:ext cx="942866" cy="200415"/>
          </a:xfrm>
          <a:prstGeom prst="ellipse">
            <a:avLst/>
          </a:prstGeom>
          <a:noFill/>
          <a:ln w="38100">
            <a:solidFill>
              <a:srgbClr val="FB81E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8" name="椭圆 57"/>
          <p:cNvSpPr/>
          <p:nvPr/>
        </p:nvSpPr>
        <p:spPr>
          <a:xfrm>
            <a:off x="5100542" y="5259544"/>
            <a:ext cx="942866" cy="200415"/>
          </a:xfrm>
          <a:prstGeom prst="ellipse">
            <a:avLst/>
          </a:prstGeom>
          <a:noFill/>
          <a:ln w="38100">
            <a:solidFill>
              <a:srgbClr val="FB81E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9" name="文本框 233"/>
          <p:cNvSpPr txBox="1"/>
          <p:nvPr/>
        </p:nvSpPr>
        <p:spPr>
          <a:xfrm>
            <a:off x="2063931" y="3215284"/>
            <a:ext cx="1828801" cy="1165127"/>
          </a:xfrm>
          <a:prstGeom prst="rect">
            <a:avLst/>
          </a:prstGeom>
          <a:solidFill>
            <a:sysClr val="window" lastClr="FFFFFF"/>
          </a:solidFill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B81E1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步长为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B81E1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2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B81E1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，</a:t>
            </a:r>
            <a:r>
              <a:rPr kumimoji="0" lang="zh-CN" altLang="en-US" sz="1600" b="1" i="0" u="none" strike="noStrike" kern="100" cap="none" spc="0" normalizeH="0" baseline="0" noProof="0" dirty="0">
                <a:ln>
                  <a:noFill/>
                </a:ln>
                <a:solidFill>
                  <a:srgbClr val="FB81E1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长宽各减一半，通道数增加了一倍。恒等映射需要等维处理。</a:t>
            </a:r>
            <a:endParaRPr kumimoji="0" lang="zh-CN" altLang="zh-CN" sz="1800" b="1" i="0" u="none" strike="noStrike" kern="100" cap="none" spc="0" normalizeH="0" baseline="0" noProof="0" dirty="0">
              <a:ln>
                <a:noFill/>
              </a:ln>
              <a:solidFill>
                <a:srgbClr val="FB81E1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60" name="直接箭头连接符 59"/>
          <p:cNvCxnSpPr>
            <a:stCxn id="58" idx="2"/>
          </p:cNvCxnSpPr>
          <p:nvPr/>
        </p:nvCxnSpPr>
        <p:spPr>
          <a:xfrm flipH="1" flipV="1">
            <a:off x="3892731" y="3999227"/>
            <a:ext cx="1207811" cy="1360525"/>
          </a:xfrm>
          <a:prstGeom prst="straightConnector1">
            <a:avLst/>
          </a:prstGeom>
          <a:ln w="28575">
            <a:solidFill>
              <a:srgbClr val="FB81E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箭头连接符 60"/>
          <p:cNvCxnSpPr>
            <a:endCxn id="59" idx="3"/>
          </p:cNvCxnSpPr>
          <p:nvPr/>
        </p:nvCxnSpPr>
        <p:spPr>
          <a:xfrm flipH="1">
            <a:off x="3892732" y="3285110"/>
            <a:ext cx="1152156" cy="512738"/>
          </a:xfrm>
          <a:prstGeom prst="straightConnector1">
            <a:avLst/>
          </a:prstGeom>
          <a:ln w="28575">
            <a:solidFill>
              <a:srgbClr val="FB81E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箭头连接符 61"/>
          <p:cNvCxnSpPr/>
          <p:nvPr/>
        </p:nvCxnSpPr>
        <p:spPr>
          <a:xfrm flipH="1">
            <a:off x="3892731" y="1905859"/>
            <a:ext cx="1058097" cy="1579072"/>
          </a:xfrm>
          <a:prstGeom prst="straightConnector1">
            <a:avLst/>
          </a:prstGeom>
          <a:ln w="28575">
            <a:solidFill>
              <a:srgbClr val="FB81E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文本框 233"/>
          <p:cNvSpPr txBox="1"/>
          <p:nvPr/>
        </p:nvSpPr>
        <p:spPr>
          <a:xfrm>
            <a:off x="3006185" y="5746366"/>
            <a:ext cx="1477079" cy="349750"/>
          </a:xfrm>
          <a:prstGeom prst="rect">
            <a:avLst/>
          </a:prstGeom>
          <a:solidFill>
            <a:sysClr val="window" lastClr="FFFFFF"/>
          </a:solidFill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全局平均池化</a:t>
            </a:r>
            <a:endParaRPr kumimoji="0" lang="zh-CN" altLang="zh-CN" sz="1800" b="1" i="0" u="none" strike="noStrike" kern="1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80" name="直接箭头连接符 79"/>
          <p:cNvCxnSpPr/>
          <p:nvPr/>
        </p:nvCxnSpPr>
        <p:spPr>
          <a:xfrm>
            <a:off x="4391189" y="6054061"/>
            <a:ext cx="1008127" cy="35620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矩形 105"/>
          <p:cNvSpPr/>
          <p:nvPr/>
        </p:nvSpPr>
        <p:spPr>
          <a:xfrm>
            <a:off x="8321061" y="1198684"/>
            <a:ext cx="1822334" cy="4312447"/>
          </a:xfrm>
          <a:prstGeom prst="rect">
            <a:avLst/>
          </a:prstGeom>
          <a:solidFill>
            <a:schemeClr val="bg1"/>
          </a:solidFill>
          <a:ln w="38100">
            <a:solidFill>
              <a:srgbClr val="86F2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05" name="图片 10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3906" y="1333064"/>
            <a:ext cx="1627740" cy="4069349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08" name="椭圆 107"/>
          <p:cNvSpPr/>
          <p:nvPr/>
        </p:nvSpPr>
        <p:spPr>
          <a:xfrm>
            <a:off x="4981936" y="2988136"/>
            <a:ext cx="1256714" cy="611405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solidFill>
                  <a:srgbClr val="FF0000"/>
                </a:solidFill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09" name="直接箭头连接符 108"/>
          <p:cNvCxnSpPr/>
          <p:nvPr/>
        </p:nvCxnSpPr>
        <p:spPr>
          <a:xfrm flipV="1">
            <a:off x="6197181" y="2929431"/>
            <a:ext cx="2022250" cy="23142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9269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6" grpId="0" animBg="1"/>
      <p:bldP spid="20" grpId="0" animBg="1"/>
      <p:bldP spid="21" grpId="0" animBg="1"/>
      <p:bldP spid="29" grpId="0" animBg="1"/>
      <p:bldP spid="35" grpId="0" animBg="1"/>
      <p:bldP spid="36" grpId="0" animBg="1"/>
      <p:bldP spid="40" grpId="0" animBg="1"/>
      <p:bldP spid="41" grpId="0" animBg="1"/>
      <p:bldP spid="42" grpId="0" animBg="1"/>
      <p:bldP spid="44" grpId="0" animBg="1"/>
      <p:bldP spid="46" grpId="0" animBg="1"/>
      <p:bldP spid="56" grpId="0" animBg="1"/>
      <p:bldP spid="57" grpId="0" animBg="1"/>
      <p:bldP spid="58" grpId="0" animBg="1"/>
      <p:bldP spid="59" grpId="0" animBg="1"/>
      <p:bldP spid="79" grpId="0" animBg="1"/>
      <p:bldP spid="106" grpId="0" animBg="1"/>
      <p:bldP spid="108" grpId="0" animBg="1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小结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1219200" y="1447800"/>
            <a:ext cx="10363200" cy="4926874"/>
          </a:xfrm>
        </p:spPr>
        <p:txBody>
          <a:bodyPr>
            <a:normAutofit lnSpcReduction="10000"/>
          </a:bodyPr>
          <a:lstStyle/>
          <a:p>
            <a:r>
              <a:rPr lang="zh-CN" altLang="en-US" dirty="0"/>
              <a:t>梯度消失问题</a:t>
            </a:r>
            <a:endParaRPr lang="en-US" altLang="zh-CN" dirty="0"/>
          </a:p>
          <a:p>
            <a:r>
              <a:rPr lang="en-US" altLang="zh-CN" dirty="0" err="1"/>
              <a:t>ReLU</a:t>
            </a:r>
            <a:r>
              <a:rPr lang="zh-CN" altLang="en-US" dirty="0"/>
              <a:t>激活函数</a:t>
            </a:r>
            <a:endParaRPr lang="en-US" altLang="zh-CN" dirty="0"/>
          </a:p>
          <a:p>
            <a:r>
              <a:rPr lang="en-US" altLang="zh-CN" dirty="0" err="1"/>
              <a:t>GooLeNet</a:t>
            </a:r>
            <a:endParaRPr lang="en-US" altLang="zh-CN" dirty="0"/>
          </a:p>
          <a:p>
            <a:pPr lvl="1"/>
            <a:r>
              <a:rPr lang="zh-CN" altLang="en-US" dirty="0"/>
              <a:t>三个输出</a:t>
            </a:r>
            <a:endParaRPr lang="en-US" altLang="zh-CN" dirty="0"/>
          </a:p>
          <a:p>
            <a:pPr lvl="1"/>
            <a:r>
              <a:rPr lang="en-US" altLang="zh-CN" dirty="0"/>
              <a:t>Inception</a:t>
            </a:r>
            <a:r>
              <a:rPr lang="zh-CN" altLang="en-US" dirty="0"/>
              <a:t>模块</a:t>
            </a:r>
            <a:endParaRPr lang="en-US" altLang="zh-CN" dirty="0"/>
          </a:p>
          <a:p>
            <a:pPr lvl="2"/>
            <a:r>
              <a:rPr lang="zh-CN" altLang="en-US" dirty="0"/>
              <a:t>同时使用不同大小的卷积核</a:t>
            </a:r>
            <a:endParaRPr lang="en-US" altLang="zh-CN" dirty="0"/>
          </a:p>
          <a:p>
            <a:pPr lvl="2"/>
            <a:r>
              <a:rPr lang="en-US" altLang="zh-CN" dirty="0"/>
              <a:t>1×1</a:t>
            </a:r>
            <a:r>
              <a:rPr lang="zh-CN" altLang="en-US" dirty="0"/>
              <a:t>卷积降维</a:t>
            </a:r>
            <a:endParaRPr lang="en-US" altLang="zh-CN" dirty="0"/>
          </a:p>
          <a:p>
            <a:r>
              <a:rPr lang="zh-CN" altLang="en-US" dirty="0"/>
              <a:t>残差网络（</a:t>
            </a:r>
            <a:r>
              <a:rPr lang="en-US" altLang="zh-CN" dirty="0" err="1"/>
              <a:t>ResNet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zh-CN" altLang="en-US" dirty="0"/>
              <a:t>退化问题</a:t>
            </a:r>
            <a:endParaRPr lang="en-US" altLang="zh-CN" dirty="0"/>
          </a:p>
          <a:p>
            <a:pPr lvl="1"/>
            <a:r>
              <a:rPr lang="zh-CN" altLang="en-US" dirty="0"/>
              <a:t>残差模块</a:t>
            </a:r>
            <a:endParaRPr lang="en-US" altLang="zh-CN" dirty="0"/>
          </a:p>
          <a:p>
            <a:pPr lvl="2"/>
            <a:r>
              <a:rPr lang="zh-CN" altLang="en-US" dirty="0"/>
              <a:t>恒等映射</a:t>
            </a:r>
            <a:endParaRPr lang="en-US" altLang="zh-CN" dirty="0"/>
          </a:p>
          <a:p>
            <a:pPr lvl="2"/>
            <a:r>
              <a:rPr lang="zh-CN" altLang="en-US" dirty="0"/>
              <a:t>学习残差</a:t>
            </a:r>
            <a:endParaRPr lang="en-US" altLang="zh-CN" dirty="0"/>
          </a:p>
          <a:p>
            <a:pPr lvl="1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50311824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2.6 </a:t>
            </a:r>
            <a:r>
              <a:rPr lang="zh-CN" altLang="en-US" dirty="0"/>
              <a:t>过拟合问题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1219200" y="1804852"/>
            <a:ext cx="10363200" cy="4572000"/>
          </a:xfrm>
        </p:spPr>
        <p:txBody>
          <a:bodyPr/>
          <a:lstStyle/>
          <a:p>
            <a:r>
              <a:rPr lang="zh-CN" altLang="en-US" dirty="0"/>
              <a:t>神经网络遇到的两大问题</a:t>
            </a:r>
            <a:endParaRPr lang="en-US" altLang="zh-CN" dirty="0"/>
          </a:p>
          <a:p>
            <a:pPr lvl="1"/>
            <a:r>
              <a:rPr lang="zh-CN" altLang="en-US" dirty="0"/>
              <a:t>梯度消失问题</a:t>
            </a:r>
            <a:endParaRPr lang="en-US" altLang="zh-CN" dirty="0"/>
          </a:p>
          <a:p>
            <a:pPr lvl="1"/>
            <a:r>
              <a:rPr lang="zh-CN" altLang="en-US" dirty="0"/>
              <a:t>过拟合问题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839002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什么是过拟合问题？</a:t>
            </a:r>
          </a:p>
        </p:txBody>
      </p:sp>
      <p:sp>
        <p:nvSpPr>
          <p:cNvPr id="5" name="任意多边形 4"/>
          <p:cNvSpPr/>
          <p:nvPr/>
        </p:nvSpPr>
        <p:spPr>
          <a:xfrm>
            <a:off x="2384715" y="2980458"/>
            <a:ext cx="5514384" cy="2400360"/>
          </a:xfrm>
          <a:custGeom>
            <a:avLst/>
            <a:gdLst>
              <a:gd name="connsiteX0" fmla="*/ 0 w 3871913"/>
              <a:gd name="connsiteY0" fmla="*/ 1504950 h 1504950"/>
              <a:gd name="connsiteX1" fmla="*/ 323850 w 3871913"/>
              <a:gd name="connsiteY1" fmla="*/ 947737 h 1504950"/>
              <a:gd name="connsiteX2" fmla="*/ 809625 w 3871913"/>
              <a:gd name="connsiteY2" fmla="*/ 466725 h 1504950"/>
              <a:gd name="connsiteX3" fmla="*/ 1319213 w 3871913"/>
              <a:gd name="connsiteY3" fmla="*/ 242887 h 1504950"/>
              <a:gd name="connsiteX4" fmla="*/ 1995488 w 3871913"/>
              <a:gd name="connsiteY4" fmla="*/ 61912 h 1504950"/>
              <a:gd name="connsiteX5" fmla="*/ 2828925 w 3871913"/>
              <a:gd name="connsiteY5" fmla="*/ 14287 h 1504950"/>
              <a:gd name="connsiteX6" fmla="*/ 3871913 w 3871913"/>
              <a:gd name="connsiteY6" fmla="*/ 0 h 1504950"/>
              <a:gd name="connsiteX0" fmla="*/ 0 w 3883842"/>
              <a:gd name="connsiteY0" fmla="*/ 1548687 h 1548687"/>
              <a:gd name="connsiteX1" fmla="*/ 323850 w 3883842"/>
              <a:gd name="connsiteY1" fmla="*/ 991474 h 1548687"/>
              <a:gd name="connsiteX2" fmla="*/ 809625 w 3883842"/>
              <a:gd name="connsiteY2" fmla="*/ 510462 h 1548687"/>
              <a:gd name="connsiteX3" fmla="*/ 1319213 w 3883842"/>
              <a:gd name="connsiteY3" fmla="*/ 286624 h 1548687"/>
              <a:gd name="connsiteX4" fmla="*/ 1995488 w 3883842"/>
              <a:gd name="connsiteY4" fmla="*/ 105649 h 1548687"/>
              <a:gd name="connsiteX5" fmla="*/ 2828925 w 3883842"/>
              <a:gd name="connsiteY5" fmla="*/ 58024 h 1548687"/>
              <a:gd name="connsiteX6" fmla="*/ 3883842 w 3883842"/>
              <a:gd name="connsiteY6" fmla="*/ 0 h 1548687"/>
              <a:gd name="connsiteX0" fmla="*/ 0 w 3883842"/>
              <a:gd name="connsiteY0" fmla="*/ 1548687 h 1548687"/>
              <a:gd name="connsiteX1" fmla="*/ 323850 w 3883842"/>
              <a:gd name="connsiteY1" fmla="*/ 991474 h 1548687"/>
              <a:gd name="connsiteX2" fmla="*/ 809625 w 3883842"/>
              <a:gd name="connsiteY2" fmla="*/ 510462 h 1548687"/>
              <a:gd name="connsiteX3" fmla="*/ 1319213 w 3883842"/>
              <a:gd name="connsiteY3" fmla="*/ 286624 h 1548687"/>
              <a:gd name="connsiteX4" fmla="*/ 1995488 w 3883842"/>
              <a:gd name="connsiteY4" fmla="*/ 105649 h 1548687"/>
              <a:gd name="connsiteX5" fmla="*/ 2828926 w 3883842"/>
              <a:gd name="connsiteY5" fmla="*/ 34168 h 1548687"/>
              <a:gd name="connsiteX6" fmla="*/ 3883842 w 3883842"/>
              <a:gd name="connsiteY6" fmla="*/ 0 h 1548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883842" h="1548687">
                <a:moveTo>
                  <a:pt x="0" y="1548687"/>
                </a:moveTo>
                <a:cubicBezTo>
                  <a:pt x="94456" y="1356599"/>
                  <a:pt x="188913" y="1164511"/>
                  <a:pt x="323850" y="991474"/>
                </a:cubicBezTo>
                <a:cubicBezTo>
                  <a:pt x="458787" y="818437"/>
                  <a:pt x="643731" y="627937"/>
                  <a:pt x="809625" y="510462"/>
                </a:cubicBezTo>
                <a:cubicBezTo>
                  <a:pt x="975519" y="392987"/>
                  <a:pt x="1121569" y="354093"/>
                  <a:pt x="1319213" y="286624"/>
                </a:cubicBezTo>
                <a:cubicBezTo>
                  <a:pt x="1516857" y="219155"/>
                  <a:pt x="1743869" y="147725"/>
                  <a:pt x="1995488" y="105649"/>
                </a:cubicBezTo>
                <a:cubicBezTo>
                  <a:pt x="2247107" y="63573"/>
                  <a:pt x="2514200" y="51776"/>
                  <a:pt x="2828926" y="34168"/>
                </a:cubicBezTo>
                <a:cubicBezTo>
                  <a:pt x="3143652" y="16560"/>
                  <a:pt x="3518717" y="1984"/>
                  <a:pt x="3883842" y="0"/>
                </a:cubicBezTo>
              </a:path>
            </a:pathLst>
          </a:custGeom>
          <a:noFill/>
          <a:ln w="28575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任意多边形 5"/>
          <p:cNvSpPr/>
          <p:nvPr/>
        </p:nvSpPr>
        <p:spPr>
          <a:xfrm>
            <a:off x="2249220" y="2479872"/>
            <a:ext cx="5815059" cy="2940176"/>
          </a:xfrm>
          <a:custGeom>
            <a:avLst/>
            <a:gdLst>
              <a:gd name="connsiteX0" fmla="*/ 0 w 3881438"/>
              <a:gd name="connsiteY0" fmla="*/ 1462087 h 1609754"/>
              <a:gd name="connsiteX1" fmla="*/ 180975 w 3881438"/>
              <a:gd name="connsiteY1" fmla="*/ 1609725 h 1609754"/>
              <a:gd name="connsiteX2" fmla="*/ 481013 w 3881438"/>
              <a:gd name="connsiteY2" fmla="*/ 1471612 h 1609754"/>
              <a:gd name="connsiteX3" fmla="*/ 857250 w 3881438"/>
              <a:gd name="connsiteY3" fmla="*/ 1147762 h 1609754"/>
              <a:gd name="connsiteX4" fmla="*/ 700088 w 3881438"/>
              <a:gd name="connsiteY4" fmla="*/ 914400 h 1609754"/>
              <a:gd name="connsiteX5" fmla="*/ 742950 w 3881438"/>
              <a:gd name="connsiteY5" fmla="*/ 547687 h 1609754"/>
              <a:gd name="connsiteX6" fmla="*/ 1162050 w 3881438"/>
              <a:gd name="connsiteY6" fmla="*/ 428625 h 1609754"/>
              <a:gd name="connsiteX7" fmla="*/ 1647825 w 3881438"/>
              <a:gd name="connsiteY7" fmla="*/ 614362 h 1609754"/>
              <a:gd name="connsiteX8" fmla="*/ 1857375 w 3881438"/>
              <a:gd name="connsiteY8" fmla="*/ 409575 h 1609754"/>
              <a:gd name="connsiteX9" fmla="*/ 2214563 w 3881438"/>
              <a:gd name="connsiteY9" fmla="*/ 157162 h 1609754"/>
              <a:gd name="connsiteX10" fmla="*/ 2700338 w 3881438"/>
              <a:gd name="connsiteY10" fmla="*/ 295275 h 1609754"/>
              <a:gd name="connsiteX11" fmla="*/ 3305175 w 3881438"/>
              <a:gd name="connsiteY11" fmla="*/ 409575 h 1609754"/>
              <a:gd name="connsiteX12" fmla="*/ 3881438 w 3881438"/>
              <a:gd name="connsiteY12" fmla="*/ 0 h 1609754"/>
              <a:gd name="connsiteX0" fmla="*/ 0 w 3881438"/>
              <a:gd name="connsiteY0" fmla="*/ 1462087 h 1609747"/>
              <a:gd name="connsiteX1" fmla="*/ 180975 w 3881438"/>
              <a:gd name="connsiteY1" fmla="*/ 1609725 h 1609747"/>
              <a:gd name="connsiteX2" fmla="*/ 481013 w 3881438"/>
              <a:gd name="connsiteY2" fmla="*/ 1471612 h 1609747"/>
              <a:gd name="connsiteX3" fmla="*/ 776281 w 3881438"/>
              <a:gd name="connsiteY3" fmla="*/ 1262064 h 1609747"/>
              <a:gd name="connsiteX4" fmla="*/ 700088 w 3881438"/>
              <a:gd name="connsiteY4" fmla="*/ 914400 h 1609747"/>
              <a:gd name="connsiteX5" fmla="*/ 742950 w 3881438"/>
              <a:gd name="connsiteY5" fmla="*/ 547687 h 1609747"/>
              <a:gd name="connsiteX6" fmla="*/ 1162050 w 3881438"/>
              <a:gd name="connsiteY6" fmla="*/ 428625 h 1609747"/>
              <a:gd name="connsiteX7" fmla="*/ 1647825 w 3881438"/>
              <a:gd name="connsiteY7" fmla="*/ 614362 h 1609747"/>
              <a:gd name="connsiteX8" fmla="*/ 1857375 w 3881438"/>
              <a:gd name="connsiteY8" fmla="*/ 409575 h 1609747"/>
              <a:gd name="connsiteX9" fmla="*/ 2214563 w 3881438"/>
              <a:gd name="connsiteY9" fmla="*/ 157162 h 1609747"/>
              <a:gd name="connsiteX10" fmla="*/ 2700338 w 3881438"/>
              <a:gd name="connsiteY10" fmla="*/ 295275 h 1609747"/>
              <a:gd name="connsiteX11" fmla="*/ 3305175 w 3881438"/>
              <a:gd name="connsiteY11" fmla="*/ 409575 h 1609747"/>
              <a:gd name="connsiteX12" fmla="*/ 3881438 w 3881438"/>
              <a:gd name="connsiteY12" fmla="*/ 0 h 1609747"/>
              <a:gd name="connsiteX0" fmla="*/ 0 w 3881438"/>
              <a:gd name="connsiteY0" fmla="*/ 1462087 h 1681177"/>
              <a:gd name="connsiteX1" fmla="*/ 195264 w 3881438"/>
              <a:gd name="connsiteY1" fmla="*/ 1681164 h 1681177"/>
              <a:gd name="connsiteX2" fmla="*/ 481013 w 3881438"/>
              <a:gd name="connsiteY2" fmla="*/ 1471612 h 1681177"/>
              <a:gd name="connsiteX3" fmla="*/ 776281 w 3881438"/>
              <a:gd name="connsiteY3" fmla="*/ 1262064 h 1681177"/>
              <a:gd name="connsiteX4" fmla="*/ 700088 w 3881438"/>
              <a:gd name="connsiteY4" fmla="*/ 914400 h 1681177"/>
              <a:gd name="connsiteX5" fmla="*/ 742950 w 3881438"/>
              <a:gd name="connsiteY5" fmla="*/ 547687 h 1681177"/>
              <a:gd name="connsiteX6" fmla="*/ 1162050 w 3881438"/>
              <a:gd name="connsiteY6" fmla="*/ 428625 h 1681177"/>
              <a:gd name="connsiteX7" fmla="*/ 1647825 w 3881438"/>
              <a:gd name="connsiteY7" fmla="*/ 614362 h 1681177"/>
              <a:gd name="connsiteX8" fmla="*/ 1857375 w 3881438"/>
              <a:gd name="connsiteY8" fmla="*/ 409575 h 1681177"/>
              <a:gd name="connsiteX9" fmla="*/ 2214563 w 3881438"/>
              <a:gd name="connsiteY9" fmla="*/ 157162 h 1681177"/>
              <a:gd name="connsiteX10" fmla="*/ 2700338 w 3881438"/>
              <a:gd name="connsiteY10" fmla="*/ 295275 h 1681177"/>
              <a:gd name="connsiteX11" fmla="*/ 3305175 w 3881438"/>
              <a:gd name="connsiteY11" fmla="*/ 409575 h 1681177"/>
              <a:gd name="connsiteX12" fmla="*/ 3881438 w 3881438"/>
              <a:gd name="connsiteY12" fmla="*/ 0 h 1681177"/>
              <a:gd name="connsiteX0" fmla="*/ 0 w 3881438"/>
              <a:gd name="connsiteY0" fmla="*/ 1462087 h 1681180"/>
              <a:gd name="connsiteX1" fmla="*/ 195264 w 3881438"/>
              <a:gd name="connsiteY1" fmla="*/ 1681164 h 1681180"/>
              <a:gd name="connsiteX2" fmla="*/ 481013 w 3881438"/>
              <a:gd name="connsiteY2" fmla="*/ 1471612 h 1681180"/>
              <a:gd name="connsiteX3" fmla="*/ 423827 w 3881438"/>
              <a:gd name="connsiteY3" fmla="*/ 1085817 h 1681180"/>
              <a:gd name="connsiteX4" fmla="*/ 700088 w 3881438"/>
              <a:gd name="connsiteY4" fmla="*/ 914400 h 1681180"/>
              <a:gd name="connsiteX5" fmla="*/ 742950 w 3881438"/>
              <a:gd name="connsiteY5" fmla="*/ 547687 h 1681180"/>
              <a:gd name="connsiteX6" fmla="*/ 1162050 w 3881438"/>
              <a:gd name="connsiteY6" fmla="*/ 428625 h 1681180"/>
              <a:gd name="connsiteX7" fmla="*/ 1647825 w 3881438"/>
              <a:gd name="connsiteY7" fmla="*/ 614362 h 1681180"/>
              <a:gd name="connsiteX8" fmla="*/ 1857375 w 3881438"/>
              <a:gd name="connsiteY8" fmla="*/ 409575 h 1681180"/>
              <a:gd name="connsiteX9" fmla="*/ 2214563 w 3881438"/>
              <a:gd name="connsiteY9" fmla="*/ 157162 h 1681180"/>
              <a:gd name="connsiteX10" fmla="*/ 2700338 w 3881438"/>
              <a:gd name="connsiteY10" fmla="*/ 295275 h 1681180"/>
              <a:gd name="connsiteX11" fmla="*/ 3305175 w 3881438"/>
              <a:gd name="connsiteY11" fmla="*/ 409575 h 1681180"/>
              <a:gd name="connsiteX12" fmla="*/ 3881438 w 3881438"/>
              <a:gd name="connsiteY12" fmla="*/ 0 h 1681180"/>
              <a:gd name="connsiteX0" fmla="*/ 0 w 3881438"/>
              <a:gd name="connsiteY0" fmla="*/ 1462087 h 1681180"/>
              <a:gd name="connsiteX1" fmla="*/ 195264 w 3881438"/>
              <a:gd name="connsiteY1" fmla="*/ 1681164 h 1681180"/>
              <a:gd name="connsiteX2" fmla="*/ 481013 w 3881438"/>
              <a:gd name="connsiteY2" fmla="*/ 1471612 h 1681180"/>
              <a:gd name="connsiteX3" fmla="*/ 423827 w 3881438"/>
              <a:gd name="connsiteY3" fmla="*/ 1085817 h 1681180"/>
              <a:gd name="connsiteX4" fmla="*/ 700088 w 3881438"/>
              <a:gd name="connsiteY4" fmla="*/ 914400 h 1681180"/>
              <a:gd name="connsiteX5" fmla="*/ 1085878 w 3881438"/>
              <a:gd name="connsiteY5" fmla="*/ 857312 h 1681180"/>
              <a:gd name="connsiteX6" fmla="*/ 1162050 w 3881438"/>
              <a:gd name="connsiteY6" fmla="*/ 428625 h 1681180"/>
              <a:gd name="connsiteX7" fmla="*/ 1647825 w 3881438"/>
              <a:gd name="connsiteY7" fmla="*/ 614362 h 1681180"/>
              <a:gd name="connsiteX8" fmla="*/ 1857375 w 3881438"/>
              <a:gd name="connsiteY8" fmla="*/ 409575 h 1681180"/>
              <a:gd name="connsiteX9" fmla="*/ 2214563 w 3881438"/>
              <a:gd name="connsiteY9" fmla="*/ 157162 h 1681180"/>
              <a:gd name="connsiteX10" fmla="*/ 2700338 w 3881438"/>
              <a:gd name="connsiteY10" fmla="*/ 295275 h 1681180"/>
              <a:gd name="connsiteX11" fmla="*/ 3305175 w 3881438"/>
              <a:gd name="connsiteY11" fmla="*/ 409575 h 1681180"/>
              <a:gd name="connsiteX12" fmla="*/ 3881438 w 3881438"/>
              <a:gd name="connsiteY12" fmla="*/ 0 h 1681180"/>
              <a:gd name="connsiteX0" fmla="*/ 0 w 3881438"/>
              <a:gd name="connsiteY0" fmla="*/ 1462087 h 1681180"/>
              <a:gd name="connsiteX1" fmla="*/ 195264 w 3881438"/>
              <a:gd name="connsiteY1" fmla="*/ 1681164 h 1681180"/>
              <a:gd name="connsiteX2" fmla="*/ 481013 w 3881438"/>
              <a:gd name="connsiteY2" fmla="*/ 1471612 h 1681180"/>
              <a:gd name="connsiteX3" fmla="*/ 423827 w 3881438"/>
              <a:gd name="connsiteY3" fmla="*/ 1085817 h 1681180"/>
              <a:gd name="connsiteX4" fmla="*/ 700088 w 3881438"/>
              <a:gd name="connsiteY4" fmla="*/ 914400 h 1681180"/>
              <a:gd name="connsiteX5" fmla="*/ 1204951 w 3881438"/>
              <a:gd name="connsiteY5" fmla="*/ 947818 h 1681180"/>
              <a:gd name="connsiteX6" fmla="*/ 1162050 w 3881438"/>
              <a:gd name="connsiteY6" fmla="*/ 428625 h 1681180"/>
              <a:gd name="connsiteX7" fmla="*/ 1647825 w 3881438"/>
              <a:gd name="connsiteY7" fmla="*/ 614362 h 1681180"/>
              <a:gd name="connsiteX8" fmla="*/ 1857375 w 3881438"/>
              <a:gd name="connsiteY8" fmla="*/ 409575 h 1681180"/>
              <a:gd name="connsiteX9" fmla="*/ 2214563 w 3881438"/>
              <a:gd name="connsiteY9" fmla="*/ 157162 h 1681180"/>
              <a:gd name="connsiteX10" fmla="*/ 2700338 w 3881438"/>
              <a:gd name="connsiteY10" fmla="*/ 295275 h 1681180"/>
              <a:gd name="connsiteX11" fmla="*/ 3305175 w 3881438"/>
              <a:gd name="connsiteY11" fmla="*/ 409575 h 1681180"/>
              <a:gd name="connsiteX12" fmla="*/ 3881438 w 3881438"/>
              <a:gd name="connsiteY12" fmla="*/ 0 h 1681180"/>
              <a:gd name="connsiteX0" fmla="*/ 0 w 3881438"/>
              <a:gd name="connsiteY0" fmla="*/ 1462087 h 1681180"/>
              <a:gd name="connsiteX1" fmla="*/ 195264 w 3881438"/>
              <a:gd name="connsiteY1" fmla="*/ 1681164 h 1681180"/>
              <a:gd name="connsiteX2" fmla="*/ 481013 w 3881438"/>
              <a:gd name="connsiteY2" fmla="*/ 1471612 h 1681180"/>
              <a:gd name="connsiteX3" fmla="*/ 423827 w 3881438"/>
              <a:gd name="connsiteY3" fmla="*/ 1085817 h 1681180"/>
              <a:gd name="connsiteX4" fmla="*/ 700088 w 3881438"/>
              <a:gd name="connsiteY4" fmla="*/ 914400 h 1681180"/>
              <a:gd name="connsiteX5" fmla="*/ 1100167 w 3881438"/>
              <a:gd name="connsiteY5" fmla="*/ 833495 h 1681180"/>
              <a:gd name="connsiteX6" fmla="*/ 1162050 w 3881438"/>
              <a:gd name="connsiteY6" fmla="*/ 428625 h 1681180"/>
              <a:gd name="connsiteX7" fmla="*/ 1647825 w 3881438"/>
              <a:gd name="connsiteY7" fmla="*/ 614362 h 1681180"/>
              <a:gd name="connsiteX8" fmla="*/ 1857375 w 3881438"/>
              <a:gd name="connsiteY8" fmla="*/ 409575 h 1681180"/>
              <a:gd name="connsiteX9" fmla="*/ 2214563 w 3881438"/>
              <a:gd name="connsiteY9" fmla="*/ 157162 h 1681180"/>
              <a:gd name="connsiteX10" fmla="*/ 2700338 w 3881438"/>
              <a:gd name="connsiteY10" fmla="*/ 295275 h 1681180"/>
              <a:gd name="connsiteX11" fmla="*/ 3305175 w 3881438"/>
              <a:gd name="connsiteY11" fmla="*/ 409575 h 1681180"/>
              <a:gd name="connsiteX12" fmla="*/ 3881438 w 3881438"/>
              <a:gd name="connsiteY12" fmla="*/ 0 h 1681180"/>
              <a:gd name="connsiteX0" fmla="*/ 0 w 3881438"/>
              <a:gd name="connsiteY0" fmla="*/ 1462087 h 1681180"/>
              <a:gd name="connsiteX1" fmla="*/ 195264 w 3881438"/>
              <a:gd name="connsiteY1" fmla="*/ 1681164 h 1681180"/>
              <a:gd name="connsiteX2" fmla="*/ 481013 w 3881438"/>
              <a:gd name="connsiteY2" fmla="*/ 1471612 h 1681180"/>
              <a:gd name="connsiteX3" fmla="*/ 423827 w 3881438"/>
              <a:gd name="connsiteY3" fmla="*/ 1085817 h 1681180"/>
              <a:gd name="connsiteX4" fmla="*/ 700088 w 3881438"/>
              <a:gd name="connsiteY4" fmla="*/ 914400 h 1681180"/>
              <a:gd name="connsiteX5" fmla="*/ 1100167 w 3881438"/>
              <a:gd name="connsiteY5" fmla="*/ 833495 h 1681180"/>
              <a:gd name="connsiteX6" fmla="*/ 1162050 w 3881438"/>
              <a:gd name="connsiteY6" fmla="*/ 428625 h 1681180"/>
              <a:gd name="connsiteX7" fmla="*/ 1547805 w 3881438"/>
              <a:gd name="connsiteY7" fmla="*/ 642943 h 1681180"/>
              <a:gd name="connsiteX8" fmla="*/ 1857375 w 3881438"/>
              <a:gd name="connsiteY8" fmla="*/ 409575 h 1681180"/>
              <a:gd name="connsiteX9" fmla="*/ 2214563 w 3881438"/>
              <a:gd name="connsiteY9" fmla="*/ 157162 h 1681180"/>
              <a:gd name="connsiteX10" fmla="*/ 2700338 w 3881438"/>
              <a:gd name="connsiteY10" fmla="*/ 295275 h 1681180"/>
              <a:gd name="connsiteX11" fmla="*/ 3305175 w 3881438"/>
              <a:gd name="connsiteY11" fmla="*/ 409575 h 1681180"/>
              <a:gd name="connsiteX12" fmla="*/ 3881438 w 3881438"/>
              <a:gd name="connsiteY12" fmla="*/ 0 h 1681180"/>
              <a:gd name="connsiteX0" fmla="*/ 0 w 3881438"/>
              <a:gd name="connsiteY0" fmla="*/ 1462087 h 1681180"/>
              <a:gd name="connsiteX1" fmla="*/ 195264 w 3881438"/>
              <a:gd name="connsiteY1" fmla="*/ 1681164 h 1681180"/>
              <a:gd name="connsiteX2" fmla="*/ 481013 w 3881438"/>
              <a:gd name="connsiteY2" fmla="*/ 1471612 h 1681180"/>
              <a:gd name="connsiteX3" fmla="*/ 423827 w 3881438"/>
              <a:gd name="connsiteY3" fmla="*/ 1085817 h 1681180"/>
              <a:gd name="connsiteX4" fmla="*/ 700088 w 3881438"/>
              <a:gd name="connsiteY4" fmla="*/ 914400 h 1681180"/>
              <a:gd name="connsiteX5" fmla="*/ 1100167 w 3881438"/>
              <a:gd name="connsiteY5" fmla="*/ 833495 h 1681180"/>
              <a:gd name="connsiteX6" fmla="*/ 1162050 w 3881438"/>
              <a:gd name="connsiteY6" fmla="*/ 428625 h 1681180"/>
              <a:gd name="connsiteX7" fmla="*/ 1547805 w 3881438"/>
              <a:gd name="connsiteY7" fmla="*/ 642943 h 1681180"/>
              <a:gd name="connsiteX8" fmla="*/ 1857375 w 3881438"/>
              <a:gd name="connsiteY8" fmla="*/ 409575 h 1681180"/>
              <a:gd name="connsiteX9" fmla="*/ 2181224 w 3881438"/>
              <a:gd name="connsiteY9" fmla="*/ 76184 h 1681180"/>
              <a:gd name="connsiteX10" fmla="*/ 2700338 w 3881438"/>
              <a:gd name="connsiteY10" fmla="*/ 295275 h 1681180"/>
              <a:gd name="connsiteX11" fmla="*/ 3305175 w 3881438"/>
              <a:gd name="connsiteY11" fmla="*/ 409575 h 1681180"/>
              <a:gd name="connsiteX12" fmla="*/ 3881438 w 3881438"/>
              <a:gd name="connsiteY12" fmla="*/ 0 h 1681180"/>
              <a:gd name="connsiteX0" fmla="*/ 0 w 3881438"/>
              <a:gd name="connsiteY0" fmla="*/ 1462087 h 1681180"/>
              <a:gd name="connsiteX1" fmla="*/ 195264 w 3881438"/>
              <a:gd name="connsiteY1" fmla="*/ 1681164 h 1681180"/>
              <a:gd name="connsiteX2" fmla="*/ 481013 w 3881438"/>
              <a:gd name="connsiteY2" fmla="*/ 1471612 h 1681180"/>
              <a:gd name="connsiteX3" fmla="*/ 423827 w 3881438"/>
              <a:gd name="connsiteY3" fmla="*/ 1085817 h 1681180"/>
              <a:gd name="connsiteX4" fmla="*/ 700088 w 3881438"/>
              <a:gd name="connsiteY4" fmla="*/ 914400 h 1681180"/>
              <a:gd name="connsiteX5" fmla="*/ 1100167 w 3881438"/>
              <a:gd name="connsiteY5" fmla="*/ 833495 h 1681180"/>
              <a:gd name="connsiteX6" fmla="*/ 1162050 w 3881438"/>
              <a:gd name="connsiteY6" fmla="*/ 428625 h 1681180"/>
              <a:gd name="connsiteX7" fmla="*/ 1547805 w 3881438"/>
              <a:gd name="connsiteY7" fmla="*/ 642943 h 1681180"/>
              <a:gd name="connsiteX8" fmla="*/ 1857375 w 3881438"/>
              <a:gd name="connsiteY8" fmla="*/ 409575 h 1681180"/>
              <a:gd name="connsiteX9" fmla="*/ 2181224 w 3881438"/>
              <a:gd name="connsiteY9" fmla="*/ 76184 h 1681180"/>
              <a:gd name="connsiteX10" fmla="*/ 2700338 w 3881438"/>
              <a:gd name="connsiteY10" fmla="*/ 295275 h 1681180"/>
              <a:gd name="connsiteX11" fmla="*/ 3333752 w 3881438"/>
              <a:gd name="connsiteY11" fmla="*/ 481026 h 1681180"/>
              <a:gd name="connsiteX12" fmla="*/ 3881438 w 3881438"/>
              <a:gd name="connsiteY12" fmla="*/ 0 h 1681180"/>
              <a:gd name="connsiteX0" fmla="*/ 0 w 4005273"/>
              <a:gd name="connsiteY0" fmla="*/ 1566883 h 1785976"/>
              <a:gd name="connsiteX1" fmla="*/ 195264 w 4005273"/>
              <a:gd name="connsiteY1" fmla="*/ 1785960 h 1785976"/>
              <a:gd name="connsiteX2" fmla="*/ 481013 w 4005273"/>
              <a:gd name="connsiteY2" fmla="*/ 1576408 h 1785976"/>
              <a:gd name="connsiteX3" fmla="*/ 423827 w 4005273"/>
              <a:gd name="connsiteY3" fmla="*/ 1190613 h 1785976"/>
              <a:gd name="connsiteX4" fmla="*/ 700088 w 4005273"/>
              <a:gd name="connsiteY4" fmla="*/ 1019196 h 1785976"/>
              <a:gd name="connsiteX5" fmla="*/ 1100167 w 4005273"/>
              <a:gd name="connsiteY5" fmla="*/ 938291 h 1785976"/>
              <a:gd name="connsiteX6" fmla="*/ 1162050 w 4005273"/>
              <a:gd name="connsiteY6" fmla="*/ 533421 h 1785976"/>
              <a:gd name="connsiteX7" fmla="*/ 1547805 w 4005273"/>
              <a:gd name="connsiteY7" fmla="*/ 747739 h 1785976"/>
              <a:gd name="connsiteX8" fmla="*/ 1857375 w 4005273"/>
              <a:gd name="connsiteY8" fmla="*/ 514371 h 1785976"/>
              <a:gd name="connsiteX9" fmla="*/ 2181224 w 4005273"/>
              <a:gd name="connsiteY9" fmla="*/ 180980 h 1785976"/>
              <a:gd name="connsiteX10" fmla="*/ 2700338 w 4005273"/>
              <a:gd name="connsiteY10" fmla="*/ 400071 h 1785976"/>
              <a:gd name="connsiteX11" fmla="*/ 3333752 w 4005273"/>
              <a:gd name="connsiteY11" fmla="*/ 585822 h 1785976"/>
              <a:gd name="connsiteX12" fmla="*/ 4005273 w 4005273"/>
              <a:gd name="connsiteY12" fmla="*/ 0 h 1785976"/>
              <a:gd name="connsiteX0" fmla="*/ 0 w 4014799"/>
              <a:gd name="connsiteY0" fmla="*/ 1676442 h 1789036"/>
              <a:gd name="connsiteX1" fmla="*/ 204790 w 4014799"/>
              <a:gd name="connsiteY1" fmla="*/ 1785960 h 1789036"/>
              <a:gd name="connsiteX2" fmla="*/ 490539 w 4014799"/>
              <a:gd name="connsiteY2" fmla="*/ 1576408 h 1789036"/>
              <a:gd name="connsiteX3" fmla="*/ 433353 w 4014799"/>
              <a:gd name="connsiteY3" fmla="*/ 1190613 h 1789036"/>
              <a:gd name="connsiteX4" fmla="*/ 709614 w 4014799"/>
              <a:gd name="connsiteY4" fmla="*/ 1019196 h 1789036"/>
              <a:gd name="connsiteX5" fmla="*/ 1109693 w 4014799"/>
              <a:gd name="connsiteY5" fmla="*/ 938291 h 1789036"/>
              <a:gd name="connsiteX6" fmla="*/ 1171576 w 4014799"/>
              <a:gd name="connsiteY6" fmla="*/ 533421 h 1789036"/>
              <a:gd name="connsiteX7" fmla="*/ 1557331 w 4014799"/>
              <a:gd name="connsiteY7" fmla="*/ 747739 h 1789036"/>
              <a:gd name="connsiteX8" fmla="*/ 1866901 w 4014799"/>
              <a:gd name="connsiteY8" fmla="*/ 514371 h 1789036"/>
              <a:gd name="connsiteX9" fmla="*/ 2190750 w 4014799"/>
              <a:gd name="connsiteY9" fmla="*/ 180980 h 1789036"/>
              <a:gd name="connsiteX10" fmla="*/ 2709864 w 4014799"/>
              <a:gd name="connsiteY10" fmla="*/ 400071 h 1789036"/>
              <a:gd name="connsiteX11" fmla="*/ 3343278 w 4014799"/>
              <a:gd name="connsiteY11" fmla="*/ 585822 h 1789036"/>
              <a:gd name="connsiteX12" fmla="*/ 4014799 w 4014799"/>
              <a:gd name="connsiteY12" fmla="*/ 0 h 1789036"/>
              <a:gd name="connsiteX0" fmla="*/ 0 w 4014799"/>
              <a:gd name="connsiteY0" fmla="*/ 1676442 h 1771066"/>
              <a:gd name="connsiteX1" fmla="*/ 314336 w 4014799"/>
              <a:gd name="connsiteY1" fmla="*/ 1766907 h 1771066"/>
              <a:gd name="connsiteX2" fmla="*/ 490539 w 4014799"/>
              <a:gd name="connsiteY2" fmla="*/ 1576408 h 1771066"/>
              <a:gd name="connsiteX3" fmla="*/ 433353 w 4014799"/>
              <a:gd name="connsiteY3" fmla="*/ 1190613 h 1771066"/>
              <a:gd name="connsiteX4" fmla="*/ 709614 w 4014799"/>
              <a:gd name="connsiteY4" fmla="*/ 1019196 h 1771066"/>
              <a:gd name="connsiteX5" fmla="*/ 1109693 w 4014799"/>
              <a:gd name="connsiteY5" fmla="*/ 938291 h 1771066"/>
              <a:gd name="connsiteX6" fmla="*/ 1171576 w 4014799"/>
              <a:gd name="connsiteY6" fmla="*/ 533421 h 1771066"/>
              <a:gd name="connsiteX7" fmla="*/ 1557331 w 4014799"/>
              <a:gd name="connsiteY7" fmla="*/ 747739 h 1771066"/>
              <a:gd name="connsiteX8" fmla="*/ 1866901 w 4014799"/>
              <a:gd name="connsiteY8" fmla="*/ 514371 h 1771066"/>
              <a:gd name="connsiteX9" fmla="*/ 2190750 w 4014799"/>
              <a:gd name="connsiteY9" fmla="*/ 180980 h 1771066"/>
              <a:gd name="connsiteX10" fmla="*/ 2709864 w 4014799"/>
              <a:gd name="connsiteY10" fmla="*/ 400071 h 1771066"/>
              <a:gd name="connsiteX11" fmla="*/ 3343278 w 4014799"/>
              <a:gd name="connsiteY11" fmla="*/ 585822 h 1771066"/>
              <a:gd name="connsiteX12" fmla="*/ 4014799 w 4014799"/>
              <a:gd name="connsiteY12" fmla="*/ 0 h 1771066"/>
              <a:gd name="connsiteX0" fmla="*/ 0 w 4014799"/>
              <a:gd name="connsiteY0" fmla="*/ 1676442 h 1771066"/>
              <a:gd name="connsiteX1" fmla="*/ 314336 w 4014799"/>
              <a:gd name="connsiteY1" fmla="*/ 1766907 h 1771066"/>
              <a:gd name="connsiteX2" fmla="*/ 490539 w 4014799"/>
              <a:gd name="connsiteY2" fmla="*/ 1576408 h 1771066"/>
              <a:gd name="connsiteX3" fmla="*/ 310079 w 4014799"/>
              <a:gd name="connsiteY3" fmla="*/ 1166753 h 1771066"/>
              <a:gd name="connsiteX4" fmla="*/ 709614 w 4014799"/>
              <a:gd name="connsiteY4" fmla="*/ 1019196 h 1771066"/>
              <a:gd name="connsiteX5" fmla="*/ 1109693 w 4014799"/>
              <a:gd name="connsiteY5" fmla="*/ 938291 h 1771066"/>
              <a:gd name="connsiteX6" fmla="*/ 1171576 w 4014799"/>
              <a:gd name="connsiteY6" fmla="*/ 533421 h 1771066"/>
              <a:gd name="connsiteX7" fmla="*/ 1557331 w 4014799"/>
              <a:gd name="connsiteY7" fmla="*/ 747739 h 1771066"/>
              <a:gd name="connsiteX8" fmla="*/ 1866901 w 4014799"/>
              <a:gd name="connsiteY8" fmla="*/ 514371 h 1771066"/>
              <a:gd name="connsiteX9" fmla="*/ 2190750 w 4014799"/>
              <a:gd name="connsiteY9" fmla="*/ 180980 h 1771066"/>
              <a:gd name="connsiteX10" fmla="*/ 2709864 w 4014799"/>
              <a:gd name="connsiteY10" fmla="*/ 400071 h 1771066"/>
              <a:gd name="connsiteX11" fmla="*/ 3343278 w 4014799"/>
              <a:gd name="connsiteY11" fmla="*/ 585822 h 1771066"/>
              <a:gd name="connsiteX12" fmla="*/ 4014799 w 4014799"/>
              <a:gd name="connsiteY12" fmla="*/ 0 h 1771066"/>
              <a:gd name="connsiteX0" fmla="*/ 0 w 4014799"/>
              <a:gd name="connsiteY0" fmla="*/ 1676442 h 1773970"/>
              <a:gd name="connsiteX1" fmla="*/ 314336 w 4014799"/>
              <a:gd name="connsiteY1" fmla="*/ 1766907 h 1773970"/>
              <a:gd name="connsiteX2" fmla="*/ 88910 w 4014799"/>
              <a:gd name="connsiteY2" fmla="*/ 1528688 h 1773970"/>
              <a:gd name="connsiteX3" fmla="*/ 310079 w 4014799"/>
              <a:gd name="connsiteY3" fmla="*/ 1166753 h 1773970"/>
              <a:gd name="connsiteX4" fmla="*/ 709614 w 4014799"/>
              <a:gd name="connsiteY4" fmla="*/ 1019196 h 1773970"/>
              <a:gd name="connsiteX5" fmla="*/ 1109693 w 4014799"/>
              <a:gd name="connsiteY5" fmla="*/ 938291 h 1773970"/>
              <a:gd name="connsiteX6" fmla="*/ 1171576 w 4014799"/>
              <a:gd name="connsiteY6" fmla="*/ 533421 h 1773970"/>
              <a:gd name="connsiteX7" fmla="*/ 1557331 w 4014799"/>
              <a:gd name="connsiteY7" fmla="*/ 747739 h 1773970"/>
              <a:gd name="connsiteX8" fmla="*/ 1866901 w 4014799"/>
              <a:gd name="connsiteY8" fmla="*/ 514371 h 1773970"/>
              <a:gd name="connsiteX9" fmla="*/ 2190750 w 4014799"/>
              <a:gd name="connsiteY9" fmla="*/ 180980 h 1773970"/>
              <a:gd name="connsiteX10" fmla="*/ 2709864 w 4014799"/>
              <a:gd name="connsiteY10" fmla="*/ 400071 h 1773970"/>
              <a:gd name="connsiteX11" fmla="*/ 3343278 w 4014799"/>
              <a:gd name="connsiteY11" fmla="*/ 585822 h 1773970"/>
              <a:gd name="connsiteX12" fmla="*/ 4014799 w 4014799"/>
              <a:gd name="connsiteY12" fmla="*/ 0 h 1773970"/>
              <a:gd name="connsiteX0" fmla="*/ 0 w 4000510"/>
              <a:gd name="connsiteY0" fmla="*/ 1871914 h 1894704"/>
              <a:gd name="connsiteX1" fmla="*/ 300047 w 4000510"/>
              <a:gd name="connsiteY1" fmla="*/ 1766907 h 1894704"/>
              <a:gd name="connsiteX2" fmla="*/ 74621 w 4000510"/>
              <a:gd name="connsiteY2" fmla="*/ 1528688 h 1894704"/>
              <a:gd name="connsiteX3" fmla="*/ 295790 w 4000510"/>
              <a:gd name="connsiteY3" fmla="*/ 1166753 h 1894704"/>
              <a:gd name="connsiteX4" fmla="*/ 695325 w 4000510"/>
              <a:gd name="connsiteY4" fmla="*/ 1019196 h 1894704"/>
              <a:gd name="connsiteX5" fmla="*/ 1095404 w 4000510"/>
              <a:gd name="connsiteY5" fmla="*/ 938291 h 1894704"/>
              <a:gd name="connsiteX6" fmla="*/ 1157287 w 4000510"/>
              <a:gd name="connsiteY6" fmla="*/ 533421 h 1894704"/>
              <a:gd name="connsiteX7" fmla="*/ 1543042 w 4000510"/>
              <a:gd name="connsiteY7" fmla="*/ 747739 h 1894704"/>
              <a:gd name="connsiteX8" fmla="*/ 1852612 w 4000510"/>
              <a:gd name="connsiteY8" fmla="*/ 514371 h 1894704"/>
              <a:gd name="connsiteX9" fmla="*/ 2176461 w 4000510"/>
              <a:gd name="connsiteY9" fmla="*/ 180980 h 1894704"/>
              <a:gd name="connsiteX10" fmla="*/ 2695575 w 4000510"/>
              <a:gd name="connsiteY10" fmla="*/ 400071 h 1894704"/>
              <a:gd name="connsiteX11" fmla="*/ 3328989 w 4000510"/>
              <a:gd name="connsiteY11" fmla="*/ 585822 h 1894704"/>
              <a:gd name="connsiteX12" fmla="*/ 4000510 w 4000510"/>
              <a:gd name="connsiteY12" fmla="*/ 0 h 1894704"/>
              <a:gd name="connsiteX0" fmla="*/ 0 w 4000510"/>
              <a:gd name="connsiteY0" fmla="*/ 1871914 h 1892460"/>
              <a:gd name="connsiteX1" fmla="*/ 135842 w 4000510"/>
              <a:gd name="connsiteY1" fmla="*/ 1747024 h 1892460"/>
              <a:gd name="connsiteX2" fmla="*/ 74621 w 4000510"/>
              <a:gd name="connsiteY2" fmla="*/ 1528688 h 1892460"/>
              <a:gd name="connsiteX3" fmla="*/ 295790 w 4000510"/>
              <a:gd name="connsiteY3" fmla="*/ 1166753 h 1892460"/>
              <a:gd name="connsiteX4" fmla="*/ 695325 w 4000510"/>
              <a:gd name="connsiteY4" fmla="*/ 1019196 h 1892460"/>
              <a:gd name="connsiteX5" fmla="*/ 1095404 w 4000510"/>
              <a:gd name="connsiteY5" fmla="*/ 938291 h 1892460"/>
              <a:gd name="connsiteX6" fmla="*/ 1157287 w 4000510"/>
              <a:gd name="connsiteY6" fmla="*/ 533421 h 1892460"/>
              <a:gd name="connsiteX7" fmla="*/ 1543042 w 4000510"/>
              <a:gd name="connsiteY7" fmla="*/ 747739 h 1892460"/>
              <a:gd name="connsiteX8" fmla="*/ 1852612 w 4000510"/>
              <a:gd name="connsiteY8" fmla="*/ 514371 h 1892460"/>
              <a:gd name="connsiteX9" fmla="*/ 2176461 w 4000510"/>
              <a:gd name="connsiteY9" fmla="*/ 180980 h 1892460"/>
              <a:gd name="connsiteX10" fmla="*/ 2695575 w 4000510"/>
              <a:gd name="connsiteY10" fmla="*/ 400071 h 1892460"/>
              <a:gd name="connsiteX11" fmla="*/ 3328989 w 4000510"/>
              <a:gd name="connsiteY11" fmla="*/ 585822 h 1892460"/>
              <a:gd name="connsiteX12" fmla="*/ 4000510 w 4000510"/>
              <a:gd name="connsiteY12" fmla="*/ 0 h 1892460"/>
              <a:gd name="connsiteX0" fmla="*/ 0 w 4000510"/>
              <a:gd name="connsiteY0" fmla="*/ 1871914 h 1893302"/>
              <a:gd name="connsiteX1" fmla="*/ 135842 w 4000510"/>
              <a:gd name="connsiteY1" fmla="*/ 1747024 h 1893302"/>
              <a:gd name="connsiteX2" fmla="*/ 135842 w 4000510"/>
              <a:gd name="connsiteY2" fmla="*/ 1476991 h 1893302"/>
              <a:gd name="connsiteX3" fmla="*/ 295790 w 4000510"/>
              <a:gd name="connsiteY3" fmla="*/ 1166753 h 1893302"/>
              <a:gd name="connsiteX4" fmla="*/ 695325 w 4000510"/>
              <a:gd name="connsiteY4" fmla="*/ 1019196 h 1893302"/>
              <a:gd name="connsiteX5" fmla="*/ 1095404 w 4000510"/>
              <a:gd name="connsiteY5" fmla="*/ 938291 h 1893302"/>
              <a:gd name="connsiteX6" fmla="*/ 1157287 w 4000510"/>
              <a:gd name="connsiteY6" fmla="*/ 533421 h 1893302"/>
              <a:gd name="connsiteX7" fmla="*/ 1543042 w 4000510"/>
              <a:gd name="connsiteY7" fmla="*/ 747739 h 1893302"/>
              <a:gd name="connsiteX8" fmla="*/ 1852612 w 4000510"/>
              <a:gd name="connsiteY8" fmla="*/ 514371 h 1893302"/>
              <a:gd name="connsiteX9" fmla="*/ 2176461 w 4000510"/>
              <a:gd name="connsiteY9" fmla="*/ 180980 h 1893302"/>
              <a:gd name="connsiteX10" fmla="*/ 2695575 w 4000510"/>
              <a:gd name="connsiteY10" fmla="*/ 400071 h 1893302"/>
              <a:gd name="connsiteX11" fmla="*/ 3328989 w 4000510"/>
              <a:gd name="connsiteY11" fmla="*/ 585822 h 1893302"/>
              <a:gd name="connsiteX12" fmla="*/ 4000510 w 4000510"/>
              <a:gd name="connsiteY12" fmla="*/ 0 h 1893302"/>
              <a:gd name="connsiteX0" fmla="*/ 0 w 4000510"/>
              <a:gd name="connsiteY0" fmla="*/ 1871914 h 1887498"/>
              <a:gd name="connsiteX1" fmla="*/ 131865 w 4000510"/>
              <a:gd name="connsiteY1" fmla="*/ 1675445 h 1887498"/>
              <a:gd name="connsiteX2" fmla="*/ 135842 w 4000510"/>
              <a:gd name="connsiteY2" fmla="*/ 1476991 h 1887498"/>
              <a:gd name="connsiteX3" fmla="*/ 295790 w 4000510"/>
              <a:gd name="connsiteY3" fmla="*/ 1166753 h 1887498"/>
              <a:gd name="connsiteX4" fmla="*/ 695325 w 4000510"/>
              <a:gd name="connsiteY4" fmla="*/ 1019196 h 1887498"/>
              <a:gd name="connsiteX5" fmla="*/ 1095404 w 4000510"/>
              <a:gd name="connsiteY5" fmla="*/ 938291 h 1887498"/>
              <a:gd name="connsiteX6" fmla="*/ 1157287 w 4000510"/>
              <a:gd name="connsiteY6" fmla="*/ 533421 h 1887498"/>
              <a:gd name="connsiteX7" fmla="*/ 1543042 w 4000510"/>
              <a:gd name="connsiteY7" fmla="*/ 747739 h 1887498"/>
              <a:gd name="connsiteX8" fmla="*/ 1852612 w 4000510"/>
              <a:gd name="connsiteY8" fmla="*/ 514371 h 1887498"/>
              <a:gd name="connsiteX9" fmla="*/ 2176461 w 4000510"/>
              <a:gd name="connsiteY9" fmla="*/ 180980 h 1887498"/>
              <a:gd name="connsiteX10" fmla="*/ 2695575 w 4000510"/>
              <a:gd name="connsiteY10" fmla="*/ 400071 h 1887498"/>
              <a:gd name="connsiteX11" fmla="*/ 3328989 w 4000510"/>
              <a:gd name="connsiteY11" fmla="*/ 585822 h 1887498"/>
              <a:gd name="connsiteX12" fmla="*/ 4000510 w 4000510"/>
              <a:gd name="connsiteY12" fmla="*/ 0 h 1887498"/>
              <a:gd name="connsiteX0" fmla="*/ 0 w 4095947"/>
              <a:gd name="connsiteY0" fmla="*/ 1875891 h 1891278"/>
              <a:gd name="connsiteX1" fmla="*/ 227302 w 4095947"/>
              <a:gd name="connsiteY1" fmla="*/ 1675445 h 1891278"/>
              <a:gd name="connsiteX2" fmla="*/ 231279 w 4095947"/>
              <a:gd name="connsiteY2" fmla="*/ 1476991 h 1891278"/>
              <a:gd name="connsiteX3" fmla="*/ 391227 w 4095947"/>
              <a:gd name="connsiteY3" fmla="*/ 1166753 h 1891278"/>
              <a:gd name="connsiteX4" fmla="*/ 790762 w 4095947"/>
              <a:gd name="connsiteY4" fmla="*/ 1019196 h 1891278"/>
              <a:gd name="connsiteX5" fmla="*/ 1190841 w 4095947"/>
              <a:gd name="connsiteY5" fmla="*/ 938291 h 1891278"/>
              <a:gd name="connsiteX6" fmla="*/ 1252724 w 4095947"/>
              <a:gd name="connsiteY6" fmla="*/ 533421 h 1891278"/>
              <a:gd name="connsiteX7" fmla="*/ 1638479 w 4095947"/>
              <a:gd name="connsiteY7" fmla="*/ 747739 h 1891278"/>
              <a:gd name="connsiteX8" fmla="*/ 1948049 w 4095947"/>
              <a:gd name="connsiteY8" fmla="*/ 514371 h 1891278"/>
              <a:gd name="connsiteX9" fmla="*/ 2271898 w 4095947"/>
              <a:gd name="connsiteY9" fmla="*/ 180980 h 1891278"/>
              <a:gd name="connsiteX10" fmla="*/ 2791012 w 4095947"/>
              <a:gd name="connsiteY10" fmla="*/ 400071 h 1891278"/>
              <a:gd name="connsiteX11" fmla="*/ 3424426 w 4095947"/>
              <a:gd name="connsiteY11" fmla="*/ 585822 h 1891278"/>
              <a:gd name="connsiteX12" fmla="*/ 4095947 w 4095947"/>
              <a:gd name="connsiteY12" fmla="*/ 0 h 1891278"/>
              <a:gd name="connsiteX0" fmla="*/ 0 w 4095947"/>
              <a:gd name="connsiteY0" fmla="*/ 1875891 h 1892010"/>
              <a:gd name="connsiteX1" fmla="*/ 227302 w 4095947"/>
              <a:gd name="connsiteY1" fmla="*/ 1675445 h 1892010"/>
              <a:gd name="connsiteX2" fmla="*/ 286950 w 4095947"/>
              <a:gd name="connsiteY2" fmla="*/ 1400366 h 1892010"/>
              <a:gd name="connsiteX3" fmla="*/ 391227 w 4095947"/>
              <a:gd name="connsiteY3" fmla="*/ 1166753 h 1892010"/>
              <a:gd name="connsiteX4" fmla="*/ 790762 w 4095947"/>
              <a:gd name="connsiteY4" fmla="*/ 1019196 h 1892010"/>
              <a:gd name="connsiteX5" fmla="*/ 1190841 w 4095947"/>
              <a:gd name="connsiteY5" fmla="*/ 938291 h 1892010"/>
              <a:gd name="connsiteX6" fmla="*/ 1252724 w 4095947"/>
              <a:gd name="connsiteY6" fmla="*/ 533421 h 1892010"/>
              <a:gd name="connsiteX7" fmla="*/ 1638479 w 4095947"/>
              <a:gd name="connsiteY7" fmla="*/ 747739 h 1892010"/>
              <a:gd name="connsiteX8" fmla="*/ 1948049 w 4095947"/>
              <a:gd name="connsiteY8" fmla="*/ 514371 h 1892010"/>
              <a:gd name="connsiteX9" fmla="*/ 2271898 w 4095947"/>
              <a:gd name="connsiteY9" fmla="*/ 180980 h 1892010"/>
              <a:gd name="connsiteX10" fmla="*/ 2791012 w 4095947"/>
              <a:gd name="connsiteY10" fmla="*/ 400071 h 1892010"/>
              <a:gd name="connsiteX11" fmla="*/ 3424426 w 4095947"/>
              <a:gd name="connsiteY11" fmla="*/ 585822 h 1892010"/>
              <a:gd name="connsiteX12" fmla="*/ 4095947 w 4095947"/>
              <a:gd name="connsiteY12" fmla="*/ 0 h 1892010"/>
              <a:gd name="connsiteX0" fmla="*/ 0 w 4095947"/>
              <a:gd name="connsiteY0" fmla="*/ 1875891 h 1892010"/>
              <a:gd name="connsiteX1" fmla="*/ 227302 w 4095947"/>
              <a:gd name="connsiteY1" fmla="*/ 1675445 h 1892010"/>
              <a:gd name="connsiteX2" fmla="*/ 286950 w 4095947"/>
              <a:gd name="connsiteY2" fmla="*/ 1400366 h 1892010"/>
              <a:gd name="connsiteX3" fmla="*/ 367368 w 4095947"/>
              <a:gd name="connsiteY3" fmla="*/ 1123009 h 1892010"/>
              <a:gd name="connsiteX4" fmla="*/ 790762 w 4095947"/>
              <a:gd name="connsiteY4" fmla="*/ 1019196 h 1892010"/>
              <a:gd name="connsiteX5" fmla="*/ 1190841 w 4095947"/>
              <a:gd name="connsiteY5" fmla="*/ 938291 h 1892010"/>
              <a:gd name="connsiteX6" fmla="*/ 1252724 w 4095947"/>
              <a:gd name="connsiteY6" fmla="*/ 533421 h 1892010"/>
              <a:gd name="connsiteX7" fmla="*/ 1638479 w 4095947"/>
              <a:gd name="connsiteY7" fmla="*/ 747739 h 1892010"/>
              <a:gd name="connsiteX8" fmla="*/ 1948049 w 4095947"/>
              <a:gd name="connsiteY8" fmla="*/ 514371 h 1892010"/>
              <a:gd name="connsiteX9" fmla="*/ 2271898 w 4095947"/>
              <a:gd name="connsiteY9" fmla="*/ 180980 h 1892010"/>
              <a:gd name="connsiteX10" fmla="*/ 2791012 w 4095947"/>
              <a:gd name="connsiteY10" fmla="*/ 400071 h 1892010"/>
              <a:gd name="connsiteX11" fmla="*/ 3424426 w 4095947"/>
              <a:gd name="connsiteY11" fmla="*/ 585822 h 1892010"/>
              <a:gd name="connsiteX12" fmla="*/ 4095947 w 4095947"/>
              <a:gd name="connsiteY12" fmla="*/ 0 h 1892010"/>
              <a:gd name="connsiteX0" fmla="*/ 0 w 4095947"/>
              <a:gd name="connsiteY0" fmla="*/ 1875891 h 1893375"/>
              <a:gd name="connsiteX1" fmla="*/ 275021 w 4095947"/>
              <a:gd name="connsiteY1" fmla="*/ 1695328 h 1893375"/>
              <a:gd name="connsiteX2" fmla="*/ 286950 w 4095947"/>
              <a:gd name="connsiteY2" fmla="*/ 1400366 h 1893375"/>
              <a:gd name="connsiteX3" fmla="*/ 367368 w 4095947"/>
              <a:gd name="connsiteY3" fmla="*/ 1123009 h 1893375"/>
              <a:gd name="connsiteX4" fmla="*/ 790762 w 4095947"/>
              <a:gd name="connsiteY4" fmla="*/ 1019196 h 1893375"/>
              <a:gd name="connsiteX5" fmla="*/ 1190841 w 4095947"/>
              <a:gd name="connsiteY5" fmla="*/ 938291 h 1893375"/>
              <a:gd name="connsiteX6" fmla="*/ 1252724 w 4095947"/>
              <a:gd name="connsiteY6" fmla="*/ 533421 h 1893375"/>
              <a:gd name="connsiteX7" fmla="*/ 1638479 w 4095947"/>
              <a:gd name="connsiteY7" fmla="*/ 747739 h 1893375"/>
              <a:gd name="connsiteX8" fmla="*/ 1948049 w 4095947"/>
              <a:gd name="connsiteY8" fmla="*/ 514371 h 1893375"/>
              <a:gd name="connsiteX9" fmla="*/ 2271898 w 4095947"/>
              <a:gd name="connsiteY9" fmla="*/ 180980 h 1893375"/>
              <a:gd name="connsiteX10" fmla="*/ 2791012 w 4095947"/>
              <a:gd name="connsiteY10" fmla="*/ 400071 h 1893375"/>
              <a:gd name="connsiteX11" fmla="*/ 3424426 w 4095947"/>
              <a:gd name="connsiteY11" fmla="*/ 585822 h 1893375"/>
              <a:gd name="connsiteX12" fmla="*/ 4095947 w 4095947"/>
              <a:gd name="connsiteY12" fmla="*/ 0 h 1893375"/>
              <a:gd name="connsiteX0" fmla="*/ 0 w 4095947"/>
              <a:gd name="connsiteY0" fmla="*/ 1875891 h 1893375"/>
              <a:gd name="connsiteX1" fmla="*/ 275021 w 4095947"/>
              <a:gd name="connsiteY1" fmla="*/ 1695328 h 1893375"/>
              <a:gd name="connsiteX2" fmla="*/ 286950 w 4095947"/>
              <a:gd name="connsiteY2" fmla="*/ 1400366 h 1893375"/>
              <a:gd name="connsiteX3" fmla="*/ 391227 w 4095947"/>
              <a:gd name="connsiteY3" fmla="*/ 1158799 h 1893375"/>
              <a:gd name="connsiteX4" fmla="*/ 790762 w 4095947"/>
              <a:gd name="connsiteY4" fmla="*/ 1019196 h 1893375"/>
              <a:gd name="connsiteX5" fmla="*/ 1190841 w 4095947"/>
              <a:gd name="connsiteY5" fmla="*/ 938291 h 1893375"/>
              <a:gd name="connsiteX6" fmla="*/ 1252724 w 4095947"/>
              <a:gd name="connsiteY6" fmla="*/ 533421 h 1893375"/>
              <a:gd name="connsiteX7" fmla="*/ 1638479 w 4095947"/>
              <a:gd name="connsiteY7" fmla="*/ 747739 h 1893375"/>
              <a:gd name="connsiteX8" fmla="*/ 1948049 w 4095947"/>
              <a:gd name="connsiteY8" fmla="*/ 514371 h 1893375"/>
              <a:gd name="connsiteX9" fmla="*/ 2271898 w 4095947"/>
              <a:gd name="connsiteY9" fmla="*/ 180980 h 1893375"/>
              <a:gd name="connsiteX10" fmla="*/ 2791012 w 4095947"/>
              <a:gd name="connsiteY10" fmla="*/ 400071 h 1893375"/>
              <a:gd name="connsiteX11" fmla="*/ 3424426 w 4095947"/>
              <a:gd name="connsiteY11" fmla="*/ 585822 h 1893375"/>
              <a:gd name="connsiteX12" fmla="*/ 4095947 w 4095947"/>
              <a:gd name="connsiteY12" fmla="*/ 0 h 1893375"/>
              <a:gd name="connsiteX0" fmla="*/ 0 w 4095947"/>
              <a:gd name="connsiteY0" fmla="*/ 1875891 h 1896899"/>
              <a:gd name="connsiteX1" fmla="*/ 310810 w 4095947"/>
              <a:gd name="connsiteY1" fmla="*/ 1735095 h 1896899"/>
              <a:gd name="connsiteX2" fmla="*/ 286950 w 4095947"/>
              <a:gd name="connsiteY2" fmla="*/ 1400366 h 1896899"/>
              <a:gd name="connsiteX3" fmla="*/ 391227 w 4095947"/>
              <a:gd name="connsiteY3" fmla="*/ 1158799 h 1896899"/>
              <a:gd name="connsiteX4" fmla="*/ 790762 w 4095947"/>
              <a:gd name="connsiteY4" fmla="*/ 1019196 h 1896899"/>
              <a:gd name="connsiteX5" fmla="*/ 1190841 w 4095947"/>
              <a:gd name="connsiteY5" fmla="*/ 938291 h 1896899"/>
              <a:gd name="connsiteX6" fmla="*/ 1252724 w 4095947"/>
              <a:gd name="connsiteY6" fmla="*/ 533421 h 1896899"/>
              <a:gd name="connsiteX7" fmla="*/ 1638479 w 4095947"/>
              <a:gd name="connsiteY7" fmla="*/ 747739 h 1896899"/>
              <a:gd name="connsiteX8" fmla="*/ 1948049 w 4095947"/>
              <a:gd name="connsiteY8" fmla="*/ 514371 h 1896899"/>
              <a:gd name="connsiteX9" fmla="*/ 2271898 w 4095947"/>
              <a:gd name="connsiteY9" fmla="*/ 180980 h 1896899"/>
              <a:gd name="connsiteX10" fmla="*/ 2791012 w 4095947"/>
              <a:gd name="connsiteY10" fmla="*/ 400071 h 1896899"/>
              <a:gd name="connsiteX11" fmla="*/ 3424426 w 4095947"/>
              <a:gd name="connsiteY11" fmla="*/ 585822 h 1896899"/>
              <a:gd name="connsiteX12" fmla="*/ 4095947 w 4095947"/>
              <a:gd name="connsiteY12" fmla="*/ 0 h 1896899"/>
              <a:gd name="connsiteX0" fmla="*/ 0 w 4095947"/>
              <a:gd name="connsiteY0" fmla="*/ 1875891 h 1896899"/>
              <a:gd name="connsiteX1" fmla="*/ 310810 w 4095947"/>
              <a:gd name="connsiteY1" fmla="*/ 1735095 h 1896899"/>
              <a:gd name="connsiteX2" fmla="*/ 286950 w 4095947"/>
              <a:gd name="connsiteY2" fmla="*/ 1400366 h 1896899"/>
              <a:gd name="connsiteX3" fmla="*/ 339532 w 4095947"/>
              <a:gd name="connsiteY3" fmla="*/ 1158799 h 1896899"/>
              <a:gd name="connsiteX4" fmla="*/ 790762 w 4095947"/>
              <a:gd name="connsiteY4" fmla="*/ 1019196 h 1896899"/>
              <a:gd name="connsiteX5" fmla="*/ 1190841 w 4095947"/>
              <a:gd name="connsiteY5" fmla="*/ 938291 h 1896899"/>
              <a:gd name="connsiteX6" fmla="*/ 1252724 w 4095947"/>
              <a:gd name="connsiteY6" fmla="*/ 533421 h 1896899"/>
              <a:gd name="connsiteX7" fmla="*/ 1638479 w 4095947"/>
              <a:gd name="connsiteY7" fmla="*/ 747739 h 1896899"/>
              <a:gd name="connsiteX8" fmla="*/ 1948049 w 4095947"/>
              <a:gd name="connsiteY8" fmla="*/ 514371 h 1896899"/>
              <a:gd name="connsiteX9" fmla="*/ 2271898 w 4095947"/>
              <a:gd name="connsiteY9" fmla="*/ 180980 h 1896899"/>
              <a:gd name="connsiteX10" fmla="*/ 2791012 w 4095947"/>
              <a:gd name="connsiteY10" fmla="*/ 400071 h 1896899"/>
              <a:gd name="connsiteX11" fmla="*/ 3424426 w 4095947"/>
              <a:gd name="connsiteY11" fmla="*/ 585822 h 1896899"/>
              <a:gd name="connsiteX12" fmla="*/ 4095947 w 4095947"/>
              <a:gd name="connsiteY12" fmla="*/ 0 h 1896899"/>
              <a:gd name="connsiteX0" fmla="*/ 0 w 4095947"/>
              <a:gd name="connsiteY0" fmla="*/ 1875891 h 1897226"/>
              <a:gd name="connsiteX1" fmla="*/ 310810 w 4095947"/>
              <a:gd name="connsiteY1" fmla="*/ 1735095 h 1897226"/>
              <a:gd name="connsiteX2" fmla="*/ 275021 w 4095947"/>
              <a:gd name="connsiteY2" fmla="*/ 1380483 h 1897226"/>
              <a:gd name="connsiteX3" fmla="*/ 339532 w 4095947"/>
              <a:gd name="connsiteY3" fmla="*/ 1158799 h 1897226"/>
              <a:gd name="connsiteX4" fmla="*/ 790762 w 4095947"/>
              <a:gd name="connsiteY4" fmla="*/ 1019196 h 1897226"/>
              <a:gd name="connsiteX5" fmla="*/ 1190841 w 4095947"/>
              <a:gd name="connsiteY5" fmla="*/ 938291 h 1897226"/>
              <a:gd name="connsiteX6" fmla="*/ 1252724 w 4095947"/>
              <a:gd name="connsiteY6" fmla="*/ 533421 h 1897226"/>
              <a:gd name="connsiteX7" fmla="*/ 1638479 w 4095947"/>
              <a:gd name="connsiteY7" fmla="*/ 747739 h 1897226"/>
              <a:gd name="connsiteX8" fmla="*/ 1948049 w 4095947"/>
              <a:gd name="connsiteY8" fmla="*/ 514371 h 1897226"/>
              <a:gd name="connsiteX9" fmla="*/ 2271898 w 4095947"/>
              <a:gd name="connsiteY9" fmla="*/ 180980 h 1897226"/>
              <a:gd name="connsiteX10" fmla="*/ 2791012 w 4095947"/>
              <a:gd name="connsiteY10" fmla="*/ 400071 h 1897226"/>
              <a:gd name="connsiteX11" fmla="*/ 3424426 w 4095947"/>
              <a:gd name="connsiteY11" fmla="*/ 585822 h 1897226"/>
              <a:gd name="connsiteX12" fmla="*/ 4095947 w 4095947"/>
              <a:gd name="connsiteY12" fmla="*/ 0 h 1897226"/>
              <a:gd name="connsiteX0" fmla="*/ 0 w 4095947"/>
              <a:gd name="connsiteY0" fmla="*/ 1875891 h 1897226"/>
              <a:gd name="connsiteX1" fmla="*/ 310810 w 4095947"/>
              <a:gd name="connsiteY1" fmla="*/ 1735095 h 1897226"/>
              <a:gd name="connsiteX2" fmla="*/ 275021 w 4095947"/>
              <a:gd name="connsiteY2" fmla="*/ 1380483 h 1897226"/>
              <a:gd name="connsiteX3" fmla="*/ 415086 w 4095947"/>
              <a:gd name="connsiteY3" fmla="*/ 1142892 h 1897226"/>
              <a:gd name="connsiteX4" fmla="*/ 790762 w 4095947"/>
              <a:gd name="connsiteY4" fmla="*/ 1019196 h 1897226"/>
              <a:gd name="connsiteX5" fmla="*/ 1190841 w 4095947"/>
              <a:gd name="connsiteY5" fmla="*/ 938291 h 1897226"/>
              <a:gd name="connsiteX6" fmla="*/ 1252724 w 4095947"/>
              <a:gd name="connsiteY6" fmla="*/ 533421 h 1897226"/>
              <a:gd name="connsiteX7" fmla="*/ 1638479 w 4095947"/>
              <a:gd name="connsiteY7" fmla="*/ 747739 h 1897226"/>
              <a:gd name="connsiteX8" fmla="*/ 1948049 w 4095947"/>
              <a:gd name="connsiteY8" fmla="*/ 514371 h 1897226"/>
              <a:gd name="connsiteX9" fmla="*/ 2271898 w 4095947"/>
              <a:gd name="connsiteY9" fmla="*/ 180980 h 1897226"/>
              <a:gd name="connsiteX10" fmla="*/ 2791012 w 4095947"/>
              <a:gd name="connsiteY10" fmla="*/ 400071 h 1897226"/>
              <a:gd name="connsiteX11" fmla="*/ 3424426 w 4095947"/>
              <a:gd name="connsiteY11" fmla="*/ 585822 h 1897226"/>
              <a:gd name="connsiteX12" fmla="*/ 4095947 w 4095947"/>
              <a:gd name="connsiteY12" fmla="*/ 0 h 1897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095947" h="1897226">
                <a:moveTo>
                  <a:pt x="0" y="1875891"/>
                </a:moveTo>
                <a:cubicBezTo>
                  <a:pt x="50403" y="1948916"/>
                  <a:pt x="264973" y="1817663"/>
                  <a:pt x="310810" y="1735095"/>
                </a:cubicBezTo>
                <a:cubicBezTo>
                  <a:pt x="356647" y="1652527"/>
                  <a:pt x="257642" y="1479184"/>
                  <a:pt x="275021" y="1380483"/>
                </a:cubicBezTo>
                <a:cubicBezTo>
                  <a:pt x="292400" y="1281783"/>
                  <a:pt x="329129" y="1203107"/>
                  <a:pt x="415086" y="1142892"/>
                </a:cubicBezTo>
                <a:cubicBezTo>
                  <a:pt x="501043" y="1082677"/>
                  <a:pt x="661470" y="1053296"/>
                  <a:pt x="790762" y="1019196"/>
                </a:cubicBezTo>
                <a:cubicBezTo>
                  <a:pt x="920054" y="985096"/>
                  <a:pt x="1113847" y="1019253"/>
                  <a:pt x="1190841" y="938291"/>
                </a:cubicBezTo>
                <a:cubicBezTo>
                  <a:pt x="1267835" y="857329"/>
                  <a:pt x="1178118" y="565180"/>
                  <a:pt x="1252724" y="533421"/>
                </a:cubicBezTo>
                <a:cubicBezTo>
                  <a:pt x="1327330" y="501662"/>
                  <a:pt x="1522592" y="750914"/>
                  <a:pt x="1638479" y="747739"/>
                </a:cubicBezTo>
                <a:cubicBezTo>
                  <a:pt x="1754366" y="744564"/>
                  <a:pt x="1842479" y="608831"/>
                  <a:pt x="1948049" y="514371"/>
                </a:cubicBezTo>
                <a:cubicBezTo>
                  <a:pt x="2053619" y="419911"/>
                  <a:pt x="2131404" y="200030"/>
                  <a:pt x="2271898" y="180980"/>
                </a:cubicBezTo>
                <a:cubicBezTo>
                  <a:pt x="2412392" y="161930"/>
                  <a:pt x="2598924" y="332597"/>
                  <a:pt x="2791012" y="400071"/>
                </a:cubicBezTo>
                <a:cubicBezTo>
                  <a:pt x="2983100" y="467545"/>
                  <a:pt x="3206937" y="652501"/>
                  <a:pt x="3424426" y="585822"/>
                </a:cubicBezTo>
                <a:cubicBezTo>
                  <a:pt x="3641915" y="519143"/>
                  <a:pt x="3906240" y="180181"/>
                  <a:pt x="4095947" y="0"/>
                </a:cubicBezTo>
              </a:path>
            </a:pathLst>
          </a:custGeom>
          <a:noFill/>
          <a:ln w="28575" cap="flat" cmpd="sng" algn="ctr">
            <a:solidFill>
              <a:srgbClr val="0070C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7" name="直接连接符 6"/>
          <p:cNvCxnSpPr>
            <a:endCxn id="6" idx="12"/>
          </p:cNvCxnSpPr>
          <p:nvPr/>
        </p:nvCxnSpPr>
        <p:spPr>
          <a:xfrm flipV="1">
            <a:off x="2377914" y="2479872"/>
            <a:ext cx="5686365" cy="2170179"/>
          </a:xfrm>
          <a:prstGeom prst="line">
            <a:avLst/>
          </a:prstGeom>
          <a:noFill/>
          <a:ln w="28575" cap="flat" cmpd="sng" algn="ctr">
            <a:solidFill>
              <a:srgbClr val="70AD47"/>
            </a:solidFill>
            <a:prstDash val="solid"/>
            <a:miter lim="800000"/>
          </a:ln>
          <a:effectLst/>
        </p:spPr>
      </p:cxnSp>
      <p:sp>
        <p:nvSpPr>
          <p:cNvPr id="8" name="椭圆 7"/>
          <p:cNvSpPr/>
          <p:nvPr/>
        </p:nvSpPr>
        <p:spPr>
          <a:xfrm>
            <a:off x="2577809" y="4773023"/>
            <a:ext cx="135239" cy="139757"/>
          </a:xfrm>
          <a:prstGeom prst="ellipse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3304336" y="3993086"/>
            <a:ext cx="135239" cy="139757"/>
          </a:xfrm>
          <a:prstGeom prst="ellipse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3960242" y="3277076"/>
            <a:ext cx="135239" cy="139757"/>
          </a:xfrm>
          <a:prstGeom prst="ellipse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4906912" y="3247550"/>
            <a:ext cx="135239" cy="139757"/>
          </a:xfrm>
          <a:prstGeom prst="ellipse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5861047" y="2872025"/>
            <a:ext cx="135239" cy="140249"/>
          </a:xfrm>
          <a:prstGeom prst="ellipse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13" name="直接箭头连接符 12"/>
          <p:cNvCxnSpPr/>
          <p:nvPr/>
        </p:nvCxnSpPr>
        <p:spPr>
          <a:xfrm flipV="1">
            <a:off x="2107474" y="5369962"/>
            <a:ext cx="6209212" cy="25619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4" name="直接箭头连接符 13"/>
          <p:cNvCxnSpPr/>
          <p:nvPr/>
        </p:nvCxnSpPr>
        <p:spPr>
          <a:xfrm flipV="1">
            <a:off x="2377914" y="1968137"/>
            <a:ext cx="45622" cy="3648892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5" name="文本框 14"/>
          <p:cNvSpPr txBox="1"/>
          <p:nvPr/>
        </p:nvSpPr>
        <p:spPr>
          <a:xfrm>
            <a:off x="8410546" y="5139129"/>
            <a:ext cx="3257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x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2133603" y="1470972"/>
            <a:ext cx="5982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f(x)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95232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6" grpId="1" animBg="1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什么是过拟合问题？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6217" y="1842635"/>
            <a:ext cx="6213301" cy="3543598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8059518" y="4841966"/>
            <a:ext cx="3257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x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846217" y="1470972"/>
            <a:ext cx="5982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f(x)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953633" y="1701804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过拟合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6101679" y="4131495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欠拟合</a:t>
            </a:r>
          </a:p>
        </p:txBody>
      </p:sp>
      <p:cxnSp>
        <p:nvCxnSpPr>
          <p:cNvPr id="9" name="直接箭头连接符 8"/>
          <p:cNvCxnSpPr/>
          <p:nvPr/>
        </p:nvCxnSpPr>
        <p:spPr>
          <a:xfrm flipH="1">
            <a:off x="5259977" y="2063931"/>
            <a:ext cx="693656" cy="635726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/>
          <p:nvPr/>
        </p:nvCxnSpPr>
        <p:spPr>
          <a:xfrm flipH="1" flipV="1">
            <a:off x="5155474" y="3448594"/>
            <a:ext cx="946205" cy="913733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2951392" y="1997896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希望结果</a:t>
            </a:r>
          </a:p>
        </p:txBody>
      </p:sp>
      <p:cxnSp>
        <p:nvCxnSpPr>
          <p:cNvPr id="15" name="直接箭头连接符 14"/>
          <p:cNvCxnSpPr/>
          <p:nvPr/>
        </p:nvCxnSpPr>
        <p:spPr>
          <a:xfrm>
            <a:off x="3659278" y="2455206"/>
            <a:ext cx="706114" cy="63572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4577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4" grpId="0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神经网络的过拟合问题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8600" y="2025824"/>
            <a:ext cx="6680849" cy="3817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25120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减少过拟合的方法：使用验证集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altLang="zh-CN" dirty="0"/>
          </a:p>
          <a:p>
            <a:r>
              <a:rPr lang="zh-CN" altLang="en-US" dirty="0"/>
              <a:t>数据集</a:t>
            </a:r>
            <a:endParaRPr lang="en-US" altLang="zh-CN" dirty="0"/>
          </a:p>
          <a:p>
            <a:pPr lvl="1"/>
            <a:r>
              <a:rPr lang="zh-CN" altLang="en-US" dirty="0"/>
              <a:t>训练集</a:t>
            </a:r>
            <a:endParaRPr lang="en-US" altLang="zh-CN" dirty="0"/>
          </a:p>
          <a:p>
            <a:pPr lvl="1"/>
            <a:r>
              <a:rPr lang="zh-CN" altLang="en-US" dirty="0"/>
              <a:t>验证集</a:t>
            </a:r>
            <a:endParaRPr lang="en-US" altLang="zh-CN" dirty="0"/>
          </a:p>
          <a:p>
            <a:pPr lvl="1"/>
            <a:r>
              <a:rPr lang="zh-CN" altLang="en-US" dirty="0"/>
              <a:t>测试集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7166" y="2091612"/>
            <a:ext cx="6291398" cy="3595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18252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减少过拟合的方法：正则化项法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1219200" y="1587137"/>
                <a:ext cx="10363200" cy="4735286"/>
              </a:xfrm>
            </p:spPr>
            <p:txBody>
              <a:bodyPr/>
              <a:lstStyle/>
              <a:p>
                <a:r>
                  <a:rPr lang="zh-CN" altLang="en-US" dirty="0"/>
                  <a:t>误差平方和损失函数</a:t>
                </a:r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d>
                        <m:d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  <m:e>
                          <m:sSup>
                            <m:sSup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zh-CN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𝑘𝑑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zh-CN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𝑜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𝑘𝑑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altLang="zh-CN" dirty="0"/>
              </a:p>
              <a:p>
                <a:r>
                  <a:rPr lang="zh-CN" altLang="en-US" dirty="0"/>
                  <a:t>加正则化项</a:t>
                </a:r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d>
                        <m:d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  <m:e>
                          <m:sSup>
                            <m:sSup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zh-CN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𝑘𝑑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zh-CN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𝑜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𝑘𝑑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altLang="zh-CN" i="1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‖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‖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CN" altLang="zh-CN" dirty="0"/>
              </a:p>
              <a:p>
                <a:pPr marL="0" indent="0">
                  <a:buNone/>
                </a:pPr>
                <a:r>
                  <a:rPr lang="en-US" altLang="zh-CN" sz="1800" dirty="0"/>
                  <a:t>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zh-CN" i="1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zh-CN" i="1">
                          <a:latin typeface="Cambria Math" panose="02040503050406030204" pitchFamily="18" charset="0"/>
                        </a:rPr>
                        <m:t>+…+</m:t>
                      </m:r>
                      <m:sSubSup>
                        <m:sSubSup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CN" altLang="zh-CN" dirty="0"/>
              </a:p>
              <a:p>
                <a:pPr marL="0" indent="0">
                  <a:buNone/>
                </a:pPr>
                <a:endParaRPr lang="en-US" altLang="zh-CN" sz="1200" dirty="0"/>
              </a:p>
              <a:p>
                <a:pPr marL="0" indent="0">
                  <a:buNone/>
                </a:pPr>
                <a:r>
                  <a:rPr lang="zh-CN" altLang="en-US" dirty="0">
                    <a:solidFill>
                      <a:srgbClr val="FF0000"/>
                    </a:solidFill>
                  </a:rPr>
                  <a:t>说明：并不限于误差平方和损失函数和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2-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范数</a:t>
                </a: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1219200" y="1587137"/>
                <a:ext cx="10363200" cy="4735286"/>
              </a:xfrm>
              <a:blipFill>
                <a:blip r:embed="rId2"/>
                <a:stretch>
                  <a:fillRect l="-1059" t="-1931" b="-30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28579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增加偏置项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1219200" y="1248624"/>
                <a:ext cx="10363200" cy="4572000"/>
              </a:xfrm>
            </p:spPr>
            <p:txBody>
              <a:bodyPr/>
              <a:lstStyle/>
              <a:p>
                <a:endParaRPr lang="en-US" altLang="zh-CN" dirty="0"/>
              </a:p>
              <a:p>
                <a:r>
                  <a:rPr lang="zh-CN" altLang="en-US" dirty="0"/>
                  <a:t>模式匹配：</a:t>
                </a:r>
                <a:endParaRPr lang="en-US" altLang="zh-CN" dirty="0"/>
              </a:p>
              <a:p>
                <a:endParaRPr lang="en-US" altLang="zh-CN" sz="2800" i="1" dirty="0">
                  <a:latin typeface="Cambria Math" panose="02040503050406030204" pitchFamily="18" charset="0"/>
                </a:endParaRPr>
              </a:p>
              <a:p>
                <a:endParaRPr lang="en-US" altLang="zh-CN" sz="28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000" i="1">
                          <a:latin typeface="Cambria Math" panose="02040503050406030204" pitchFamily="18" charset="0"/>
                        </a:rPr>
                        <m:t>𝑛𝑒𝑡</m:t>
                      </m:r>
                      <m:r>
                        <a:rPr lang="en-US" altLang="zh-CN" sz="40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4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4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4000" i="1">
                          <a:latin typeface="Cambria Math" panose="02040503050406030204" pitchFamily="18" charset="0"/>
                        </a:rPr>
                        <m:t>·</m:t>
                      </m:r>
                      <m:sSub>
                        <m:sSubPr>
                          <m:ctrlPr>
                            <a:rPr lang="en-US" altLang="zh-CN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4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4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40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4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40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4000" i="1">
                          <a:latin typeface="Cambria Math" panose="02040503050406030204" pitchFamily="18" charset="0"/>
                        </a:rPr>
                        <m:t>·</m:t>
                      </m:r>
                      <m:sSub>
                        <m:sSubPr>
                          <m:ctrlPr>
                            <a:rPr lang="en-US" altLang="zh-CN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4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40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4000" i="1"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altLang="zh-CN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4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40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zh-CN" sz="4000" i="1">
                          <a:latin typeface="Cambria Math" panose="02040503050406030204" pitchFamily="18" charset="0"/>
                        </a:rPr>
                        <m:t>·</m:t>
                      </m:r>
                      <m:sSub>
                        <m:sSubPr>
                          <m:ctrlPr>
                            <a:rPr lang="en-US" altLang="zh-CN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4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40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zh-CN" sz="40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4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altLang="zh-CN" sz="32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altLang="zh-CN" sz="3200" i="1" dirty="0">
                    <a:latin typeface="Cambria Math" panose="02040503050406030204" pitchFamily="18" charset="0"/>
                  </a:rPr>
                  <a:t> </a:t>
                </a:r>
              </a:p>
              <a:p>
                <a:pPr marL="0" indent="0">
                  <a:buNone/>
                </a:pPr>
                <a:r>
                  <a:rPr lang="en-US" altLang="zh-CN" sz="4000" b="0" dirty="0"/>
                  <a:t>     </a:t>
                </a:r>
                <a14:m>
                  <m:oMath xmlns:m="http://schemas.openxmlformats.org/officeDocument/2006/math">
                    <m:r>
                      <a:rPr lang="en-US" altLang="zh-CN" sz="40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4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4000" b="0" i="1" smtClean="0">
                        <a:latin typeface="Cambria Math" panose="02040503050406030204" pitchFamily="18" charset="0"/>
                      </a:rPr>
                      <m:t>𝑠𝑖𝑔𝑚𝑜𝑖𝑑</m:t>
                    </m:r>
                    <m:r>
                      <a:rPr lang="en-US" altLang="zh-CN" sz="4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4000" i="1">
                        <a:latin typeface="Cambria Math" panose="02040503050406030204" pitchFamily="18" charset="0"/>
                      </a:rPr>
                      <m:t>𝑛𝑒𝑡</m:t>
                    </m:r>
                    <m:r>
                      <a:rPr lang="en-US" altLang="zh-CN" sz="4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4000" i="1" dirty="0">
                  <a:latin typeface="Cambria Math" panose="02040503050406030204" pitchFamily="18" charset="0"/>
                </a:endParaRPr>
              </a:p>
              <a:p>
                <a:endParaRPr lang="en-US" altLang="zh-CN" sz="2000" i="1" dirty="0">
                  <a:latin typeface="Cambria Math" panose="02040503050406030204" pitchFamily="18" charset="0"/>
                </a:endParaRP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1219200" y="1248624"/>
                <a:ext cx="10363200" cy="4572000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5500131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正则化项的作用：降低模型复杂性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1210491" y="1595846"/>
                <a:ext cx="10363200" cy="4572000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zh-CN" altLang="en-US" dirty="0"/>
                  <a:t>曲线的多项式表示：</a:t>
                </a:r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>
                          <a:latin typeface="Cambria Math" panose="02040503050406030204" pitchFamily="18" charset="0"/>
                        </a:rPr>
                        <m:t>f</m:t>
                      </m:r>
                      <m:d>
                        <m:d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i="1">
                          <a:latin typeface="Cambria Math" panose="02040503050406030204" pitchFamily="18" charset="0"/>
                        </a:rPr>
                        <m:t>+…</m:t>
                      </m:r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p>
                        <m:sSup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zh-CN" altLang="zh-CN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1210491" y="1595846"/>
                <a:ext cx="10363200" cy="4572000"/>
              </a:xfrm>
              <a:blipFill>
                <a:blip r:embed="rId2"/>
                <a:stretch>
                  <a:fillRect l="-1059" t="-2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9820" y="2902130"/>
            <a:ext cx="6087939" cy="295102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345407" y="5318003"/>
            <a:ext cx="3257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x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349820" y="2440465"/>
            <a:ext cx="5982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f(x)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7033824" y="2783101"/>
                <a:ext cx="4920343" cy="12341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当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zh-CN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𝑤</m:t>
                        </m:r>
                      </m:e>
                      <m:sub>
                        <m: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3</m:t>
                        </m:r>
                      </m:sub>
                    </m:sSub>
                  </m:oMath>
                </a14:m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zh-CN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𝑤</m:t>
                        </m:r>
                      </m:e>
                      <m:sub>
                        <m: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4</m:t>
                        </m:r>
                      </m:sub>
                    </m:sSub>
                  </m:oMath>
                </a14:m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zh-CN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𝑤</m:t>
                        </m:r>
                      </m:e>
                      <m:sub>
                        <m: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5</m:t>
                        </m:r>
                      </m:sub>
                    </m:sSub>
                  </m:oMath>
                </a14:m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比较小时：</a:t>
                </a:r>
                <a:endPara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zh-CN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𝑤</m:t>
                        </m:r>
                      </m:e>
                      <m:sub>
                        <m:r>
                          <a:rPr kumimoji="0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0</m:t>
                        </m:r>
                      </m:sub>
                    </m:sSub>
                    <m:r>
                      <a:rPr kumimoji="0" lang="en-US" altLang="zh-CN" sz="1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+</m:t>
                    </m:r>
                    <m:sSub>
                      <m:sSubPr>
                        <m:ctrlPr>
                          <a:rPr kumimoji="0" lang="zh-CN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𝑤</m:t>
                        </m:r>
                      </m:e>
                      <m:sub>
                        <m:r>
                          <a:rPr kumimoji="0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1</m:t>
                        </m:r>
                      </m:sub>
                    </m:sSub>
                    <m:r>
                      <a:rPr kumimoji="0" lang="en-US" altLang="zh-CN" sz="1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𝑥</m:t>
                    </m:r>
                    <m:r>
                      <a:rPr kumimoji="0" lang="en-US" altLang="zh-CN" sz="1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+</m:t>
                    </m:r>
                    <m:sSub>
                      <m:sSubPr>
                        <m:ctrlPr>
                          <a:rPr kumimoji="0" lang="zh-CN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𝑤</m:t>
                        </m:r>
                      </m:e>
                      <m:sub>
                        <m:r>
                          <a:rPr kumimoji="0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2</m:t>
                        </m:r>
                      </m:sub>
                    </m:sSub>
                    <m:sSup>
                      <m:sSupPr>
                        <m:ctrlPr>
                          <a:rPr kumimoji="0" lang="zh-CN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𝑥</m:t>
                        </m:r>
                      </m:e>
                      <m:sup>
                        <m:r>
                          <a:rPr kumimoji="0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2</m:t>
                        </m:r>
                      </m:sup>
                    </m:sSup>
                    <m:r>
                      <a:rPr kumimoji="0" lang="en-US" altLang="zh-CN" sz="1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+</m:t>
                    </m:r>
                    <m:sSub>
                      <m:sSubPr>
                        <m:ctrlPr>
                          <a:rPr kumimoji="0" lang="zh-CN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B05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B05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𝑤</m:t>
                        </m:r>
                      </m:e>
                      <m:sub>
                        <m:r>
                          <a:rPr kumimoji="0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B05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3</m:t>
                        </m:r>
                      </m:sub>
                    </m:sSub>
                    <m:sSup>
                      <m:sSupPr>
                        <m:ctrlPr>
                          <a:rPr kumimoji="0" lang="zh-CN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B05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B05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𝑥</m:t>
                        </m:r>
                      </m:e>
                      <m:sup>
                        <m:r>
                          <a:rPr kumimoji="0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B05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3</m:t>
                        </m:r>
                      </m:sup>
                    </m:sSup>
                    <m:r>
                      <a:rPr kumimoji="0" lang="en-US" altLang="zh-CN" sz="1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+</m:t>
                    </m:r>
                    <m:sSub>
                      <m:sSubPr>
                        <m:ctrlPr>
                          <a:rPr kumimoji="0" lang="zh-CN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B05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B05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𝑤</m:t>
                        </m:r>
                      </m:e>
                      <m:sub>
                        <m:r>
                          <a:rPr kumimoji="0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B05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4</m:t>
                        </m:r>
                      </m:sub>
                    </m:sSub>
                    <m:sSup>
                      <m:sSupPr>
                        <m:ctrlPr>
                          <a:rPr kumimoji="0" lang="zh-CN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B05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B05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𝑥</m:t>
                        </m:r>
                      </m:e>
                      <m:sup>
                        <m:r>
                          <a:rPr kumimoji="0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B05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4</m:t>
                        </m:r>
                      </m:sup>
                    </m:sSup>
                    <m:r>
                      <a:rPr kumimoji="0" lang="en-US" altLang="zh-CN" sz="1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+</m:t>
                    </m:r>
                    <m:sSub>
                      <m:sSubPr>
                        <m:ctrlPr>
                          <a:rPr kumimoji="0" lang="zh-CN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B05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B05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𝑤</m:t>
                        </m:r>
                      </m:e>
                      <m:sub>
                        <m:r>
                          <a:rPr kumimoji="0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B05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5</m:t>
                        </m:r>
                      </m:sub>
                    </m:sSub>
                    <m:sSup>
                      <m:sSupPr>
                        <m:ctrlPr>
                          <a:rPr kumimoji="0" lang="zh-CN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B05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B05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𝑥</m:t>
                        </m:r>
                      </m:e>
                      <m:sup>
                        <m:r>
                          <a:rPr kumimoji="0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B05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5</m:t>
                        </m:r>
                      </m:sup>
                    </m:sSup>
                  </m:oMath>
                </a14:m>
                <a:endPara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≈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zh-CN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𝑤</m:t>
                        </m:r>
                      </m:e>
                      <m:sub>
                        <m:r>
                          <a:rPr kumimoji="0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0</m:t>
                        </m:r>
                      </m:sub>
                    </m:sSub>
                    <m:r>
                      <a:rPr kumimoji="0" lang="en-US" altLang="zh-CN" sz="1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+</m:t>
                    </m:r>
                    <m:sSub>
                      <m:sSubPr>
                        <m:ctrlPr>
                          <a:rPr kumimoji="0" lang="zh-CN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𝑤</m:t>
                        </m:r>
                      </m:e>
                      <m:sub>
                        <m:r>
                          <a:rPr kumimoji="0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1</m:t>
                        </m:r>
                      </m:sub>
                    </m:sSub>
                    <m:r>
                      <a:rPr kumimoji="0" lang="en-US" altLang="zh-CN" sz="1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𝑥</m:t>
                    </m:r>
                    <m:r>
                      <a:rPr kumimoji="0" lang="en-US" altLang="zh-CN" sz="1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+</m:t>
                    </m:r>
                    <m:sSub>
                      <m:sSubPr>
                        <m:ctrlPr>
                          <a:rPr kumimoji="0" lang="zh-CN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𝑤</m:t>
                        </m:r>
                      </m:e>
                      <m:sub>
                        <m:r>
                          <a:rPr kumimoji="0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2</m:t>
                        </m:r>
                      </m:sub>
                    </m:sSub>
                    <m:sSup>
                      <m:sSupPr>
                        <m:ctrlPr>
                          <a:rPr kumimoji="0" lang="zh-CN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𝑥</m:t>
                        </m:r>
                      </m:e>
                      <m:sup>
                        <m:r>
                          <a:rPr kumimoji="0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2</m:t>
                        </m:r>
                      </m:sup>
                    </m:sSup>
                  </m:oMath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3824" y="2783101"/>
                <a:ext cx="4920343" cy="1234184"/>
              </a:xfrm>
              <a:prstGeom prst="rect">
                <a:avLst/>
              </a:prstGeom>
              <a:blipFill>
                <a:blip r:embed="rId4"/>
                <a:stretch>
                  <a:fillRect l="-1115" t="-5446" b="-79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56295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L2</a:t>
            </a:r>
            <a:r>
              <a:rPr lang="zh-CN" altLang="en-US" dirty="0"/>
              <a:t>（</a:t>
            </a:r>
            <a:r>
              <a:rPr lang="en-US" altLang="zh-CN" dirty="0"/>
              <a:t>2-</a:t>
            </a:r>
            <a:r>
              <a:rPr lang="zh-CN" altLang="en-US" dirty="0"/>
              <a:t>范数）正则化项</a:t>
            </a:r>
          </a:p>
        </p:txBody>
      </p:sp>
      <p:pic>
        <p:nvPicPr>
          <p:cNvPr id="4" name="内容占位符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559" y="1711720"/>
            <a:ext cx="4773469" cy="445824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7149737" y="2854669"/>
            <a:ext cx="36401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效果：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很多参数值很小，但基本不会为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0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。抗干扰能力强。</a:t>
            </a:r>
          </a:p>
        </p:txBody>
      </p:sp>
    </p:spTree>
    <p:extLst>
      <p:ext uri="{BB962C8B-B14F-4D97-AF65-F5344CB8AC3E}">
        <p14:creationId xmlns:p14="http://schemas.microsoft.com/office/powerpoint/2010/main" val="3659073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L1</a:t>
            </a:r>
            <a:r>
              <a:rPr lang="zh-CN" altLang="en-US" dirty="0"/>
              <a:t>（</a:t>
            </a:r>
            <a:r>
              <a:rPr lang="en-US" altLang="zh-CN" dirty="0"/>
              <a:t>1-</a:t>
            </a:r>
            <a:r>
              <a:rPr lang="zh-CN" altLang="en-US" dirty="0"/>
              <a:t>范数）正则化项</a:t>
            </a:r>
          </a:p>
        </p:txBody>
      </p:sp>
      <p:pic>
        <p:nvPicPr>
          <p:cNvPr id="4" name="内容占位符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2561" y="1718812"/>
            <a:ext cx="4621416" cy="431622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7262948" y="2105732"/>
                <a:ext cx="3640182" cy="28416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1-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范数：</a:t>
                </a:r>
                <a:endPara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𝑤</m:t>
                              </m:r>
                            </m:e>
                          </m:d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</m:sSub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</m:sub>
                        <m:sup/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0" lang="en-US" altLang="zh-CN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kumimoji="0" lang="en-US" altLang="zh-CN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效果：</a:t>
                </a:r>
                <a:endPara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一些参数为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0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，起到特征选择的作用。</a:t>
                </a:r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2948" y="2105732"/>
                <a:ext cx="3640182" cy="2841675"/>
              </a:xfrm>
              <a:prstGeom prst="rect">
                <a:avLst/>
              </a:prstGeom>
              <a:blipFill>
                <a:blip r:embed="rId3"/>
                <a:stretch>
                  <a:fillRect l="-2508" t="-3212" b="-21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63589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减少过拟合的方法：舍弃法（</a:t>
            </a:r>
            <a:r>
              <a:rPr lang="en-US" altLang="zh-CN" dirty="0"/>
              <a:t>Dropout</a:t>
            </a:r>
            <a:r>
              <a:rPr lang="zh-CN" altLang="en-US" dirty="0"/>
              <a:t>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1219200" y="1417638"/>
            <a:ext cx="10363200" cy="4572000"/>
          </a:xfrm>
        </p:spPr>
        <p:txBody>
          <a:bodyPr/>
          <a:lstStyle/>
          <a:p>
            <a:r>
              <a:rPr lang="zh-CN" altLang="en-US" dirty="0"/>
              <a:t>随机地临时舍弃一些神经元</a:t>
            </a:r>
          </a:p>
        </p:txBody>
      </p:sp>
      <p:pic>
        <p:nvPicPr>
          <p:cNvPr id="4" name="Picture 2" descr="http://neuralnetworksanddeeplearning.com/images/tikz3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16200000">
            <a:off x="3431176" y="1873043"/>
            <a:ext cx="3824116" cy="3996819"/>
          </a:xfrm>
          <a:prstGeom prst="rect">
            <a:avLst/>
          </a:prstGeom>
          <a:noFill/>
        </p:spPr>
      </p:pic>
      <p:sp>
        <p:nvSpPr>
          <p:cNvPr id="5" name="矩形 4"/>
          <p:cNvSpPr/>
          <p:nvPr/>
        </p:nvSpPr>
        <p:spPr>
          <a:xfrm>
            <a:off x="3839123" y="2560638"/>
            <a:ext cx="785862" cy="2288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输出</a:t>
            </a:r>
          </a:p>
        </p:txBody>
      </p:sp>
      <p:sp>
        <p:nvSpPr>
          <p:cNvPr id="6" name="矩形 5"/>
          <p:cNvSpPr/>
          <p:nvPr/>
        </p:nvSpPr>
        <p:spPr>
          <a:xfrm>
            <a:off x="2951893" y="5466585"/>
            <a:ext cx="785862" cy="2288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输入</a:t>
            </a:r>
          </a:p>
        </p:txBody>
      </p:sp>
    </p:spTree>
    <p:extLst>
      <p:ext uri="{BB962C8B-B14F-4D97-AF65-F5344CB8AC3E}">
        <p14:creationId xmlns:p14="http://schemas.microsoft.com/office/powerpoint/2010/main" val="513811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减少过拟合的方法：数据增强法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数据越多，过拟合的风险就越小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8469" y="2476202"/>
            <a:ext cx="6213301" cy="3543598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8111770" y="5475533"/>
            <a:ext cx="3257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x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898469" y="2104539"/>
            <a:ext cx="5982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f(x)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12505057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如何获得更多的数据？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数据增强</a:t>
            </a:r>
            <a:endParaRPr lang="en-US" altLang="zh-CN" dirty="0"/>
          </a:p>
          <a:p>
            <a:pPr lvl="1"/>
            <a:r>
              <a:rPr lang="zh-CN" altLang="en-US" dirty="0"/>
              <a:t>通过各种变换增加数据的数量</a:t>
            </a:r>
            <a:endParaRPr lang="en-US" altLang="zh-CN" dirty="0"/>
          </a:p>
          <a:p>
            <a:r>
              <a:rPr lang="zh-CN" altLang="en-US" dirty="0"/>
              <a:t>图象数据</a:t>
            </a:r>
            <a:endParaRPr lang="en-US" altLang="zh-CN" dirty="0"/>
          </a:p>
          <a:p>
            <a:pPr lvl="1"/>
            <a:r>
              <a:rPr lang="zh-CN" altLang="en-US" dirty="0"/>
              <a:t>缩放、旋转、局部截取、改变颜色等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5954" y="2749415"/>
            <a:ext cx="3936273" cy="218340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33399">
            <a:off x="6048208" y="805197"/>
            <a:ext cx="2810121" cy="155873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800" y="2894495"/>
            <a:ext cx="1876682" cy="104097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0800" y="4463817"/>
            <a:ext cx="2243822" cy="1555983"/>
          </a:xfrm>
          <a:prstGeom prst="rect">
            <a:avLst/>
          </a:prstGeom>
        </p:spPr>
      </p:pic>
      <p:cxnSp>
        <p:nvCxnSpPr>
          <p:cNvPr id="8" name="直接箭头连接符 7"/>
          <p:cNvCxnSpPr>
            <a:stCxn id="4" idx="3"/>
          </p:cNvCxnSpPr>
          <p:nvPr/>
        </p:nvCxnSpPr>
        <p:spPr>
          <a:xfrm flipV="1">
            <a:off x="5312227" y="2211978"/>
            <a:ext cx="1141423" cy="162913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>
            <a:stCxn id="4" idx="3"/>
            <a:endCxn id="6" idx="1"/>
          </p:cNvCxnSpPr>
          <p:nvPr/>
        </p:nvCxnSpPr>
        <p:spPr>
          <a:xfrm flipV="1">
            <a:off x="5312227" y="3414981"/>
            <a:ext cx="1088573" cy="42613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>
            <a:stCxn id="4" idx="3"/>
          </p:cNvCxnSpPr>
          <p:nvPr/>
        </p:nvCxnSpPr>
        <p:spPr>
          <a:xfrm>
            <a:off x="5312227" y="3841116"/>
            <a:ext cx="1088573" cy="155819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图片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0758" y="1648522"/>
            <a:ext cx="4890081" cy="2205615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10473" y="4079065"/>
            <a:ext cx="5897352" cy="2118809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7946233" y="1910787"/>
            <a:ext cx="27869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《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四库全书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》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数字化中用到的非线性数据增强方法方法</a:t>
            </a:r>
          </a:p>
        </p:txBody>
      </p:sp>
    </p:spTree>
    <p:extLst>
      <p:ext uri="{BB962C8B-B14F-4D97-AF65-F5344CB8AC3E}">
        <p14:creationId xmlns:p14="http://schemas.microsoft.com/office/powerpoint/2010/main" val="242088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小结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altLang="zh-CN" dirty="0"/>
          </a:p>
          <a:p>
            <a:r>
              <a:rPr lang="zh-CN" altLang="en-US" dirty="0"/>
              <a:t>过拟合问题</a:t>
            </a:r>
            <a:endParaRPr lang="en-US" altLang="zh-CN" dirty="0"/>
          </a:p>
          <a:p>
            <a:r>
              <a:rPr lang="zh-CN" altLang="en-US" dirty="0"/>
              <a:t>解决方法</a:t>
            </a:r>
            <a:endParaRPr lang="en-US" altLang="zh-CN" dirty="0"/>
          </a:p>
          <a:p>
            <a:pPr lvl="1"/>
            <a:r>
              <a:rPr lang="zh-CN" altLang="en-US" dirty="0"/>
              <a:t>利用测试集（验证集）</a:t>
            </a:r>
            <a:endParaRPr lang="en-US" altLang="zh-CN" dirty="0"/>
          </a:p>
          <a:p>
            <a:pPr lvl="1"/>
            <a:r>
              <a:rPr lang="zh-CN" altLang="en-US" dirty="0"/>
              <a:t>限制模型的复杂性</a:t>
            </a:r>
            <a:endParaRPr lang="en-US" altLang="zh-CN" dirty="0"/>
          </a:p>
          <a:p>
            <a:pPr lvl="2"/>
            <a:r>
              <a:rPr lang="zh-CN" altLang="en-US" dirty="0"/>
              <a:t>正</a:t>
            </a:r>
            <a:r>
              <a:rPr lang="zh-CN" altLang="en-US"/>
              <a:t>则化项法</a:t>
            </a:r>
            <a:endParaRPr lang="en-US" altLang="zh-CN" dirty="0"/>
          </a:p>
          <a:p>
            <a:pPr lvl="2"/>
            <a:r>
              <a:rPr lang="zh-CN" altLang="en-US" dirty="0"/>
              <a:t>舍弃法</a:t>
            </a:r>
            <a:endParaRPr lang="en-US" altLang="zh-CN" dirty="0"/>
          </a:p>
          <a:p>
            <a:pPr lvl="1"/>
            <a:r>
              <a:rPr lang="zh-CN" altLang="en-US" dirty="0"/>
              <a:t>增加数据量</a:t>
            </a:r>
            <a:endParaRPr lang="en-US" altLang="zh-CN" dirty="0"/>
          </a:p>
          <a:p>
            <a:pPr lvl="2"/>
            <a:r>
              <a:rPr lang="zh-CN" altLang="en-US" dirty="0"/>
              <a:t>数据增强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2290659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2.7 </a:t>
            </a:r>
            <a:r>
              <a:rPr lang="zh-CN" altLang="en-US" dirty="0"/>
              <a:t>词向量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1219200" y="1804852"/>
            <a:ext cx="10363200" cy="4572000"/>
          </a:xfrm>
        </p:spPr>
        <p:txBody>
          <a:bodyPr/>
          <a:lstStyle/>
          <a:p>
            <a:r>
              <a:rPr lang="zh-CN" altLang="en-US" dirty="0"/>
              <a:t>神经网络如何处理文本问题？</a:t>
            </a:r>
            <a:endParaRPr lang="en-US" altLang="zh-CN" dirty="0"/>
          </a:p>
          <a:p>
            <a:pPr lvl="1"/>
            <a:r>
              <a:rPr lang="zh-CN" altLang="en-US" dirty="0"/>
              <a:t>如何表示词</a:t>
            </a:r>
            <a:endParaRPr lang="en-US" altLang="zh-CN" dirty="0"/>
          </a:p>
          <a:p>
            <a:pPr lvl="1"/>
            <a:r>
              <a:rPr lang="zh-CN" altLang="en-US" dirty="0"/>
              <a:t>如何表示文本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200512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独热（</a:t>
            </a:r>
            <a:r>
              <a:rPr lang="en-US" altLang="zh-CN" dirty="0"/>
              <a:t>one-hot</a:t>
            </a:r>
            <a:r>
              <a:rPr lang="zh-CN" altLang="en-US" dirty="0"/>
              <a:t>）编码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1219200" y="1150613"/>
                <a:ext cx="10363200" cy="4572000"/>
              </a:xfrm>
            </p:spPr>
            <p:txBody>
              <a:bodyPr/>
              <a:lstStyle/>
              <a:p>
                <a:endParaRPr lang="en-US" altLang="zh-CN" dirty="0"/>
              </a:p>
              <a:p>
                <a:r>
                  <a:rPr lang="zh-CN" altLang="en-US" dirty="0"/>
                  <a:t>用与词表等长的向量表示一个词</a:t>
                </a:r>
                <a:endParaRPr lang="en-US" altLang="zh-CN" dirty="0"/>
              </a:p>
              <a:p>
                <a:r>
                  <a:rPr lang="zh-CN" altLang="en-US" dirty="0"/>
                  <a:t>向量只有一个元素为</a:t>
                </a:r>
                <a:r>
                  <a:rPr lang="en-US" altLang="zh-CN" dirty="0"/>
                  <a:t>1</a:t>
                </a:r>
                <a:r>
                  <a:rPr lang="zh-CN" altLang="en-US" dirty="0"/>
                  <a:t>，其余为</a:t>
                </a:r>
                <a:r>
                  <a:rPr lang="en-US" altLang="zh-CN" dirty="0"/>
                  <a:t>0</a:t>
                </a:r>
              </a:p>
              <a:p>
                <a:r>
                  <a:rPr lang="zh-CN" altLang="en-US" dirty="0"/>
                  <a:t>第</a:t>
                </a:r>
                <a:r>
                  <a:rPr lang="en-US" altLang="zh-CN" dirty="0" err="1"/>
                  <a:t>i</a:t>
                </a:r>
                <a:r>
                  <a:rPr lang="zh-CN" altLang="en-US" dirty="0"/>
                  <a:t>个元素为</a:t>
                </a:r>
                <a:r>
                  <a:rPr lang="en-US" altLang="zh-CN" dirty="0"/>
                  <a:t>1</a:t>
                </a:r>
                <a:r>
                  <a:rPr lang="zh-CN" altLang="en-US" dirty="0"/>
                  <a:t>的向量用于表示词表中的第</a:t>
                </a:r>
                <a:r>
                  <a:rPr lang="en-US" altLang="zh-CN" dirty="0" err="1"/>
                  <a:t>i</a:t>
                </a:r>
                <a:r>
                  <a:rPr lang="zh-CN" altLang="en-US" dirty="0"/>
                  <a:t>个词</a:t>
                </a:r>
                <a:endParaRPr lang="en-US" altLang="zh-CN" dirty="0"/>
              </a:p>
              <a:p>
                <a:endParaRPr lang="en-US" altLang="zh-CN" sz="1800" dirty="0"/>
              </a:p>
              <a:p>
                <a:pPr marL="0" indent="0" algn="just">
                  <a:buNone/>
                </a:pPr>
                <a:r>
                  <a:rPr lang="zh-CN" altLang="en-US" dirty="0"/>
                  <a:t>                  词表：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词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词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…,</m:t>
                        </m:r>
                        <m:sSub>
                          <m:sSubPr>
                            <m:ctrlPr>
                              <a:rPr lang="en-US" altLang="zh-CN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词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…,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词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e>
                    </m:d>
                  </m:oMath>
                </a14:m>
                <a:endParaRPr lang="en-US" altLang="zh-CN" dirty="0"/>
              </a:p>
              <a:p>
                <a:pPr marL="0" indent="0" algn="just">
                  <a:buNone/>
                </a:pPr>
                <a:endParaRPr lang="en-US" altLang="zh-CN" sz="1600" dirty="0"/>
              </a:p>
              <a:p>
                <a:pPr marL="0" indent="0" algn="just">
                  <a:buNone/>
                </a:pPr>
                <a:endParaRPr lang="en-US" altLang="zh-CN" sz="1600" dirty="0"/>
              </a:p>
              <a:p>
                <a:pPr marL="0" indent="0" algn="just">
                  <a:buNone/>
                </a:pPr>
                <a:r>
                  <a:rPr lang="zh-CN" altLang="en-US" dirty="0"/>
                  <a:t>                   向量：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0,0,…,0,</m:t>
                        </m:r>
                        <m:r>
                          <a:rPr lang="en-US" altLang="zh-CN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,0,…,0</m:t>
                        </m:r>
                      </m:e>
                    </m:d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1219200" y="1150613"/>
                <a:ext cx="10363200" cy="4572000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本框 3"/>
          <p:cNvSpPr txBox="1"/>
          <p:nvPr/>
        </p:nvSpPr>
        <p:spPr>
          <a:xfrm>
            <a:off x="3675433" y="5522558"/>
            <a:ext cx="12698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第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i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个元素</a:t>
            </a:r>
          </a:p>
        </p:txBody>
      </p:sp>
      <p:cxnSp>
        <p:nvCxnSpPr>
          <p:cNvPr id="5" name="直接箭头连接符 4"/>
          <p:cNvCxnSpPr/>
          <p:nvPr/>
        </p:nvCxnSpPr>
        <p:spPr>
          <a:xfrm flipH="1">
            <a:off x="5190309" y="3840480"/>
            <a:ext cx="348342" cy="714103"/>
          </a:xfrm>
          <a:prstGeom prst="straightConnector1">
            <a:avLst/>
          </a:prstGeom>
          <a:ln w="28575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/>
          <p:cNvCxnSpPr>
            <a:stCxn id="4" idx="0"/>
          </p:cNvCxnSpPr>
          <p:nvPr/>
        </p:nvCxnSpPr>
        <p:spPr>
          <a:xfrm flipV="1">
            <a:off x="4310383" y="4920343"/>
            <a:ext cx="810257" cy="60221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3847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独热编码举例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CN" dirty="0"/>
          </a:p>
          <a:p>
            <a:r>
              <a:rPr lang="zh-CN" altLang="en-US" dirty="0"/>
              <a:t>文本：我在清华大学学习，生活在美丽的清华园中</a:t>
            </a:r>
            <a:endParaRPr lang="en-US" altLang="zh-CN" dirty="0"/>
          </a:p>
          <a:p>
            <a:r>
              <a:rPr lang="zh-CN" altLang="en-US" dirty="0"/>
              <a:t>词表：</a:t>
            </a:r>
            <a:r>
              <a:rPr lang="en-US" altLang="zh-CN" dirty="0"/>
              <a:t>{</a:t>
            </a:r>
            <a:r>
              <a:rPr lang="zh-CN" altLang="en-US" dirty="0"/>
              <a:t>我，在，清华大学，学习，生活，美丽的，清华园，中</a:t>
            </a:r>
            <a:r>
              <a:rPr lang="en-US" altLang="zh-CN" dirty="0"/>
              <a:t>}</a:t>
            </a:r>
          </a:p>
          <a:p>
            <a:r>
              <a:rPr lang="zh-CN" altLang="en-US" dirty="0"/>
              <a:t>独热表示：</a:t>
            </a:r>
            <a:endParaRPr lang="en-US" altLang="zh-CN" dirty="0"/>
          </a:p>
          <a:p>
            <a:pPr lvl="1"/>
            <a:r>
              <a:rPr lang="zh-CN" altLang="en-US" dirty="0"/>
              <a:t>“清华大学” </a:t>
            </a:r>
            <a:r>
              <a:rPr lang="en-US" altLang="zh-CN" dirty="0"/>
              <a:t>	= [0, 0, 1, 0, 0, 0, 0, 0]</a:t>
            </a:r>
          </a:p>
          <a:p>
            <a:pPr lvl="1"/>
            <a:r>
              <a:rPr lang="zh-CN" altLang="en-US" dirty="0"/>
              <a:t>“清华园”     </a:t>
            </a:r>
            <a:r>
              <a:rPr lang="en-US" altLang="zh-CN" dirty="0"/>
              <a:t>	= [0, 0, 0, 0, 0, 0, 1, 0]</a:t>
            </a:r>
          </a:p>
          <a:p>
            <a:pPr lvl="1"/>
            <a:r>
              <a:rPr lang="zh-CN" altLang="en-US" dirty="0"/>
              <a:t>“美丽的”     </a:t>
            </a:r>
            <a:r>
              <a:rPr lang="en-US" altLang="zh-CN" dirty="0"/>
              <a:t>	= [0, 0, 0, 0, 0, 1, 0, 0]</a:t>
            </a:r>
          </a:p>
          <a:p>
            <a:pPr lvl="1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51489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图示表示</a:t>
            </a:r>
          </a:p>
        </p:txBody>
      </p:sp>
      <p:sp>
        <p:nvSpPr>
          <p:cNvPr id="4" name="椭圆 3"/>
          <p:cNvSpPr>
            <a:spLocks noChangeArrowheads="1"/>
          </p:cNvSpPr>
          <p:nvPr/>
        </p:nvSpPr>
        <p:spPr bwMode="auto">
          <a:xfrm>
            <a:off x="2410067" y="3118033"/>
            <a:ext cx="612000" cy="610641"/>
          </a:xfrm>
          <a:prstGeom prst="ellipse">
            <a:avLst/>
          </a:prstGeom>
          <a:noFill/>
          <a:ln w="53975" algn="ctr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zh-CN" altLang="en-US"/>
          </a:p>
        </p:txBody>
      </p:sp>
      <p:sp>
        <p:nvSpPr>
          <p:cNvPr id="5" name="椭圆 18"/>
          <p:cNvSpPr>
            <a:spLocks noChangeArrowheads="1"/>
          </p:cNvSpPr>
          <p:nvPr/>
        </p:nvSpPr>
        <p:spPr bwMode="auto">
          <a:xfrm>
            <a:off x="1554484" y="4984836"/>
            <a:ext cx="180000" cy="180000"/>
          </a:xfrm>
          <a:prstGeom prst="ellipse">
            <a:avLst/>
          </a:prstGeom>
          <a:solidFill>
            <a:schemeClr val="tx1"/>
          </a:solidFill>
          <a:ln w="53975" algn="ctr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zh-CN" altLang="en-US"/>
          </a:p>
        </p:txBody>
      </p:sp>
      <p:sp>
        <p:nvSpPr>
          <p:cNvPr id="6" name="椭圆 18"/>
          <p:cNvSpPr>
            <a:spLocks noChangeArrowheads="1"/>
          </p:cNvSpPr>
          <p:nvPr/>
        </p:nvSpPr>
        <p:spPr bwMode="auto">
          <a:xfrm>
            <a:off x="2139956" y="4984836"/>
            <a:ext cx="180000" cy="180000"/>
          </a:xfrm>
          <a:prstGeom prst="ellipse">
            <a:avLst/>
          </a:prstGeom>
          <a:solidFill>
            <a:schemeClr val="tx1"/>
          </a:solidFill>
          <a:ln w="53975" algn="ctr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zh-CN" altLang="en-US"/>
          </a:p>
        </p:txBody>
      </p:sp>
      <p:sp>
        <p:nvSpPr>
          <p:cNvPr id="7" name="椭圆 18"/>
          <p:cNvSpPr>
            <a:spLocks noChangeArrowheads="1"/>
          </p:cNvSpPr>
          <p:nvPr/>
        </p:nvSpPr>
        <p:spPr bwMode="auto">
          <a:xfrm>
            <a:off x="3509548" y="4984375"/>
            <a:ext cx="180000" cy="180000"/>
          </a:xfrm>
          <a:prstGeom prst="ellipse">
            <a:avLst/>
          </a:prstGeom>
          <a:solidFill>
            <a:schemeClr val="tx1"/>
          </a:solidFill>
          <a:ln w="53975" algn="ctr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zh-CN" altLang="en-US"/>
          </a:p>
        </p:txBody>
      </p:sp>
      <p:cxnSp>
        <p:nvCxnSpPr>
          <p:cNvPr id="8" name="直接箭头连接符 8"/>
          <p:cNvCxnSpPr>
            <a:cxnSpLocks noChangeShapeType="1"/>
            <a:stCxn id="5" idx="0"/>
          </p:cNvCxnSpPr>
          <p:nvPr/>
        </p:nvCxnSpPr>
        <p:spPr bwMode="auto">
          <a:xfrm flipV="1">
            <a:off x="1644484" y="3728444"/>
            <a:ext cx="954584" cy="1256392"/>
          </a:xfrm>
          <a:prstGeom prst="straightConnector1">
            <a:avLst/>
          </a:prstGeom>
          <a:noFill/>
          <a:ln w="38100" algn="ctr">
            <a:solidFill>
              <a:schemeClr val="tx1"/>
            </a:solidFill>
            <a:round/>
            <a:headEnd type="none" w="med" len="med"/>
            <a:tailEnd type="triangle" w="med" len="med"/>
          </a:ln>
        </p:spPr>
      </p:cxnSp>
      <p:cxnSp>
        <p:nvCxnSpPr>
          <p:cNvPr id="12" name="直接箭头连接符 8"/>
          <p:cNvCxnSpPr>
            <a:cxnSpLocks noChangeShapeType="1"/>
            <a:stCxn id="6" idx="0"/>
            <a:endCxn id="4" idx="4"/>
          </p:cNvCxnSpPr>
          <p:nvPr/>
        </p:nvCxnSpPr>
        <p:spPr bwMode="auto">
          <a:xfrm flipV="1">
            <a:off x="2229956" y="3728674"/>
            <a:ext cx="486111" cy="1256162"/>
          </a:xfrm>
          <a:prstGeom prst="straightConnector1">
            <a:avLst/>
          </a:prstGeom>
          <a:noFill/>
          <a:ln w="38100" algn="ctr">
            <a:solidFill>
              <a:schemeClr val="tx1"/>
            </a:solidFill>
            <a:round/>
            <a:headEnd type="none" w="med" len="med"/>
            <a:tailEnd type="triangle" w="med" len="med"/>
          </a:ln>
        </p:spPr>
      </p:cxnSp>
      <p:cxnSp>
        <p:nvCxnSpPr>
          <p:cNvPr id="15" name="直接箭头连接符 8"/>
          <p:cNvCxnSpPr>
            <a:cxnSpLocks noChangeShapeType="1"/>
            <a:stCxn id="7" idx="0"/>
          </p:cNvCxnSpPr>
          <p:nvPr/>
        </p:nvCxnSpPr>
        <p:spPr bwMode="auto">
          <a:xfrm flipH="1" flipV="1">
            <a:off x="2842178" y="3728675"/>
            <a:ext cx="757370" cy="1255700"/>
          </a:xfrm>
          <a:prstGeom prst="straightConnector1">
            <a:avLst/>
          </a:prstGeom>
          <a:noFill/>
          <a:ln w="38100" algn="ctr">
            <a:solidFill>
              <a:schemeClr val="tx1"/>
            </a:solidFill>
            <a:round/>
            <a:headEnd type="none" w="med" len="med"/>
            <a:tailEnd type="triangle" w="med" len="med"/>
          </a:ln>
        </p:spPr>
      </p:cxnSp>
      <p:cxnSp>
        <p:nvCxnSpPr>
          <p:cNvPr id="32" name="直接箭头连接符 8"/>
          <p:cNvCxnSpPr>
            <a:cxnSpLocks noChangeShapeType="1"/>
            <a:stCxn id="4" idx="0"/>
          </p:cNvCxnSpPr>
          <p:nvPr/>
        </p:nvCxnSpPr>
        <p:spPr bwMode="auto">
          <a:xfrm flipV="1">
            <a:off x="2716067" y="2055225"/>
            <a:ext cx="0" cy="1062808"/>
          </a:xfrm>
          <a:prstGeom prst="straightConnector1">
            <a:avLst/>
          </a:prstGeom>
          <a:noFill/>
          <a:ln w="38100" algn="ctr">
            <a:solidFill>
              <a:schemeClr val="tx1"/>
            </a:solidFill>
            <a:round/>
            <a:headEnd type="none" w="med" len="med"/>
            <a:tailEnd type="triangle" w="med" len="med"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本框 38"/>
              <p:cNvSpPr txBox="1"/>
              <p:nvPr/>
            </p:nvSpPr>
            <p:spPr>
              <a:xfrm>
                <a:off x="778409" y="5333637"/>
                <a:ext cx="387531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2 </m:t>
                          </m:r>
                        </m:sub>
                      </m:sSub>
                      <m:r>
                        <a:rPr lang="en-US" altLang="zh-CN" sz="2800" b="0" i="1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…</m:t>
                      </m:r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      </m:t>
                          </m:r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39" name="文本框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409" y="5333637"/>
                <a:ext cx="3875315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本框 39"/>
              <p:cNvSpPr txBox="1"/>
              <p:nvPr/>
            </p:nvSpPr>
            <p:spPr>
              <a:xfrm>
                <a:off x="1746262" y="3784057"/>
                <a:ext cx="64186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40" name="文本框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6262" y="3784057"/>
                <a:ext cx="641869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本框 40"/>
              <p:cNvSpPr txBox="1"/>
              <p:nvPr/>
            </p:nvSpPr>
            <p:spPr>
              <a:xfrm>
                <a:off x="2412143" y="4177102"/>
                <a:ext cx="64186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41" name="文本框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2143" y="4177102"/>
                <a:ext cx="641869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本框 41"/>
              <p:cNvSpPr txBox="1"/>
              <p:nvPr/>
            </p:nvSpPr>
            <p:spPr>
              <a:xfrm>
                <a:off x="3018085" y="3809368"/>
                <a:ext cx="64186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42" name="文本框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8085" y="3809368"/>
                <a:ext cx="641869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矩形 42"/>
              <p:cNvSpPr/>
              <p:nvPr/>
            </p:nvSpPr>
            <p:spPr>
              <a:xfrm>
                <a:off x="4801776" y="3894860"/>
                <a:ext cx="6644640" cy="123110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800" i="1" smtClean="0">
                          <a:latin typeface="Cambria Math" panose="02040503050406030204" pitchFamily="18" charset="0"/>
                        </a:rPr>
                        <m:t>𝑛𝑒𝑡</m:t>
                      </m:r>
                      <m:r>
                        <a:rPr lang="en-US" altLang="zh-CN" sz="280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800" i="1">
                          <a:latin typeface="Cambria Math" panose="02040503050406030204" pitchFamily="18" charset="0"/>
                        </a:rPr>
                        <m:t>·</m:t>
                      </m:r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8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800" i="1">
                          <a:latin typeface="Cambria Math" panose="02040503050406030204" pitchFamily="18" charset="0"/>
                        </a:rPr>
                        <m:t>·</m:t>
                      </m:r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800" i="1"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zh-CN" sz="2800" i="1">
                          <a:latin typeface="Cambria Math" panose="02040503050406030204" pitchFamily="18" charset="0"/>
                        </a:rPr>
                        <m:t>·</m:t>
                      </m:r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zh-CN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altLang="zh-CN" sz="2000" i="1" dirty="0">
                  <a:latin typeface="Cambria Math" panose="02040503050406030204" pitchFamily="18" charset="0"/>
                </a:endParaRPr>
              </a:p>
              <a:p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r>
                  <a:rPr lang="en-US" altLang="zh-CN" sz="2000" i="1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2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800" i="1">
                        <a:latin typeface="Cambria Math" panose="02040503050406030204" pitchFamily="18" charset="0"/>
                      </a:rPr>
                      <m:t>𝑠𝑖𝑔𝑚𝑜𝑖𝑑</m:t>
                    </m:r>
                    <m:r>
                      <a:rPr lang="en-US" altLang="zh-CN" sz="28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800" i="1">
                        <a:latin typeface="Cambria Math" panose="02040503050406030204" pitchFamily="18" charset="0"/>
                      </a:rPr>
                      <m:t>𝑛𝑒𝑡</m:t>
                    </m:r>
                    <m:r>
                      <a:rPr lang="en-US" altLang="zh-CN" sz="28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28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3" name="矩形 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1776" y="3894860"/>
                <a:ext cx="6644640" cy="123110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文本框 44"/>
              <p:cNvSpPr txBox="1"/>
              <p:nvPr/>
            </p:nvSpPr>
            <p:spPr>
              <a:xfrm>
                <a:off x="2393933" y="1531890"/>
                <a:ext cx="64186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45" name="文本框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3933" y="1531890"/>
                <a:ext cx="641869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本框 45"/>
              <p:cNvSpPr txBox="1"/>
              <p:nvPr/>
            </p:nvSpPr>
            <p:spPr>
              <a:xfrm>
                <a:off x="2489375" y="4757197"/>
                <a:ext cx="76099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46" name="文本框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9375" y="4757197"/>
                <a:ext cx="760993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椭圆 46"/>
          <p:cNvSpPr/>
          <p:nvPr/>
        </p:nvSpPr>
        <p:spPr>
          <a:xfrm>
            <a:off x="1553682" y="2343512"/>
            <a:ext cx="2340000" cy="2340000"/>
          </a:xfrm>
          <a:prstGeom prst="ellipse">
            <a:avLst/>
          </a:prstGeom>
          <a:noFill/>
          <a:ln w="285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线形标注 1 47"/>
          <p:cNvSpPr/>
          <p:nvPr/>
        </p:nvSpPr>
        <p:spPr>
          <a:xfrm>
            <a:off x="4267202" y="2246811"/>
            <a:ext cx="1245326" cy="566058"/>
          </a:xfrm>
          <a:prstGeom prst="borderCallout1">
            <a:avLst>
              <a:gd name="adj1" fmla="val 288"/>
              <a:gd name="adj2" fmla="val 59"/>
              <a:gd name="adj3" fmla="val 107885"/>
              <a:gd name="adj4" fmla="val -49522"/>
            </a:avLst>
          </a:prstGeom>
          <a:noFill/>
          <a:ln w="38100">
            <a:solidFill>
              <a:schemeClr val="accent2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algn="ctr"/>
            <a:r>
              <a:rPr lang="zh-CN" altLang="en-US" sz="24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神经元</a:t>
            </a:r>
          </a:p>
        </p:txBody>
      </p:sp>
    </p:spTree>
    <p:extLst>
      <p:ext uri="{BB962C8B-B14F-4D97-AF65-F5344CB8AC3E}">
        <p14:creationId xmlns:p14="http://schemas.microsoft.com/office/powerpoint/2010/main" val="3799887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48" grpId="0" animBg="1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独热编码的特点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优点</a:t>
            </a:r>
            <a:endParaRPr lang="en-US" altLang="zh-CN" dirty="0"/>
          </a:p>
          <a:p>
            <a:pPr lvl="1"/>
            <a:r>
              <a:rPr lang="zh-CN" altLang="en-US" dirty="0"/>
              <a:t>编码简单</a:t>
            </a:r>
            <a:endParaRPr lang="en-US" altLang="zh-CN" dirty="0"/>
          </a:p>
          <a:p>
            <a:pPr lvl="1"/>
            <a:endParaRPr lang="en-US" altLang="zh-CN" sz="1400" dirty="0"/>
          </a:p>
          <a:p>
            <a:r>
              <a:rPr lang="zh-CN" altLang="en-US" dirty="0"/>
              <a:t>缺点</a:t>
            </a:r>
            <a:endParaRPr lang="en-US" altLang="zh-CN" dirty="0"/>
          </a:p>
          <a:p>
            <a:pPr lvl="1"/>
            <a:r>
              <a:rPr lang="zh-CN" altLang="en-US" dirty="0"/>
              <a:t>编码太长</a:t>
            </a:r>
            <a:endParaRPr lang="en-US" altLang="zh-CN" dirty="0"/>
          </a:p>
          <a:p>
            <a:pPr lvl="1"/>
            <a:r>
              <a:rPr lang="zh-CN" altLang="en-US" dirty="0"/>
              <a:t>无法度量词之间的相似性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714081" y="4080518"/>
                <a:ext cx="10197738" cy="87248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Perpetua"/>
                    <a:ea typeface="等线" panose="02010600030101010101" pitchFamily="2" charset="-122"/>
                    <a:cs typeface="Times New Roman" panose="02020603050405020304" pitchFamily="18" charset="0"/>
                  </a:rPr>
                  <a:t>   </a:t>
                </a:r>
                <a14:m>
                  <m:oMath xmlns:m="http://schemas.openxmlformats.org/officeDocument/2006/math">
                    <m:r>
                      <a:rPr kumimoji="0" lang="en-US" altLang="zh-CN" sz="18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  <m:sSub>
                      <m:sSubPr>
                        <m:ctrlPr>
                          <a:rPr kumimoji="0" lang="zh-CN" altLang="zh-CN" sz="18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kumimoji="0" lang="zh-CN" altLang="zh-CN" sz="1800" b="0" i="1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kumimoji="0" lang="zh-CN" altLang="zh-CN" sz="1800" b="0" i="0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“</m:t>
                            </m:r>
                            <m:r>
                              <a:rPr kumimoji="0" lang="zh-CN" altLang="zh-CN" sz="1800" b="0" i="0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清华大学</m:t>
                            </m:r>
                            <m:r>
                              <a:rPr kumimoji="0" lang="zh-CN" altLang="zh-CN" sz="1800" b="0" i="0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”</m:t>
                            </m:r>
                            <m:r>
                              <a:rPr kumimoji="0" lang="zh-CN" altLang="en-US" sz="1800" b="0" i="1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微软雅黑" panose="020B0503020204020204" pitchFamily="34" charset="-122"/>
                              </a:rPr>
                              <m:t>−</m:t>
                            </m:r>
                            <m:r>
                              <a:rPr kumimoji="0" lang="zh-CN" altLang="zh-CN" sz="1800" b="0" i="0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“</m:t>
                            </m:r>
                            <m:r>
                              <a:rPr kumimoji="0" lang="zh-CN" altLang="zh-CN" sz="1800" b="0" i="0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清华园</m:t>
                            </m:r>
                            <m:r>
                              <a:rPr kumimoji="0" lang="zh-CN" altLang="zh-CN" sz="1800" b="0" i="0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”</m:t>
                            </m:r>
                          </m:e>
                        </m:d>
                      </m:e>
                      <m:sub>
                        <m:r>
                          <a:rPr kumimoji="0" lang="en-US" altLang="zh-CN" sz="18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kumimoji="0" lang="en-US" altLang="zh-CN" sz="1800" b="0" i="1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marL="0" marR="0" lvl="0" indent="0" algn="just" defTabSz="914400" rtl="0" eaLnBrk="1" fontAlgn="auto" latinLnBrk="0" hangingPunct="1">
                  <a:lnSpc>
                    <a:spcPct val="150000"/>
                  </a:lnSpc>
                  <a:spcBef>
                    <a:spcPts val="6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altLang="zh-CN" sz="1800" b="0" i="1" u="none" strike="noStrike" kern="1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kumimoji="0" lang="zh-CN" altLang="zh-CN" sz="1800" b="0" i="1" u="none" strike="noStrike" kern="1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kumimoji="0" lang="zh-CN" altLang="zh-CN" sz="1800" b="0" i="1" u="none" strike="noStrike" kern="1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0" lang="zh-CN" altLang="zh-CN" sz="1800" b="0" i="1" u="none" strike="noStrike" kern="1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altLang="zh-CN" sz="1800" b="0" i="1" u="none" strike="noStrike" kern="1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0−0</m:t>
                                  </m:r>
                                </m:e>
                              </m:d>
                            </m:e>
                            <m:sup>
                              <m:r>
                                <a:rPr kumimoji="0" lang="en-US" altLang="zh-CN" sz="1800" b="0" i="1" u="none" strike="noStrike" kern="1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0" lang="en-US" altLang="zh-CN" sz="1800" b="0" i="1" u="none" strike="noStrike" kern="1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kumimoji="0" lang="zh-CN" altLang="zh-CN" sz="1800" b="0" i="1" u="none" strike="noStrike" kern="1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0" lang="zh-CN" altLang="zh-CN" sz="1800" b="0" i="1" u="none" strike="noStrike" kern="1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altLang="zh-CN" sz="1800" b="0" i="1" u="none" strike="noStrike" kern="1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0−0</m:t>
                                  </m:r>
                                </m:e>
                              </m:d>
                            </m:e>
                            <m:sup>
                              <m:r>
                                <a:rPr kumimoji="0" lang="en-US" altLang="zh-CN" sz="1800" b="0" i="1" u="none" strike="noStrike" kern="1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kumimoji="0" lang="zh-CN" altLang="zh-CN" sz="1800" b="0" i="1" u="none" strike="noStrike" kern="1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kumimoji="0" lang="en-US" altLang="zh-CN" sz="1800" b="0" i="1" u="none" strike="noStrike" kern="1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kumimoji="0" lang="zh-CN" altLang="zh-CN" sz="1800" b="0" i="1" u="none" strike="noStrike" kern="1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altLang="zh-CN" sz="1800" b="0" i="1" u="none" strike="noStrike" kern="1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1−0</m:t>
                                  </m:r>
                                </m:e>
                              </m:d>
                            </m:e>
                            <m:sup>
                              <m:r>
                                <a:rPr kumimoji="0" lang="en-US" altLang="zh-CN" sz="1800" b="0" i="1" u="none" strike="noStrike" kern="1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0" lang="en-US" altLang="zh-CN" sz="1800" b="0" i="1" u="none" strike="noStrike" kern="1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kumimoji="0" lang="zh-CN" altLang="zh-CN" sz="1800" b="0" i="1" u="none" strike="noStrike" kern="1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0" lang="zh-CN" altLang="zh-CN" sz="1800" b="0" i="1" u="none" strike="noStrike" kern="1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altLang="zh-CN" sz="1800" b="0" i="1" u="none" strike="noStrike" kern="1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0−0</m:t>
                                  </m:r>
                                </m:e>
                              </m:d>
                            </m:e>
                            <m:sup>
                              <m:r>
                                <a:rPr kumimoji="0" lang="en-US" altLang="zh-CN" sz="1800" b="0" i="1" u="none" strike="noStrike" kern="1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0" lang="en-US" altLang="zh-CN" sz="1800" b="0" i="1" u="none" strike="noStrike" kern="1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kumimoji="0" lang="zh-CN" altLang="zh-CN" sz="1800" b="0" i="1" u="none" strike="noStrike" kern="1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0" lang="zh-CN" altLang="zh-CN" sz="1800" b="0" i="1" u="none" strike="noStrike" kern="1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altLang="zh-CN" sz="1800" b="0" i="1" u="none" strike="noStrike" kern="1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0−0</m:t>
                                  </m:r>
                                </m:e>
                              </m:d>
                            </m:e>
                            <m:sup>
                              <m:r>
                                <a:rPr kumimoji="0" lang="en-US" altLang="zh-CN" sz="1800" b="0" i="1" u="none" strike="noStrike" kern="1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0" lang="en-US" altLang="zh-CN" sz="1800" b="0" i="1" u="none" strike="noStrike" kern="1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kumimoji="0" lang="zh-CN" altLang="zh-CN" sz="1800" b="0" i="1" u="none" strike="noStrike" kern="1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0" lang="zh-CN" altLang="zh-CN" sz="1800" b="0" i="1" u="none" strike="noStrike" kern="1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altLang="zh-CN" sz="1800" b="0" i="1" u="none" strike="noStrike" kern="1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0−0</m:t>
                                  </m:r>
                                </m:e>
                              </m:d>
                            </m:e>
                            <m:sup>
                              <m:r>
                                <a:rPr kumimoji="0" lang="en-US" altLang="zh-CN" sz="1800" b="0" i="1" u="none" strike="noStrike" kern="1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0" lang="en-US" altLang="zh-CN" sz="1800" b="0" i="1" u="none" strike="noStrike" kern="1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kumimoji="0" lang="zh-CN" altLang="zh-CN" sz="1800" b="0" i="1" u="none" strike="noStrike" kern="1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0" lang="zh-CN" altLang="zh-CN" sz="1800" b="0" i="1" u="none" strike="noStrike" kern="1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altLang="zh-CN" sz="1800" b="0" i="1" u="none" strike="noStrike" kern="1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0−1</m:t>
                                  </m:r>
                                </m:e>
                              </m:d>
                            </m:e>
                            <m:sup>
                              <m:r>
                                <a:rPr kumimoji="0" lang="en-US" altLang="zh-CN" sz="1800" b="0" i="1" u="none" strike="noStrike" kern="1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0" lang="en-US" altLang="zh-CN" sz="1800" b="0" i="1" u="none" strike="noStrike" kern="1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kumimoji="0" lang="zh-CN" altLang="zh-CN" sz="1800" b="0" i="1" u="none" strike="noStrike" kern="1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0" lang="zh-CN" altLang="zh-CN" sz="1800" b="0" i="1" u="none" strike="noStrike" kern="1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altLang="zh-CN" sz="1800" b="0" i="1" u="none" strike="noStrike" kern="1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0−0</m:t>
                                  </m:r>
                                </m:e>
                              </m:d>
                            </m:e>
                            <m:sup>
                              <m:r>
                                <a:rPr kumimoji="0" lang="en-US" altLang="zh-CN" sz="1800" b="0" i="1" u="none" strike="noStrike" kern="1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  <m:r>
                        <a:rPr kumimoji="0" lang="en-US" altLang="zh-CN" sz="1800" b="0" i="0" u="none" strike="noStrike" kern="1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kumimoji="0" lang="zh-CN" altLang="zh-CN" sz="1800" b="0" i="1" u="none" strike="noStrike" kern="1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radPr>
                        <m:deg/>
                        <m:e>
                          <m:r>
                            <a:rPr kumimoji="0" lang="en-US" altLang="zh-CN" sz="1800" b="0" i="1" u="none" strike="noStrike" kern="1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e>
                      </m:rad>
                    </m:oMath>
                  </m:oMathPara>
                </a14:m>
                <a:endParaRPr kumimoji="0" lang="zh-CN" alt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081" y="4080518"/>
                <a:ext cx="10197738" cy="87248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705363" y="5068534"/>
                <a:ext cx="10014857" cy="101098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just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Perpetua"/>
                    <a:ea typeface="等线" panose="02010600030101010101" pitchFamily="2" charset="-122"/>
                    <a:cs typeface="Times New Roman" panose="02020603050405020304" pitchFamily="18" charset="0"/>
                  </a:rPr>
                  <a:t>   </a:t>
                </a:r>
                <a14:m>
                  <m:oMath xmlns:m="http://schemas.openxmlformats.org/officeDocument/2006/math">
                    <m:r>
                      <a:rPr kumimoji="0" lang="en-US" altLang="zh-CN" sz="18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  <m:sSub>
                      <m:sSubPr>
                        <m:ctrlPr>
                          <a:rPr kumimoji="0" lang="zh-CN" altLang="zh-CN" sz="18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kumimoji="0" lang="zh-CN" altLang="zh-CN" sz="1800" b="0" i="1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kumimoji="0" lang="zh-CN" altLang="zh-CN" sz="1800" b="0" i="0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“</m:t>
                            </m:r>
                            <m:r>
                              <a:rPr kumimoji="0" lang="zh-CN" altLang="zh-CN" sz="1800" b="0" i="0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美丽的</m:t>
                            </m:r>
                            <m:r>
                              <a:rPr kumimoji="0" lang="zh-CN" altLang="zh-CN" sz="1800" b="0" i="0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”</m:t>
                            </m:r>
                            <m:r>
                              <a:rPr kumimoji="0" lang="zh-CN" altLang="en-US" sz="1800" b="0" i="1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微软雅黑" panose="020B0503020204020204" pitchFamily="34" charset="-122"/>
                              </a:rPr>
                              <m:t>−</m:t>
                            </m:r>
                            <m:r>
                              <a:rPr kumimoji="0" lang="zh-CN" altLang="zh-CN" sz="1800" b="0" i="0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“</m:t>
                            </m:r>
                            <m:r>
                              <a:rPr kumimoji="0" lang="zh-CN" altLang="zh-CN" sz="1800" b="0" i="0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清华园</m:t>
                            </m:r>
                            <m:r>
                              <a:rPr kumimoji="0" lang="zh-CN" altLang="zh-CN" sz="1800" b="0" i="0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”</m:t>
                            </m:r>
                          </m:e>
                        </m:d>
                      </m:e>
                      <m:sub>
                        <m:r>
                          <a:rPr kumimoji="0" lang="en-US" altLang="zh-CN" sz="18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kumimoji="0" lang="en-US" altLang="zh-CN" sz="1800" b="0" i="1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marL="0" marR="0" lvl="0" indent="0" algn="just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altLang="zh-CN" sz="1800" b="0" i="1" u="none" strike="noStrike" kern="1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kumimoji="0" lang="zh-CN" altLang="zh-CN" sz="1800" b="0" i="1" u="none" strike="noStrike" kern="1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kumimoji="0" lang="zh-CN" altLang="zh-CN" sz="1800" b="0" i="1" u="none" strike="noStrike" kern="1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0" lang="zh-CN" altLang="zh-CN" sz="1800" b="0" i="1" u="none" strike="noStrike" kern="1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altLang="zh-CN" sz="1800" b="0" i="1" u="none" strike="noStrike" kern="1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0−0</m:t>
                                  </m:r>
                                </m:e>
                              </m:d>
                            </m:e>
                            <m:sup>
                              <m:r>
                                <a:rPr kumimoji="0" lang="en-US" altLang="zh-CN" sz="1800" b="0" i="1" u="none" strike="noStrike" kern="1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0" lang="en-US" altLang="zh-CN" sz="1800" b="0" i="1" u="none" strike="noStrike" kern="1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kumimoji="0" lang="zh-CN" altLang="zh-CN" sz="1800" b="0" i="1" u="none" strike="noStrike" kern="1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0" lang="zh-CN" altLang="zh-CN" sz="1800" b="0" i="1" u="none" strike="noStrike" kern="1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altLang="zh-CN" sz="1800" b="0" i="1" u="none" strike="noStrike" kern="1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0−0</m:t>
                                  </m:r>
                                </m:e>
                              </m:d>
                            </m:e>
                            <m:sup>
                              <m:r>
                                <a:rPr kumimoji="0" lang="en-US" altLang="zh-CN" sz="1800" b="0" i="1" u="none" strike="noStrike" kern="1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kumimoji="0" lang="zh-CN" altLang="zh-CN" sz="1800" b="0" i="1" u="none" strike="noStrike" kern="1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kumimoji="0" lang="en-US" altLang="zh-CN" sz="1800" b="0" i="1" u="none" strike="noStrike" kern="1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kumimoji="0" lang="zh-CN" altLang="zh-CN" sz="1800" b="0" i="1" u="none" strike="noStrike" kern="1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altLang="zh-CN" sz="1800" b="0" i="1" u="none" strike="noStrike" kern="1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0−0</m:t>
                                  </m:r>
                                </m:e>
                              </m:d>
                            </m:e>
                            <m:sup>
                              <m:r>
                                <a:rPr kumimoji="0" lang="en-US" altLang="zh-CN" sz="1800" b="0" i="1" u="none" strike="noStrike" kern="1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0" lang="en-US" altLang="zh-CN" sz="1800" b="0" i="1" u="none" strike="noStrike" kern="1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kumimoji="0" lang="zh-CN" altLang="zh-CN" sz="1800" b="0" i="1" u="none" strike="noStrike" kern="1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0" lang="zh-CN" altLang="zh-CN" sz="1800" b="0" i="1" u="none" strike="noStrike" kern="1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altLang="zh-CN" sz="1800" b="0" i="1" u="none" strike="noStrike" kern="1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0−0</m:t>
                                  </m:r>
                                </m:e>
                              </m:d>
                            </m:e>
                            <m:sup>
                              <m:r>
                                <a:rPr kumimoji="0" lang="en-US" altLang="zh-CN" sz="1800" b="0" i="1" u="none" strike="noStrike" kern="1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0" lang="en-US" altLang="zh-CN" sz="1800" b="0" i="1" u="none" strike="noStrike" kern="1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kumimoji="0" lang="zh-CN" altLang="zh-CN" sz="1800" b="0" i="1" u="none" strike="noStrike" kern="1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0" lang="zh-CN" altLang="zh-CN" sz="1800" b="0" i="1" u="none" strike="noStrike" kern="1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altLang="zh-CN" sz="1800" b="0" i="1" u="none" strike="noStrike" kern="1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0−0</m:t>
                                  </m:r>
                                </m:e>
                              </m:d>
                            </m:e>
                            <m:sup>
                              <m:r>
                                <a:rPr kumimoji="0" lang="en-US" altLang="zh-CN" sz="1800" b="0" i="1" u="none" strike="noStrike" kern="1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0" lang="en-US" altLang="zh-CN" sz="1800" b="0" i="1" u="none" strike="noStrike" kern="1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kumimoji="0" lang="zh-CN" altLang="zh-CN" sz="1800" b="0" i="1" u="none" strike="noStrike" kern="1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0" lang="zh-CN" altLang="zh-CN" sz="1800" b="0" i="1" u="none" strike="noStrike" kern="1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altLang="zh-CN" sz="1800" b="0" i="1" u="none" strike="noStrike" kern="1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1−0</m:t>
                                  </m:r>
                                </m:e>
                              </m:d>
                            </m:e>
                            <m:sup>
                              <m:r>
                                <a:rPr kumimoji="0" lang="en-US" altLang="zh-CN" sz="1800" b="0" i="1" u="none" strike="noStrike" kern="1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0" lang="en-US" altLang="zh-CN" sz="1800" b="0" i="1" u="none" strike="noStrike" kern="1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kumimoji="0" lang="zh-CN" altLang="zh-CN" sz="1800" b="0" i="1" u="none" strike="noStrike" kern="1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0" lang="zh-CN" altLang="zh-CN" sz="1800" b="0" i="1" u="none" strike="noStrike" kern="1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altLang="zh-CN" sz="1800" b="0" i="1" u="none" strike="noStrike" kern="1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0−1</m:t>
                                  </m:r>
                                </m:e>
                              </m:d>
                            </m:e>
                            <m:sup>
                              <m:r>
                                <a:rPr kumimoji="0" lang="en-US" altLang="zh-CN" sz="1800" b="0" i="1" u="none" strike="noStrike" kern="1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0" lang="en-US" altLang="zh-CN" sz="1800" b="0" i="1" u="none" strike="noStrike" kern="1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kumimoji="0" lang="zh-CN" altLang="zh-CN" sz="1800" b="0" i="1" u="none" strike="noStrike" kern="1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0" lang="zh-CN" altLang="zh-CN" sz="1800" b="0" i="1" u="none" strike="noStrike" kern="1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altLang="zh-CN" sz="1800" b="0" i="1" u="none" strike="noStrike" kern="1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0−0</m:t>
                                  </m:r>
                                </m:e>
                              </m:d>
                            </m:e>
                            <m:sup>
                              <m:r>
                                <a:rPr kumimoji="0" lang="en-US" altLang="zh-CN" sz="1800" b="0" i="1" u="none" strike="noStrike" kern="1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  <m:r>
                        <a:rPr kumimoji="0" lang="en-US" altLang="zh-CN" sz="1800" b="0" i="0" u="none" strike="noStrike" kern="1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kumimoji="0" lang="zh-CN" altLang="zh-CN" sz="1800" b="0" i="1" u="none" strike="noStrike" kern="1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radPr>
                        <m:deg/>
                        <m:e>
                          <m:r>
                            <a:rPr kumimoji="0" lang="en-US" altLang="zh-CN" sz="1800" b="0" i="1" u="none" strike="noStrike" kern="1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e>
                      </m:rad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363" y="5068534"/>
                <a:ext cx="10014857" cy="101098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93157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词的分布式表示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独热编码</a:t>
            </a:r>
            <a:endParaRPr lang="en-US" altLang="zh-CN" dirty="0"/>
          </a:p>
          <a:p>
            <a:pPr lvl="1"/>
            <a:r>
              <a:rPr lang="zh-CN" altLang="en-US" dirty="0"/>
              <a:t>稀疏向量</a:t>
            </a:r>
            <a:endParaRPr lang="en-US" altLang="zh-CN" dirty="0"/>
          </a:p>
          <a:p>
            <a:r>
              <a:rPr lang="zh-CN" altLang="en-US" dirty="0"/>
              <a:t>分布式表示</a:t>
            </a:r>
            <a:endParaRPr lang="en-US" altLang="zh-CN" dirty="0"/>
          </a:p>
          <a:p>
            <a:pPr lvl="1"/>
            <a:r>
              <a:rPr lang="zh-CN" altLang="en-US" dirty="0"/>
              <a:t>稠密向量</a:t>
            </a:r>
            <a:endParaRPr lang="en-US" altLang="zh-CN" dirty="0"/>
          </a:p>
          <a:p>
            <a:pPr lvl="1"/>
            <a:endParaRPr lang="en-US" altLang="zh-CN" sz="1000" dirty="0"/>
          </a:p>
          <a:p>
            <a:pPr marL="0" indent="0">
              <a:buNone/>
            </a:pPr>
            <a:r>
              <a:rPr lang="en-US" altLang="zh-CN" dirty="0"/>
              <a:t>        [-0.85, 2.3, 1.5, -0.54, 0.77, ...]</a:t>
            </a:r>
          </a:p>
          <a:p>
            <a:pPr marL="0" lvl="1" indent="0">
              <a:spcBef>
                <a:spcPts val="580"/>
              </a:spcBef>
              <a:buClr>
                <a:schemeClr val="accent1"/>
              </a:buClr>
              <a:buSzPct val="85000"/>
              <a:buNone/>
            </a:pPr>
            <a:endParaRPr lang="en-US" altLang="zh-CN" sz="1000" dirty="0"/>
          </a:p>
        </p:txBody>
      </p:sp>
    </p:spTree>
    <p:extLst>
      <p:ext uri="{BB962C8B-B14F-4D97-AF65-F5344CB8AC3E}">
        <p14:creationId xmlns:p14="http://schemas.microsoft.com/office/powerpoint/2010/main" val="3783758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任意多边形 98"/>
          <p:cNvSpPr/>
          <p:nvPr/>
        </p:nvSpPr>
        <p:spPr>
          <a:xfrm>
            <a:off x="2403564" y="1750425"/>
            <a:ext cx="1384662" cy="3317966"/>
          </a:xfrm>
          <a:custGeom>
            <a:avLst/>
            <a:gdLst>
              <a:gd name="connsiteX0" fmla="*/ 1375954 w 1384662"/>
              <a:gd name="connsiteY0" fmla="*/ 0 h 3317966"/>
              <a:gd name="connsiteX1" fmla="*/ 1384662 w 1384662"/>
              <a:gd name="connsiteY1" fmla="*/ 2481943 h 3317966"/>
              <a:gd name="connsiteX2" fmla="*/ 0 w 1384662"/>
              <a:gd name="connsiteY2" fmla="*/ 3317966 h 3317966"/>
              <a:gd name="connsiteX3" fmla="*/ 8708 w 1384662"/>
              <a:gd name="connsiteY3" fmla="*/ 783771 h 3317966"/>
              <a:gd name="connsiteX4" fmla="*/ 1375954 w 1384662"/>
              <a:gd name="connsiteY4" fmla="*/ 0 h 3317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84662" h="3317966">
                <a:moveTo>
                  <a:pt x="1375954" y="0"/>
                </a:moveTo>
                <a:cubicBezTo>
                  <a:pt x="1378857" y="827314"/>
                  <a:pt x="1381759" y="1654629"/>
                  <a:pt x="1384662" y="2481943"/>
                </a:cubicBezTo>
                <a:lnTo>
                  <a:pt x="0" y="3317966"/>
                </a:lnTo>
                <a:cubicBezTo>
                  <a:pt x="2903" y="2473234"/>
                  <a:pt x="5805" y="1628503"/>
                  <a:pt x="8708" y="783771"/>
                </a:cubicBezTo>
                <a:lnTo>
                  <a:pt x="1375954" y="0"/>
                </a:lnTo>
                <a:close/>
              </a:path>
            </a:pathLst>
          </a:custGeom>
          <a:solidFill>
            <a:srgbClr val="B8C7CC">
              <a:alpha val="35686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3779038" y="1712366"/>
            <a:ext cx="2520000" cy="2520000"/>
          </a:xfrm>
          <a:prstGeom prst="rect">
            <a:avLst/>
          </a:prstGeom>
          <a:solidFill>
            <a:schemeClr val="bg2">
              <a:alpha val="50000"/>
            </a:schemeClr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8" name="任意多边形 97"/>
          <p:cNvSpPr/>
          <p:nvPr/>
        </p:nvSpPr>
        <p:spPr>
          <a:xfrm>
            <a:off x="2403564" y="4214951"/>
            <a:ext cx="3910148" cy="879565"/>
          </a:xfrm>
          <a:custGeom>
            <a:avLst/>
            <a:gdLst>
              <a:gd name="connsiteX0" fmla="*/ 0 w 3910148"/>
              <a:gd name="connsiteY0" fmla="*/ 853440 h 879565"/>
              <a:gd name="connsiteX1" fmla="*/ 1402080 w 3910148"/>
              <a:gd name="connsiteY1" fmla="*/ 26125 h 879565"/>
              <a:gd name="connsiteX2" fmla="*/ 3910148 w 3910148"/>
              <a:gd name="connsiteY2" fmla="*/ 0 h 879565"/>
              <a:gd name="connsiteX3" fmla="*/ 2508068 w 3910148"/>
              <a:gd name="connsiteY3" fmla="*/ 879565 h 879565"/>
              <a:gd name="connsiteX4" fmla="*/ 0 w 3910148"/>
              <a:gd name="connsiteY4" fmla="*/ 853440 h 8795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10148" h="879565">
                <a:moveTo>
                  <a:pt x="0" y="853440"/>
                </a:moveTo>
                <a:lnTo>
                  <a:pt x="1402080" y="26125"/>
                </a:lnTo>
                <a:lnTo>
                  <a:pt x="3910148" y="0"/>
                </a:lnTo>
                <a:lnTo>
                  <a:pt x="2508068" y="879565"/>
                </a:lnTo>
                <a:lnTo>
                  <a:pt x="0" y="85344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  <a:alpha val="49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77" name="直接连接符 76"/>
          <p:cNvCxnSpPr/>
          <p:nvPr/>
        </p:nvCxnSpPr>
        <p:spPr>
          <a:xfrm flipH="1">
            <a:off x="3220573" y="4225163"/>
            <a:ext cx="1410310" cy="853442"/>
          </a:xfrm>
          <a:prstGeom prst="line">
            <a:avLst/>
          </a:prstGeom>
          <a:ln w="28575">
            <a:solidFill>
              <a:srgbClr val="00B050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" name="直接连接符 77"/>
          <p:cNvCxnSpPr/>
          <p:nvPr/>
        </p:nvCxnSpPr>
        <p:spPr>
          <a:xfrm flipH="1">
            <a:off x="2825359" y="4239317"/>
            <a:ext cx="1410310" cy="853442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直接连接符 53"/>
          <p:cNvCxnSpPr/>
          <p:nvPr/>
        </p:nvCxnSpPr>
        <p:spPr>
          <a:xfrm flipH="1">
            <a:off x="2377438" y="4223657"/>
            <a:ext cx="1410310" cy="853442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直接连接符 60"/>
          <p:cNvCxnSpPr/>
          <p:nvPr/>
        </p:nvCxnSpPr>
        <p:spPr>
          <a:xfrm flipH="1">
            <a:off x="4925171" y="4216706"/>
            <a:ext cx="1410310" cy="853442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直接连接符 63"/>
          <p:cNvCxnSpPr/>
          <p:nvPr/>
        </p:nvCxnSpPr>
        <p:spPr>
          <a:xfrm flipH="1">
            <a:off x="2369381" y="1719316"/>
            <a:ext cx="1390633" cy="846491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 flipH="1">
            <a:off x="4897437" y="1712365"/>
            <a:ext cx="1410310" cy="853442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矩形 66"/>
          <p:cNvSpPr/>
          <p:nvPr/>
        </p:nvSpPr>
        <p:spPr>
          <a:xfrm>
            <a:off x="2387276" y="2555340"/>
            <a:ext cx="2520000" cy="2520000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69" name="直接连接符 68"/>
          <p:cNvCxnSpPr/>
          <p:nvPr/>
        </p:nvCxnSpPr>
        <p:spPr>
          <a:xfrm flipH="1">
            <a:off x="2816116" y="1710859"/>
            <a:ext cx="1410310" cy="85344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直接连接符 69"/>
          <p:cNvCxnSpPr/>
          <p:nvPr/>
        </p:nvCxnSpPr>
        <p:spPr>
          <a:xfrm flipH="1">
            <a:off x="3186216" y="1706379"/>
            <a:ext cx="1410310" cy="853442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直接连接符 70"/>
          <p:cNvCxnSpPr/>
          <p:nvPr/>
        </p:nvCxnSpPr>
        <p:spPr>
          <a:xfrm>
            <a:off x="2846057" y="2555340"/>
            <a:ext cx="0" cy="25200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直接连接符 75"/>
          <p:cNvCxnSpPr/>
          <p:nvPr/>
        </p:nvCxnSpPr>
        <p:spPr>
          <a:xfrm>
            <a:off x="3203634" y="2564301"/>
            <a:ext cx="0" cy="252000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直接箭头连接符 4"/>
          <p:cNvCxnSpPr/>
          <p:nvPr/>
        </p:nvCxnSpPr>
        <p:spPr>
          <a:xfrm flipV="1">
            <a:off x="3779518" y="1166951"/>
            <a:ext cx="0" cy="306541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/>
          <p:nvPr/>
        </p:nvCxnSpPr>
        <p:spPr>
          <a:xfrm>
            <a:off x="3770809" y="4232366"/>
            <a:ext cx="380564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/>
          <p:nvPr/>
        </p:nvCxnSpPr>
        <p:spPr>
          <a:xfrm flipH="1">
            <a:off x="1445622" y="4232366"/>
            <a:ext cx="2325187" cy="141079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接连接符 78"/>
          <p:cNvCxnSpPr/>
          <p:nvPr/>
        </p:nvCxnSpPr>
        <p:spPr>
          <a:xfrm>
            <a:off x="4237842" y="1714587"/>
            <a:ext cx="0" cy="252000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0" name="直接连接符 79"/>
          <p:cNvCxnSpPr/>
          <p:nvPr/>
        </p:nvCxnSpPr>
        <p:spPr>
          <a:xfrm>
            <a:off x="4595419" y="1723548"/>
            <a:ext cx="0" cy="2520000"/>
          </a:xfrm>
          <a:prstGeom prst="line">
            <a:avLst/>
          </a:prstGeom>
          <a:ln w="28575">
            <a:solidFill>
              <a:srgbClr val="00B050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椭圆 80"/>
          <p:cNvSpPr/>
          <p:nvPr/>
        </p:nvSpPr>
        <p:spPr>
          <a:xfrm>
            <a:off x="2749035" y="2456301"/>
            <a:ext cx="216000" cy="216000"/>
          </a:xfrm>
          <a:prstGeom prst="ellipse">
            <a:avLst/>
          </a:prstGeom>
          <a:solidFill>
            <a:srgbClr val="FF00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3" name="椭圆 82"/>
          <p:cNvSpPr/>
          <p:nvPr/>
        </p:nvSpPr>
        <p:spPr>
          <a:xfrm>
            <a:off x="3101736" y="2469362"/>
            <a:ext cx="216000" cy="216000"/>
          </a:xfrm>
          <a:prstGeom prst="ellipse">
            <a:avLst/>
          </a:prstGeom>
          <a:solidFill>
            <a:srgbClr val="119F14"/>
          </a:solidFill>
          <a:ln w="38100">
            <a:solidFill>
              <a:srgbClr val="119F1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4" name="文本框 83"/>
          <p:cNvSpPr txBox="1"/>
          <p:nvPr/>
        </p:nvSpPr>
        <p:spPr>
          <a:xfrm>
            <a:off x="7584684" y="4084322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植物</a:t>
            </a:r>
          </a:p>
        </p:txBody>
      </p:sp>
      <p:sp>
        <p:nvSpPr>
          <p:cNvPr id="85" name="文本框 84"/>
          <p:cNvSpPr txBox="1"/>
          <p:nvPr/>
        </p:nvSpPr>
        <p:spPr>
          <a:xfrm>
            <a:off x="3438934" y="771750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动物</a:t>
            </a:r>
          </a:p>
        </p:txBody>
      </p:sp>
      <p:sp>
        <p:nvSpPr>
          <p:cNvPr id="86" name="文本框 85"/>
          <p:cNvSpPr txBox="1"/>
          <p:nvPr/>
        </p:nvSpPr>
        <p:spPr>
          <a:xfrm>
            <a:off x="747995" y="5443101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食物</a:t>
            </a:r>
          </a:p>
        </p:txBody>
      </p:sp>
      <p:cxnSp>
        <p:nvCxnSpPr>
          <p:cNvPr id="87" name="直接连接符 86"/>
          <p:cNvCxnSpPr/>
          <p:nvPr/>
        </p:nvCxnSpPr>
        <p:spPr>
          <a:xfrm flipH="1">
            <a:off x="4863423" y="4250751"/>
            <a:ext cx="1410310" cy="853442"/>
          </a:xfrm>
          <a:prstGeom prst="line">
            <a:avLst/>
          </a:prstGeom>
          <a:ln w="28575">
            <a:solidFill>
              <a:srgbClr val="2B11EF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8" name="椭圆 87"/>
          <p:cNvSpPr/>
          <p:nvPr/>
        </p:nvSpPr>
        <p:spPr>
          <a:xfrm>
            <a:off x="4778164" y="4973083"/>
            <a:ext cx="216000" cy="216000"/>
          </a:xfrm>
          <a:prstGeom prst="ellipse">
            <a:avLst/>
          </a:prstGeom>
          <a:solidFill>
            <a:srgbClr val="2B11EF"/>
          </a:solidFill>
          <a:ln w="38100">
            <a:solidFill>
              <a:srgbClr val="2B11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89" name="直接连接符 88"/>
          <p:cNvCxnSpPr/>
          <p:nvPr/>
        </p:nvCxnSpPr>
        <p:spPr>
          <a:xfrm flipH="1">
            <a:off x="3602298" y="4216201"/>
            <a:ext cx="1410310" cy="853442"/>
          </a:xfrm>
          <a:prstGeom prst="line">
            <a:avLst/>
          </a:prstGeom>
          <a:ln w="28575">
            <a:solidFill>
              <a:srgbClr val="FB81E1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直接连接符 89"/>
          <p:cNvCxnSpPr/>
          <p:nvPr/>
        </p:nvCxnSpPr>
        <p:spPr>
          <a:xfrm flipH="1">
            <a:off x="3567941" y="1697417"/>
            <a:ext cx="1410310" cy="853442"/>
          </a:xfrm>
          <a:prstGeom prst="line">
            <a:avLst/>
          </a:prstGeom>
          <a:ln w="28575">
            <a:solidFill>
              <a:srgbClr val="FB81E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直接连接符 90"/>
          <p:cNvCxnSpPr/>
          <p:nvPr/>
        </p:nvCxnSpPr>
        <p:spPr>
          <a:xfrm>
            <a:off x="3585359" y="2555339"/>
            <a:ext cx="0" cy="2520000"/>
          </a:xfrm>
          <a:prstGeom prst="line">
            <a:avLst/>
          </a:prstGeom>
          <a:ln w="28575">
            <a:solidFill>
              <a:srgbClr val="FB81E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2" name="直接连接符 91"/>
          <p:cNvCxnSpPr/>
          <p:nvPr/>
        </p:nvCxnSpPr>
        <p:spPr>
          <a:xfrm>
            <a:off x="4977144" y="1714586"/>
            <a:ext cx="0" cy="2520000"/>
          </a:xfrm>
          <a:prstGeom prst="line">
            <a:avLst/>
          </a:prstGeom>
          <a:ln w="28575">
            <a:solidFill>
              <a:srgbClr val="FB81E1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椭圆 92"/>
          <p:cNvSpPr/>
          <p:nvPr/>
        </p:nvSpPr>
        <p:spPr>
          <a:xfrm>
            <a:off x="4859422" y="1615662"/>
            <a:ext cx="216000" cy="216000"/>
          </a:xfrm>
          <a:prstGeom prst="ellipse">
            <a:avLst/>
          </a:prstGeom>
          <a:solidFill>
            <a:srgbClr val="FB81E1"/>
          </a:solidFill>
          <a:ln w="38100">
            <a:solidFill>
              <a:srgbClr val="FB81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4" name="文本框 93"/>
          <p:cNvSpPr txBox="1"/>
          <p:nvPr/>
        </p:nvSpPr>
        <p:spPr>
          <a:xfrm>
            <a:off x="5039038" y="1234972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B81E1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熊猫</a:t>
            </a:r>
          </a:p>
        </p:txBody>
      </p:sp>
      <p:sp>
        <p:nvSpPr>
          <p:cNvPr id="95" name="文本框 94"/>
          <p:cNvSpPr txBox="1"/>
          <p:nvPr/>
        </p:nvSpPr>
        <p:spPr>
          <a:xfrm>
            <a:off x="4119318" y="5314352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白菜</a:t>
            </a:r>
          </a:p>
        </p:txBody>
      </p:sp>
      <p:sp>
        <p:nvSpPr>
          <p:cNvPr id="96" name="文本框 95"/>
          <p:cNvSpPr txBox="1"/>
          <p:nvPr/>
        </p:nvSpPr>
        <p:spPr>
          <a:xfrm>
            <a:off x="2383866" y="2633348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猪</a:t>
            </a:r>
          </a:p>
        </p:txBody>
      </p:sp>
      <p:sp>
        <p:nvSpPr>
          <p:cNvPr id="97" name="文本框 96"/>
          <p:cNvSpPr txBox="1"/>
          <p:nvPr/>
        </p:nvSpPr>
        <p:spPr>
          <a:xfrm>
            <a:off x="2849772" y="2716076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羊</a:t>
            </a:r>
          </a:p>
        </p:txBody>
      </p:sp>
      <p:sp>
        <p:nvSpPr>
          <p:cNvPr id="37" name="文本框 36"/>
          <p:cNvSpPr txBox="1"/>
          <p:nvPr/>
        </p:nvSpPr>
        <p:spPr>
          <a:xfrm>
            <a:off x="7475158" y="1523493"/>
            <a:ext cx="3950488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词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  <a:sym typeface="Wingdings" panose="05000000000000000000" pitchFamily="2" charset="2"/>
              </a:rPr>
              <a:t>：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  <a:sym typeface="Wingdings" panose="05000000000000000000" pitchFamily="2" charset="2"/>
              </a:rPr>
              <a:t>(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&lt;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动物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&gt;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，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&lt;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植物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&gt;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，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&lt;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食物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&gt;)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    猪：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(1.0, 0.1, 1.0)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    羊：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(1.0, 0.2, 1.0)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熊猫：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(1.0, 0.3, 0.0)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白菜：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(0.0, 1.0, 1.0)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竹子：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(0.0, 1.0, 0.1)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9" name="椭圆 38"/>
          <p:cNvSpPr/>
          <p:nvPr/>
        </p:nvSpPr>
        <p:spPr>
          <a:xfrm>
            <a:off x="5881693" y="4334801"/>
            <a:ext cx="216000" cy="216000"/>
          </a:xfrm>
          <a:prstGeom prst="ellipse">
            <a:avLst/>
          </a:prstGeom>
          <a:solidFill>
            <a:srgbClr val="13CEED"/>
          </a:solidFill>
          <a:ln w="38100">
            <a:solidFill>
              <a:srgbClr val="13CE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6178248" y="4425675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3CEED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竹子</a:t>
            </a:r>
          </a:p>
        </p:txBody>
      </p:sp>
    </p:spTree>
    <p:extLst>
      <p:ext uri="{BB962C8B-B14F-4D97-AF65-F5344CB8AC3E}">
        <p14:creationId xmlns:p14="http://schemas.microsoft.com/office/powerpoint/2010/main" val="1893910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 animBg="1"/>
      <p:bldP spid="83" grpId="0" animBg="1"/>
      <p:bldP spid="88" grpId="0" animBg="1"/>
      <p:bldP spid="93" grpId="0" animBg="1"/>
      <p:bldP spid="39" grpId="0" animBg="1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词的分布式表示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独热编码</a:t>
            </a:r>
            <a:endParaRPr lang="en-US" altLang="zh-CN" dirty="0"/>
          </a:p>
          <a:p>
            <a:pPr lvl="1"/>
            <a:r>
              <a:rPr lang="zh-CN" altLang="en-US" dirty="0"/>
              <a:t>稀疏向量</a:t>
            </a:r>
            <a:endParaRPr lang="en-US" altLang="zh-CN" dirty="0"/>
          </a:p>
          <a:p>
            <a:r>
              <a:rPr lang="zh-CN" altLang="en-US" dirty="0"/>
              <a:t>分布式表示</a:t>
            </a:r>
            <a:endParaRPr lang="en-US" altLang="zh-CN" dirty="0"/>
          </a:p>
          <a:p>
            <a:pPr lvl="1"/>
            <a:r>
              <a:rPr lang="zh-CN" altLang="en-US" dirty="0"/>
              <a:t>稠密向量</a:t>
            </a:r>
            <a:endParaRPr lang="en-US" altLang="zh-CN" dirty="0"/>
          </a:p>
          <a:p>
            <a:pPr lvl="1"/>
            <a:endParaRPr lang="en-US" altLang="zh-CN" sz="1000" dirty="0"/>
          </a:p>
          <a:p>
            <a:pPr marL="0" indent="0">
              <a:buNone/>
            </a:pPr>
            <a:r>
              <a:rPr lang="en-US" altLang="zh-CN" dirty="0"/>
              <a:t>        [-0.85, 2.3, 1.5, -0.54, 0.77, ...]</a:t>
            </a:r>
          </a:p>
          <a:p>
            <a:pPr marL="0" lvl="1" indent="0">
              <a:spcBef>
                <a:spcPts val="580"/>
              </a:spcBef>
              <a:buClr>
                <a:schemeClr val="accent1"/>
              </a:buClr>
              <a:buSzPct val="85000"/>
              <a:buNone/>
            </a:pPr>
            <a:endParaRPr lang="en-US" altLang="zh-CN" sz="1000" dirty="0"/>
          </a:p>
          <a:p>
            <a:r>
              <a:rPr lang="zh-CN" altLang="en-US" dirty="0"/>
              <a:t>词向量</a:t>
            </a:r>
            <a:endParaRPr lang="en-US" altLang="zh-CN" dirty="0"/>
          </a:p>
          <a:p>
            <a:r>
              <a:rPr lang="zh-CN" altLang="en-US" dirty="0"/>
              <a:t>词嵌入</a:t>
            </a:r>
            <a:endParaRPr lang="en-US" altLang="zh-CN" dirty="0"/>
          </a:p>
          <a:p>
            <a:pPr lvl="1"/>
            <a:r>
              <a:rPr lang="zh-CN" altLang="en-US" dirty="0"/>
              <a:t>把词向量从高维空间嵌入到低维空间中的一个方法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034934160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语言模型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1219200" y="1630680"/>
                <a:ext cx="10363200" cy="4572000"/>
              </a:xfrm>
            </p:spPr>
            <p:txBody>
              <a:bodyPr/>
              <a:lstStyle/>
              <a:p>
                <a:pPr>
                  <a:spcBef>
                    <a:spcPts val="1200"/>
                  </a:spcBef>
                </a:pPr>
                <a:r>
                  <a:rPr lang="zh-CN" altLang="en-US" dirty="0"/>
                  <a:t>计算一个句子的概率的模型</a:t>
                </a:r>
                <a:endParaRPr lang="en-US" altLang="zh-CN" dirty="0"/>
              </a:p>
              <a:p>
                <a:pPr lvl="1">
                  <a:spcBef>
                    <a:spcPts val="600"/>
                  </a:spcBef>
                  <a:spcAft>
                    <a:spcPts val="1800"/>
                  </a:spcAft>
                </a:pPr>
                <a:r>
                  <a:rPr lang="en-US" altLang="zh-CN" dirty="0"/>
                  <a:t>p(</a:t>
                </a:r>
                <a:r>
                  <a:rPr lang="zh-CN" altLang="en-US" dirty="0"/>
                  <a:t>清华大学计算机系</a:t>
                </a:r>
                <a:r>
                  <a:rPr lang="en-US" altLang="zh-CN" dirty="0"/>
                  <a:t>)=</a:t>
                </a:r>
                <a:r>
                  <a:rPr lang="zh-CN" altLang="en-US" dirty="0"/>
                  <a:t>？</a:t>
                </a:r>
                <a:endParaRPr lang="en-US" altLang="zh-CN" dirty="0"/>
              </a:p>
              <a:p>
                <a:r>
                  <a:rPr lang="en-US" altLang="zh-CN" dirty="0"/>
                  <a:t>n</a:t>
                </a:r>
                <a:r>
                  <a:rPr lang="zh-CN" altLang="en-US" dirty="0"/>
                  <a:t>元语言模型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设一句话由</a:t>
                </a:r>
                <a:r>
                  <a:rPr lang="en-US" altLang="zh-CN" dirty="0"/>
                  <a:t>m</a:t>
                </a:r>
                <a:r>
                  <a:rPr lang="zh-CN" altLang="en-US" dirty="0"/>
                  <a:t>个词组成：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dirty="0"/>
                  <a:t>…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dirty="0"/>
                  <a:t>…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…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begChr m:val="|"/>
                            <m:endChr m:val="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d>
                                  <m:d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e>
                                </m:d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d>
                              <m:d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</m:e>
                            </m:d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…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−2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</m:oMath>
                </a14:m>
                <a:endParaRPr lang="en-US" altLang="zh-CN" b="0" dirty="0"/>
              </a:p>
              <a:p>
                <a:pPr lvl="1">
                  <a:spcBef>
                    <a:spcPts val="12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dirty="0"/>
                  <a:t>…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rgbClr val="119F1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119F14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119F14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i="1">
                            <a:solidFill>
                              <a:srgbClr val="119F14"/>
                            </a:solidFill>
                            <a:latin typeface="Cambria Math" panose="02040503050406030204" pitchFamily="18" charset="0"/>
                          </a:rPr>
                          <m:t>−(</m:t>
                        </m:r>
                        <m:r>
                          <a:rPr lang="en-US" altLang="zh-CN" i="1">
                            <a:solidFill>
                              <a:srgbClr val="119F14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i="1">
                            <a:solidFill>
                              <a:srgbClr val="119F14"/>
                            </a:solidFill>
                            <a:latin typeface="Cambria Math" panose="02040503050406030204" pitchFamily="18" charset="0"/>
                          </a:rPr>
                          <m:t>−1)</m:t>
                        </m:r>
                      </m:sub>
                    </m:sSub>
                    <m:r>
                      <a:rPr lang="en-US" altLang="zh-CN">
                        <a:solidFill>
                          <a:srgbClr val="119F14"/>
                        </a:solidFill>
                        <a:latin typeface="Cambria Math" panose="02040503050406030204" pitchFamily="18" charset="0"/>
                      </a:rPr>
                      <m:t>…</m:t>
                    </m:r>
                    <m:sSub>
                      <m:sSubPr>
                        <m:ctrlPr>
                          <a:rPr lang="en-US" altLang="zh-CN" i="1">
                            <a:solidFill>
                              <a:srgbClr val="119F1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119F14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119F14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i="1">
                            <a:solidFill>
                              <a:srgbClr val="119F14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</m:sub>
                    </m:sSub>
                    <m:sSub>
                      <m:sSubPr>
                        <m:ctrlPr>
                          <a:rPr lang="en-US" altLang="zh-CN" i="1">
                            <a:solidFill>
                              <a:srgbClr val="119F1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119F14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119F14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i="1">
                            <a:solidFill>
                              <a:srgbClr val="119F14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sSub>
                      <m:sSubPr>
                        <m:ctrlP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…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endParaRPr lang="zh-CN" altLang="en-US" dirty="0"/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1219200" y="1630680"/>
                <a:ext cx="10363200" cy="4572000"/>
              </a:xfrm>
              <a:blipFill>
                <a:blip r:embed="rId2"/>
                <a:stretch>
                  <a:fillRect t="-21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右大括号 3"/>
          <p:cNvSpPr/>
          <p:nvPr/>
        </p:nvSpPr>
        <p:spPr>
          <a:xfrm rot="5400000">
            <a:off x="3962159" y="4243491"/>
            <a:ext cx="444137" cy="2465006"/>
          </a:xfrm>
          <a:prstGeom prst="rightBrace">
            <a:avLst>
              <a:gd name="adj1" fmla="val 18137"/>
              <a:gd name="adj2" fmla="val 50000"/>
            </a:avLst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587451" y="5767733"/>
            <a:ext cx="15418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119F14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前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119F14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n-1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119F14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个词</a:t>
            </a:r>
          </a:p>
        </p:txBody>
      </p:sp>
    </p:spTree>
    <p:extLst>
      <p:ext uri="{BB962C8B-B14F-4D97-AF65-F5344CB8AC3E}">
        <p14:creationId xmlns:p14="http://schemas.microsoft.com/office/powerpoint/2010/main" val="227244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语言模型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  p(</a:t>
            </a:r>
            <a:r>
              <a:rPr lang="zh-CN" altLang="en-US" dirty="0"/>
              <a:t>系</a:t>
            </a:r>
            <a:r>
              <a:rPr lang="en-US" altLang="zh-CN" dirty="0"/>
              <a:t>|</a:t>
            </a:r>
            <a:r>
              <a:rPr lang="zh-CN" altLang="en-US" dirty="0"/>
              <a:t>清华大学计算机</a:t>
            </a:r>
            <a:r>
              <a:rPr lang="en-US" altLang="zh-CN" dirty="0"/>
              <a:t>)            </a:t>
            </a:r>
            <a:r>
              <a:rPr lang="zh-CN" altLang="en-US" dirty="0"/>
              <a:t>大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  p(</a:t>
            </a:r>
            <a:r>
              <a:rPr lang="zh-CN" altLang="en-US" dirty="0"/>
              <a:t>学院</a:t>
            </a:r>
            <a:r>
              <a:rPr lang="en-US" altLang="zh-CN" dirty="0"/>
              <a:t>|</a:t>
            </a:r>
            <a:r>
              <a:rPr lang="zh-CN" altLang="en-US" dirty="0"/>
              <a:t>清华大学计算机</a:t>
            </a:r>
            <a:r>
              <a:rPr lang="en-US" altLang="zh-CN" dirty="0"/>
              <a:t>)        </a:t>
            </a:r>
            <a:r>
              <a:rPr lang="zh-CN" altLang="en-US" dirty="0"/>
              <a:t>中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  p(</a:t>
            </a:r>
            <a:r>
              <a:rPr lang="zh-CN" altLang="en-US" dirty="0"/>
              <a:t>大学</a:t>
            </a:r>
            <a:r>
              <a:rPr lang="en-US" altLang="zh-CN" dirty="0"/>
              <a:t>|</a:t>
            </a:r>
            <a:r>
              <a:rPr lang="zh-CN" altLang="en-US" dirty="0"/>
              <a:t>清华大学计算机</a:t>
            </a:r>
            <a:r>
              <a:rPr lang="en-US" altLang="zh-CN" dirty="0"/>
              <a:t>)        </a:t>
            </a:r>
            <a:r>
              <a:rPr lang="zh-CN" altLang="en-US" dirty="0"/>
              <a:t>小</a:t>
            </a:r>
          </a:p>
          <a:p>
            <a:pPr marL="0" indent="0">
              <a:buNone/>
            </a:pPr>
            <a:endParaRPr lang="zh-CN" altLang="en-US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92119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语言模型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altLang="zh-CN" dirty="0"/>
          </a:p>
          <a:p>
            <a:r>
              <a:rPr lang="zh-CN" altLang="en-US" dirty="0"/>
              <a:t>语言模型举例</a:t>
            </a:r>
            <a:endParaRPr lang="en-US" altLang="zh-CN" dirty="0"/>
          </a:p>
          <a:p>
            <a:pPr lvl="1"/>
            <a:r>
              <a:rPr lang="en-US" altLang="zh-CN" dirty="0"/>
              <a:t>2</a:t>
            </a:r>
            <a:r>
              <a:rPr lang="zh-CN" altLang="en-US" dirty="0"/>
              <a:t>元模型</a:t>
            </a:r>
            <a:endParaRPr lang="en-US" altLang="zh-CN" dirty="0"/>
          </a:p>
          <a:p>
            <a:pPr lvl="1"/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  </a:t>
            </a:r>
            <a:r>
              <a:rPr lang="zh-CN" altLang="en-US" dirty="0"/>
              <a:t>“清华  大学  计算机  系”</a:t>
            </a:r>
            <a:endParaRPr lang="en-US" altLang="zh-CN" dirty="0"/>
          </a:p>
          <a:p>
            <a:pPr marL="822960" lvl="3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   p(</a:t>
            </a:r>
            <a:r>
              <a:rPr lang="zh-CN" altLang="en-US" dirty="0"/>
              <a:t>清华大学计算机系</a:t>
            </a:r>
            <a:r>
              <a:rPr lang="en-US" altLang="zh-CN" dirty="0"/>
              <a:t>)</a:t>
            </a:r>
          </a:p>
          <a:p>
            <a:pPr marL="0" indent="0">
              <a:buNone/>
            </a:pPr>
            <a:r>
              <a:rPr lang="en-US" altLang="zh-CN" dirty="0"/>
              <a:t>  =p(</a:t>
            </a:r>
            <a:r>
              <a:rPr lang="zh-CN" altLang="en-US" dirty="0"/>
              <a:t>大学</a:t>
            </a:r>
            <a:r>
              <a:rPr lang="en-US" altLang="zh-CN" dirty="0"/>
              <a:t>|</a:t>
            </a:r>
            <a:r>
              <a:rPr lang="zh-CN" altLang="en-US" dirty="0"/>
              <a:t>清华</a:t>
            </a:r>
            <a:r>
              <a:rPr lang="en-US" altLang="zh-CN" dirty="0"/>
              <a:t>)×p(</a:t>
            </a:r>
            <a:r>
              <a:rPr lang="zh-CN" altLang="en-US" dirty="0"/>
              <a:t>计算机</a:t>
            </a:r>
            <a:r>
              <a:rPr lang="en-US" altLang="zh-CN" dirty="0"/>
              <a:t>|</a:t>
            </a:r>
            <a:r>
              <a:rPr lang="zh-CN" altLang="en-US" dirty="0"/>
              <a:t>大学</a:t>
            </a:r>
            <a:r>
              <a:rPr lang="en-US" altLang="zh-CN" dirty="0"/>
              <a:t>) ×p(</a:t>
            </a:r>
            <a:r>
              <a:rPr lang="zh-CN" altLang="en-US" dirty="0"/>
              <a:t>系</a:t>
            </a:r>
            <a:r>
              <a:rPr lang="en-US" altLang="zh-CN" dirty="0"/>
              <a:t>|</a:t>
            </a:r>
            <a:r>
              <a:rPr lang="zh-CN" altLang="en-US" dirty="0"/>
              <a:t>计算机</a:t>
            </a:r>
            <a:r>
              <a:rPr lang="en-US" altLang="zh-CN" dirty="0"/>
              <a:t>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62684787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神经网络语言模型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1219200" y="1417638"/>
                <a:ext cx="10363200" cy="4572000"/>
              </a:xfrm>
            </p:spPr>
            <p:txBody>
              <a:bodyPr/>
              <a:lstStyle/>
              <a:p>
                <a:r>
                  <a:rPr lang="zh-CN" altLang="en-US" dirty="0"/>
                  <a:t>用神经网络实现的语言模型</a:t>
                </a:r>
                <a:endParaRPr lang="en-US" altLang="zh-CN" dirty="0"/>
              </a:p>
              <a:p>
                <a:pPr marL="0" indent="0">
                  <a:buNone/>
                </a:pPr>
                <a:r>
                  <a:rPr lang="en-US" altLang="zh-CN" dirty="0"/>
                  <a:t>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begChr m:val="|"/>
                            <m:endChr m:val="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d>
                                  <m:d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e>
                                </m:d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</m:e>
                            </m:d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…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−2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</m:oMath>
                </a14:m>
                <a:endParaRPr lang="en-US" altLang="zh-CN" dirty="0"/>
              </a:p>
              <a:p>
                <a:pPr marL="2194560" lvl="8" indent="0">
                  <a:buNone/>
                </a:pPr>
                <a:endParaRPr lang="en-US" altLang="zh-CN" dirty="0"/>
              </a:p>
              <a:p>
                <a:pPr marL="2194560" lvl="8" indent="0">
                  <a:buNone/>
                </a:pPr>
                <a:endParaRPr lang="en-US" altLang="zh-CN" dirty="0"/>
              </a:p>
              <a:p>
                <a:pPr marL="2194560" lvl="8" indent="0">
                  <a:buNone/>
                </a:pPr>
                <a:endParaRPr lang="en-US" altLang="zh-CN" dirty="0"/>
              </a:p>
              <a:p>
                <a:pPr marL="2194560" lvl="8" indent="0">
                  <a:buNone/>
                </a:pPr>
                <a:endParaRPr lang="en-US" altLang="zh-CN" dirty="0"/>
              </a:p>
              <a:p>
                <a:pPr marL="2194560" lvl="8" indent="0">
                  <a:buNone/>
                </a:pPr>
                <a:endParaRPr lang="en-US" altLang="zh-CN" dirty="0"/>
              </a:p>
              <a:p>
                <a:pPr marL="0" indent="0">
                  <a:buNone/>
                </a:pPr>
                <a:r>
                  <a:rPr lang="en-US" altLang="zh-CN" dirty="0"/>
                  <a:t>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dirty="0"/>
                  <a:t>…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srgbClr val="119F1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119F14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119F14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i="1">
                            <a:solidFill>
                              <a:srgbClr val="119F14"/>
                            </a:solidFill>
                            <a:latin typeface="Cambria Math" panose="02040503050406030204" pitchFamily="18" charset="0"/>
                          </a:rPr>
                          <m:t>−(</m:t>
                        </m:r>
                        <m:r>
                          <a:rPr lang="en-US" altLang="zh-CN" b="0" i="1" smtClean="0">
                            <a:solidFill>
                              <a:srgbClr val="119F14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b="0" i="1" smtClean="0">
                            <a:solidFill>
                              <a:srgbClr val="119F14"/>
                            </a:solidFill>
                            <a:latin typeface="Cambria Math" panose="02040503050406030204" pitchFamily="18" charset="0"/>
                          </a:rPr>
                          <m:t>−1)</m:t>
                        </m:r>
                      </m:sub>
                    </m:sSub>
                    <m:r>
                      <a:rPr lang="en-US" altLang="zh-CN" b="0" i="0" smtClean="0">
                        <a:solidFill>
                          <a:srgbClr val="119F14"/>
                        </a:solidFill>
                        <a:latin typeface="Cambria Math" panose="02040503050406030204" pitchFamily="18" charset="0"/>
                      </a:rPr>
                      <m:t>…</m:t>
                    </m:r>
                    <m:sSub>
                      <m:sSubPr>
                        <m:ctrlPr>
                          <a:rPr lang="en-US" altLang="zh-CN" i="1">
                            <a:solidFill>
                              <a:srgbClr val="119F1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119F14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119F14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i="1">
                            <a:solidFill>
                              <a:srgbClr val="119F14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</m:sub>
                    </m:sSub>
                    <m:sSub>
                      <m:sSubPr>
                        <m:ctrlPr>
                          <a:rPr lang="en-US" altLang="zh-CN" i="1">
                            <a:solidFill>
                              <a:srgbClr val="119F1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119F14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119F14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solidFill>
                              <a:srgbClr val="119F14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sSub>
                      <m:sSubPr>
                        <m:ctrlPr>
                          <a:rPr lang="en-US" altLang="zh-C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altLang="zh-C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…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1219200" y="1417638"/>
                <a:ext cx="10363200" cy="4572000"/>
              </a:xfrm>
              <a:blipFill>
                <a:blip r:embed="rId2"/>
                <a:stretch>
                  <a:fillRect t="-21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 3"/>
          <p:cNvSpPr/>
          <p:nvPr/>
        </p:nvSpPr>
        <p:spPr>
          <a:xfrm>
            <a:off x="8072852" y="3143800"/>
            <a:ext cx="1759131" cy="687978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神经网络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8181467" y="4743945"/>
            <a:ext cx="15418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前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n-1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个词</a:t>
            </a:r>
          </a:p>
        </p:txBody>
      </p:sp>
      <p:cxnSp>
        <p:nvCxnSpPr>
          <p:cNvPr id="7" name="直接箭头连接符 6"/>
          <p:cNvCxnSpPr/>
          <p:nvPr/>
        </p:nvCxnSpPr>
        <p:spPr>
          <a:xfrm flipV="1">
            <a:off x="8429903" y="3832176"/>
            <a:ext cx="248194" cy="87045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直接箭头连接符 7"/>
          <p:cNvCxnSpPr/>
          <p:nvPr/>
        </p:nvCxnSpPr>
        <p:spPr>
          <a:xfrm flipH="1" flipV="1">
            <a:off x="9191903" y="3832177"/>
            <a:ext cx="248194" cy="87045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>
            <a:stCxn id="4" idx="0"/>
          </p:cNvCxnSpPr>
          <p:nvPr/>
        </p:nvCxnSpPr>
        <p:spPr>
          <a:xfrm flipH="1" flipV="1">
            <a:off x="8952416" y="2455819"/>
            <a:ext cx="2" cy="68798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/>
              <p:cNvSpPr txBox="1"/>
              <p:nvPr/>
            </p:nvSpPr>
            <p:spPr>
              <a:xfrm>
                <a:off x="8678097" y="1937016"/>
                <a:ext cx="70128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𝑝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6" name="文本框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8097" y="1937016"/>
                <a:ext cx="701280" cy="461665"/>
              </a:xfrm>
              <a:prstGeom prst="rect">
                <a:avLst/>
              </a:prstGeom>
              <a:blipFill>
                <a:blip r:embed="rId3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右大括号 5"/>
          <p:cNvSpPr/>
          <p:nvPr/>
        </p:nvSpPr>
        <p:spPr>
          <a:xfrm rot="5400000">
            <a:off x="3965925" y="3619245"/>
            <a:ext cx="508393" cy="2689305"/>
          </a:xfrm>
          <a:prstGeom prst="rightBrace">
            <a:avLst>
              <a:gd name="adj1" fmla="val 31710"/>
              <a:gd name="adj2" fmla="val 50000"/>
            </a:avLst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587451" y="5218094"/>
            <a:ext cx="15418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119F14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前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119F14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n-1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119F14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个词</a:t>
            </a:r>
          </a:p>
        </p:txBody>
      </p:sp>
      <p:cxnSp>
        <p:nvCxnSpPr>
          <p:cNvPr id="13" name="直接箭头连接符 12"/>
          <p:cNvCxnSpPr/>
          <p:nvPr/>
        </p:nvCxnSpPr>
        <p:spPr>
          <a:xfrm flipV="1">
            <a:off x="5947954" y="2290357"/>
            <a:ext cx="2821577" cy="198391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>
            <a:endCxn id="5" idx="1"/>
          </p:cNvCxnSpPr>
          <p:nvPr/>
        </p:nvCxnSpPr>
        <p:spPr>
          <a:xfrm flipV="1">
            <a:off x="4868091" y="4974778"/>
            <a:ext cx="3313376" cy="442495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右大括号 25"/>
          <p:cNvSpPr/>
          <p:nvPr/>
        </p:nvSpPr>
        <p:spPr>
          <a:xfrm rot="16200000">
            <a:off x="4104203" y="2537147"/>
            <a:ext cx="508393" cy="2965858"/>
          </a:xfrm>
          <a:prstGeom prst="rightBrace">
            <a:avLst>
              <a:gd name="adj1" fmla="val 31710"/>
              <a:gd name="adj2" fmla="val 50000"/>
            </a:avLst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3796211" y="3244111"/>
            <a:ext cx="15418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2B11EF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窗口为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2B11EF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n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2B11EF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657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16" grpId="0"/>
      <p:bldP spid="6" grpId="0" animBg="1"/>
      <p:bldP spid="11" grpId="0"/>
      <p:bldP spid="26" grpId="0" animBg="1"/>
      <p:bldP spid="31" grpId="0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图片 8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7821" y="304800"/>
            <a:ext cx="6334588" cy="578249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8" name="文本框 87"/>
              <p:cNvSpPr txBox="1"/>
              <p:nvPr/>
            </p:nvSpPr>
            <p:spPr>
              <a:xfrm>
                <a:off x="1741235" y="5717960"/>
                <a:ext cx="218633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上下文</a:t>
                </a:r>
                <a14:m>
                  <m:oMath xmlns:m="http://schemas.openxmlformats.org/officeDocument/2006/math">
                    <m:r>
                      <a:rPr kumimoji="0" lang="en-US" altLang="zh-CN" sz="1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𝒄𝒐𝒏𝒕𝒆𝒙𝒕</m:t>
                    </m:r>
                    <m:r>
                      <a:rPr kumimoji="0" lang="en-US" altLang="zh-CN" sz="1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(</m:t>
                    </m:r>
                    <m:sSub>
                      <m:sSubPr>
                        <m:ctrlPr>
                          <a:rPr kumimoji="0" lang="en-US" altLang="zh-CN" sz="1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1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𝒘</m:t>
                        </m:r>
                      </m:e>
                      <m:sub>
                        <m:r>
                          <a:rPr kumimoji="0" lang="en-US" altLang="zh-CN" sz="1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𝒕</m:t>
                        </m:r>
                      </m:sub>
                    </m:sSub>
                    <m:r>
                      <a:rPr kumimoji="0" lang="en-US" altLang="zh-CN" sz="1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)</m:t>
                    </m:r>
                  </m:oMath>
                </a14:m>
                <a:endPara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88" name="文本框 8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1235" y="5717960"/>
                <a:ext cx="2186332" cy="369332"/>
              </a:xfrm>
              <a:prstGeom prst="rect">
                <a:avLst/>
              </a:prstGeom>
              <a:blipFill>
                <a:blip r:embed="rId3"/>
                <a:stretch>
                  <a:fillRect l="-2514" t="-18033" r="-1117" b="-163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9" name="直接箭头连接符 88"/>
          <p:cNvCxnSpPr/>
          <p:nvPr/>
        </p:nvCxnSpPr>
        <p:spPr>
          <a:xfrm flipV="1">
            <a:off x="3927567" y="5902626"/>
            <a:ext cx="757644" cy="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4" name="文本框 93"/>
          <p:cNvSpPr txBox="1"/>
          <p:nvPr/>
        </p:nvSpPr>
        <p:spPr>
          <a:xfrm>
            <a:off x="9199246" y="1707045"/>
            <a:ext cx="16858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神经元个数等于词表长度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K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95" name="直接箭头连接符 94"/>
          <p:cNvCxnSpPr/>
          <p:nvPr/>
        </p:nvCxnSpPr>
        <p:spPr>
          <a:xfrm flipV="1">
            <a:off x="2351314" y="4136681"/>
            <a:ext cx="923109" cy="55388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1" name="文本框 100"/>
          <p:cNvSpPr txBox="1"/>
          <p:nvPr/>
        </p:nvSpPr>
        <p:spPr>
          <a:xfrm>
            <a:off x="8948995" y="4367404"/>
            <a:ext cx="21863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n-1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个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m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维向量拼接成的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m(n-1)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维向量</a:t>
            </a:r>
          </a:p>
        </p:txBody>
      </p:sp>
      <p:cxnSp>
        <p:nvCxnSpPr>
          <p:cNvPr id="102" name="直接箭头连接符 101"/>
          <p:cNvCxnSpPr/>
          <p:nvPr/>
        </p:nvCxnSpPr>
        <p:spPr>
          <a:xfrm flipH="1" flipV="1">
            <a:off x="8450951" y="4003539"/>
            <a:ext cx="555530" cy="48137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8" name="文本框 107"/>
          <p:cNvSpPr txBox="1"/>
          <p:nvPr/>
        </p:nvSpPr>
        <p:spPr>
          <a:xfrm>
            <a:off x="8324600" y="3067092"/>
            <a:ext cx="1358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H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个神经元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112" name="直接箭头连接符 111"/>
          <p:cNvCxnSpPr/>
          <p:nvPr/>
        </p:nvCxnSpPr>
        <p:spPr>
          <a:xfrm flipH="1" flipV="1">
            <a:off x="6862354" y="2914856"/>
            <a:ext cx="1363955" cy="36330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4" name="文本框 113"/>
          <p:cNvSpPr txBox="1"/>
          <p:nvPr/>
        </p:nvSpPr>
        <p:spPr>
          <a:xfrm>
            <a:off x="786865" y="4690569"/>
            <a:ext cx="17937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每个词对应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m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个输入，共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n-1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组</a:t>
            </a:r>
          </a:p>
        </p:txBody>
      </p:sp>
      <p:cxnSp>
        <p:nvCxnSpPr>
          <p:cNvPr id="116" name="直接箭头连接符 115"/>
          <p:cNvCxnSpPr>
            <a:stCxn id="94" idx="1"/>
          </p:cNvCxnSpPr>
          <p:nvPr/>
        </p:nvCxnSpPr>
        <p:spPr>
          <a:xfrm flipH="1" flipV="1">
            <a:off x="7646126" y="1707045"/>
            <a:ext cx="1553120" cy="32316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8" name="文本框 117"/>
          <p:cNvSpPr txBox="1"/>
          <p:nvPr/>
        </p:nvSpPr>
        <p:spPr>
          <a:xfrm>
            <a:off x="1515149" y="3067092"/>
            <a:ext cx="1358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全连接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119" name="直接箭头连接符 118"/>
          <p:cNvCxnSpPr/>
          <p:nvPr/>
        </p:nvCxnSpPr>
        <p:spPr>
          <a:xfrm flipV="1">
            <a:off x="2382673" y="2855348"/>
            <a:ext cx="778538" cy="422817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3" name="直接箭头连接符 122"/>
          <p:cNvCxnSpPr/>
          <p:nvPr/>
        </p:nvCxnSpPr>
        <p:spPr>
          <a:xfrm>
            <a:off x="2382673" y="3399356"/>
            <a:ext cx="197960" cy="369981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3" name="文本框 132"/>
          <p:cNvSpPr txBox="1"/>
          <p:nvPr/>
        </p:nvSpPr>
        <p:spPr>
          <a:xfrm>
            <a:off x="1110921" y="2030210"/>
            <a:ext cx="1358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全连接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134" name="直接箭头连接符 133"/>
          <p:cNvCxnSpPr/>
          <p:nvPr/>
        </p:nvCxnSpPr>
        <p:spPr>
          <a:xfrm flipV="1">
            <a:off x="2078841" y="1601203"/>
            <a:ext cx="303832" cy="537576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5" name="直接箭头连接符 134"/>
          <p:cNvCxnSpPr/>
          <p:nvPr/>
        </p:nvCxnSpPr>
        <p:spPr>
          <a:xfrm>
            <a:off x="2078841" y="2259969"/>
            <a:ext cx="1195582" cy="426063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0" name="矩形 139"/>
          <p:cNvSpPr/>
          <p:nvPr/>
        </p:nvSpPr>
        <p:spPr>
          <a:xfrm>
            <a:off x="4031465" y="243841"/>
            <a:ext cx="2665426" cy="452846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6630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/>
      <p:bldP spid="94" grpId="0"/>
      <p:bldP spid="101" grpId="0"/>
      <p:bldP spid="108" grpId="0"/>
      <p:bldP spid="114" grpId="0"/>
      <p:bldP spid="118" grpId="0"/>
      <p:bldP spid="133" grpId="0"/>
      <p:bldP spid="140" grpId="0" animBg="1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790" y="440397"/>
            <a:ext cx="6334293" cy="578560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5390609" y="2693455"/>
                <a:ext cx="6469014" cy="7514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ctrlPr>
                            <a:rPr kumimoji="0" lang="zh-CN" alt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zh-CN" alt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zh-CN" alt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𝑧</m:t>
                              </m:r>
                            </m:e>
                            <m:sub>
                              <m:r>
                                <a:rPr kumimoji="0" lang="zh-CN" alt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h</m:t>
                              </m:r>
                            </m:sub>
                          </m:sSub>
                          <m:r>
                            <a:rPr kumimoji="0" lang="zh-CN" altLang="en-US" sz="20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kumimoji="0" lang="en-US" altLang="zh-CN" sz="20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tanh</m:t>
                          </m:r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⁡(</m:t>
                          </m:r>
                          <m:sSub>
                            <m:sSubPr>
                              <m:ctrlPr>
                                <a:rPr kumimoji="0" lang="zh-CN" alt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zh-CN" alt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𝑢</m:t>
                              </m:r>
                            </m:e>
                            <m:sub>
                              <m:r>
                                <a:rPr kumimoji="0" lang="zh-CN" alt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h</m:t>
                              </m:r>
                              <m:r>
                                <a:rPr kumimoji="0" lang="zh-CN" altLang="en-US" sz="20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,1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0" lang="zh-CN" alt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zh-CN" alt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zh-CN" altLang="en-US" sz="20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sub>
                          </m:sSub>
                          <m:r>
                            <a:rPr kumimoji="0" lang="zh-CN" altLang="en-US" sz="20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+</m:t>
                          </m:r>
                          <m:sSub>
                            <m:sSubPr>
                              <m:ctrlPr>
                                <a:rPr kumimoji="0" lang="zh-CN" alt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zh-CN" alt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𝑢</m:t>
                              </m:r>
                            </m:e>
                            <m:sub>
                              <m:r>
                                <a:rPr kumimoji="0" lang="zh-CN" alt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h</m:t>
                              </m:r>
                              <m:r>
                                <a:rPr kumimoji="0" lang="zh-CN" altLang="en-US" sz="20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,2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0" lang="zh-CN" alt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zh-CN" alt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zh-CN" altLang="en-US" sz="20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b>
                          </m:sSub>
                          <m:r>
                            <a:rPr kumimoji="0" lang="zh-CN" altLang="en-US" sz="20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+…+</m:t>
                          </m:r>
                          <m:sSub>
                            <m:sSubPr>
                              <m:ctrlPr>
                                <a:rPr kumimoji="0" lang="zh-CN" alt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zh-CN" alt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𝑢</m:t>
                              </m:r>
                            </m:e>
                            <m:sub>
                              <m:r>
                                <a:rPr kumimoji="0" lang="zh-CN" alt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h</m:t>
                              </m:r>
                              <m:r>
                                <a:rPr kumimoji="0" lang="zh-CN" altLang="en-US" sz="20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,</m:t>
                              </m:r>
                              <m:d>
                                <m:dPr>
                                  <m:ctrlPr>
                                    <a:rPr kumimoji="0" lang="zh-CN" altLang="en-US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zh-CN" altLang="en-US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𝑛</m:t>
                                  </m:r>
                                  <m:r>
                                    <a:rPr kumimoji="0" lang="zh-CN" altLang="en-US" sz="20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−1</m:t>
                                  </m:r>
                                </m:e>
                              </m:d>
                              <m:r>
                                <a:rPr kumimoji="0" lang="zh-CN" alt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𝑚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0" lang="zh-CN" alt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zh-CN" alt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</m:e>
                            <m:sub>
                              <m:d>
                                <m:dPr>
                                  <m:ctrlPr>
                                    <a:rPr kumimoji="0" lang="zh-CN" altLang="en-US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zh-CN" altLang="en-US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𝑛</m:t>
                                  </m:r>
                                  <m:r>
                                    <a:rPr kumimoji="0" lang="zh-CN" altLang="en-US" sz="20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−1</m:t>
                                  </m:r>
                                </m:e>
                              </m:d>
                              <m:r>
                                <a:rPr kumimoji="0" lang="zh-CN" alt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𝑚</m:t>
                              </m:r>
                            </m:sub>
                          </m:sSub>
                          <m:r>
                            <a:rPr kumimoji="0" lang="zh-CN" altLang="en-US" sz="20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+</m:t>
                          </m:r>
                          <m:sSub>
                            <m:sSubPr>
                              <m:ctrlPr>
                                <a:rPr kumimoji="0" lang="zh-CN" alt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zh-CN" alt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0" lang="zh-CN" alt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h</m:t>
                              </m:r>
                            </m:sub>
                          </m:sSub>
                        </m:e>
                      </m:d>
                    </m:oMath>
                    <m:oMath xmlns:m="http://schemas.openxmlformats.org/officeDocument/2006/math">
                      <m:r>
                        <a:rPr kumimoji="0" lang="en-US" altLang="zh-CN" sz="20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(</m:t>
                      </m:r>
                      <m:r>
                        <a:rPr kumimoji="0" lang="en-US" altLang="zh-C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h</m:t>
                      </m:r>
                      <m:r>
                        <a:rPr kumimoji="0" lang="en-US" altLang="zh-C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=1,2,…,</m:t>
                      </m:r>
                      <m:r>
                        <a:rPr kumimoji="0" lang="en-US" altLang="zh-C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𝐻</m:t>
                      </m:r>
                      <m:r>
                        <a:rPr kumimoji="0" lang="en-US" altLang="zh-C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0609" y="2693455"/>
                <a:ext cx="6469014" cy="751488"/>
              </a:xfrm>
              <a:prstGeom prst="rect">
                <a:avLst/>
              </a:prstGeom>
              <a:blipFill>
                <a:blip r:embed="rId3"/>
                <a:stretch>
                  <a:fillRect t="-91870" r="-10745" b="-934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6439056" y="1461695"/>
                <a:ext cx="4393895" cy="7212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zh-CN" alt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zh-CN" alt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𝑦</m:t>
                          </m:r>
                        </m:e>
                        <m:sub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</m:sub>
                      </m:sSub>
                      <m:r>
                        <a:rPr kumimoji="0" lang="zh-CN" altLang="en-US" sz="2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kumimoji="0" lang="zh-CN" alt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zh-CN" alt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𝑣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0" lang="en-US" altLang="zh-CN" sz="20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i</m:t>
                          </m:r>
                          <m:r>
                            <a:rPr kumimoji="0" lang="zh-CN" altLang="en-US" sz="20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,1</m:t>
                          </m:r>
                        </m:sub>
                      </m:sSub>
                      <m:sSub>
                        <m:sSubPr>
                          <m:ctrlPr>
                            <a:rPr kumimoji="0" lang="zh-CN" alt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zh-CN" alt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𝑧</m:t>
                          </m:r>
                        </m:e>
                        <m:sub>
                          <m:r>
                            <a:rPr kumimoji="0" lang="zh-CN" altLang="en-US" sz="20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</m:sSub>
                      <m:r>
                        <a:rPr kumimoji="0" lang="zh-CN" altLang="en-US" sz="2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+</m:t>
                      </m:r>
                      <m:sSub>
                        <m:sSubPr>
                          <m:ctrlPr>
                            <a:rPr kumimoji="0" lang="zh-CN" alt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zh-CN" alt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𝑣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0" lang="en-US" altLang="zh-CN" sz="20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i</m:t>
                          </m:r>
                          <m:r>
                            <a:rPr kumimoji="0" lang="zh-CN" altLang="en-US" sz="20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,2</m:t>
                          </m:r>
                        </m:sub>
                      </m:sSub>
                      <m:sSub>
                        <m:sSubPr>
                          <m:ctrlPr>
                            <a:rPr kumimoji="0" lang="zh-CN" alt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zh-CN" alt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𝑧</m:t>
                          </m:r>
                        </m:e>
                        <m:sub>
                          <m:r>
                            <a:rPr kumimoji="0" lang="zh-CN" altLang="en-US" sz="20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b>
                      </m:sSub>
                      <m:r>
                        <a:rPr kumimoji="0" lang="zh-CN" altLang="en-US" sz="2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+…+</m:t>
                      </m:r>
                      <m:sSub>
                        <m:sSubPr>
                          <m:ctrlPr>
                            <a:rPr kumimoji="0" lang="zh-CN" alt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zh-CN" alt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𝑣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0" lang="en-US" altLang="zh-CN" sz="20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i</m:t>
                          </m:r>
                          <m:r>
                            <a:rPr kumimoji="0" lang="zh-CN" altLang="en-US" sz="20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r>
                            <a:rPr kumimoji="0" lang="zh-CN" alt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𝐻</m:t>
                          </m:r>
                        </m:sub>
                      </m:sSub>
                      <m:sSub>
                        <m:sSubPr>
                          <m:ctrlPr>
                            <a:rPr kumimoji="0" lang="zh-CN" alt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zh-CN" alt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𝑧</m:t>
                          </m:r>
                        </m:e>
                        <m:sub>
                          <m:r>
                            <a:rPr kumimoji="0" lang="zh-CN" alt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𝐻</m:t>
                          </m:r>
                        </m:sub>
                      </m:sSub>
                      <m:r>
                        <a:rPr kumimoji="0" lang="zh-CN" altLang="en-US" sz="2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+</m:t>
                      </m:r>
                      <m:sSub>
                        <m:sSubPr>
                          <m:ctrlPr>
                            <a:rPr kumimoji="0" lang="zh-CN" alt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zh-CN" alt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𝑞</m:t>
                          </m:r>
                        </m:e>
                        <m:sub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</m:sub>
                      </m:sSub>
                    </m:oMath>
                    <m:oMath xmlns:m="http://schemas.openxmlformats.org/officeDocument/2006/math">
                      <m:r>
                        <a:rPr kumimoji="0" lang="en-US" altLang="zh-CN" sz="20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(</m:t>
                      </m:r>
                      <m:r>
                        <a:rPr kumimoji="0" lang="en-US" altLang="zh-C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𝑖</m:t>
                      </m:r>
                      <m:r>
                        <a:rPr kumimoji="0" lang="en-US" altLang="zh-C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=1,2,…,</m:t>
                      </m:r>
                      <m:r>
                        <a:rPr kumimoji="0" lang="en-US" altLang="zh-C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𝐾</m:t>
                      </m:r>
                      <m:r>
                        <a:rPr kumimoji="0" lang="en-US" altLang="zh-C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9056" y="1461695"/>
                <a:ext cx="4393895" cy="721288"/>
              </a:xfrm>
              <a:prstGeom prst="rect">
                <a:avLst/>
              </a:prstGeom>
              <a:blipFill>
                <a:blip r:embed="rId4"/>
                <a:stretch>
                  <a:fillRect b="-59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4457680" y="505006"/>
                <a:ext cx="3962751" cy="7637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zh-CN" alt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𝑝</m:t>
                      </m:r>
                      <m:d>
                        <m:dPr>
                          <m:ctrlPr>
                            <a:rPr kumimoji="0" lang="zh-CN" alt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zh-CN" alt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𝑤</m:t>
                          </m:r>
                          <m:r>
                            <a:rPr kumimoji="0" lang="zh-CN" altLang="en-US" sz="20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=</m:t>
                          </m:r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</m:e>
                        <m:e>
                          <m:r>
                            <a:rPr kumimoji="0" lang="zh-CN" alt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𝑐𝑜𝑛𝑡𝑒𝑥𝑡</m:t>
                          </m:r>
                          <m:d>
                            <m:dPr>
                              <m:ctrlPr>
                                <a:rPr kumimoji="0" lang="zh-CN" alt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zh-CN" alt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𝑤</m:t>
                              </m:r>
                            </m:e>
                          </m:d>
                        </m:e>
                      </m:d>
                      <m:r>
                        <a:rPr kumimoji="0" lang="zh-CN" altLang="en-US" sz="2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zh-CN" alt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0" lang="zh-CN" alt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zh-CN" alt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kumimoji="0" lang="zh-CN" altLang="en-US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zh-CN" altLang="en-US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kumimoji="0" lang="en-US" altLang="zh-CN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𝑖</m:t>
                                  </m:r>
                                </m:sub>
                              </m:sSub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limLoc m:val="undOvr"/>
                              <m:ctrlPr>
                                <a:rPr kumimoji="0" lang="zh-CN" alt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naryPr>
                            <m:sub>
                              <m:r>
                                <m:rPr>
                                  <m:brk/>
                                </m:rPr>
                                <a:rPr kumimoji="0" lang="en-US" altLang="zh-CN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𝑘</m:t>
                              </m:r>
                              <m:r>
                                <a:rPr kumimoji="0" lang="zh-CN" altLang="en-US" sz="20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=1</m:t>
                              </m:r>
                            </m:sub>
                            <m:sup>
                              <m:r>
                                <a:rPr kumimoji="0" lang="en-US" altLang="zh-CN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𝐾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kumimoji="0" lang="zh-CN" altLang="en-US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zh-CN" altLang="en-US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kumimoji="0" lang="zh-CN" altLang="en-US" sz="20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zh-CN" altLang="en-US" sz="20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kumimoji="0" lang="en-US" altLang="zh-CN" sz="20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𝑘</m:t>
                                      </m:r>
                                    </m:sub>
                                  </m:sSub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7680" y="505006"/>
                <a:ext cx="3962751" cy="7637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7092521" y="3830723"/>
                <a:ext cx="2775055" cy="45179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]"/>
                          <m:ctrlPr>
                            <a:rPr kumimoji="0" lang="zh-CN" alt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zh-CN" alt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  <m:r>
                            <a:rPr kumimoji="0" lang="zh-CN" altLang="en-US" sz="20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=[</m:t>
                          </m:r>
                          <m:sSub>
                            <m:sSubPr>
                              <m:ctrlPr>
                                <a:rPr kumimoji="0" lang="zh-CN" alt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zh-CN" alt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zh-CN" altLang="en-US" sz="20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sub>
                          </m:sSub>
                          <m:r>
                            <a:rPr kumimoji="0" lang="zh-CN" altLang="en-US" sz="20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sSub>
                            <m:sSubPr>
                              <m:ctrlPr>
                                <a:rPr kumimoji="0" lang="zh-CN" alt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zh-CN" alt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zh-CN" altLang="en-US" sz="20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b>
                          </m:sSub>
                          <m:r>
                            <a:rPr kumimoji="0" lang="zh-CN" altLang="en-US" sz="20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,…,</m:t>
                          </m:r>
                          <m:sSub>
                            <m:sSubPr>
                              <m:ctrlPr>
                                <a:rPr kumimoji="0" lang="zh-CN" alt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zh-CN" alt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</m:e>
                            <m:sub>
                              <m:d>
                                <m:dPr>
                                  <m:endChr m:val=""/>
                                  <m:ctrlPr>
                                    <a:rPr kumimoji="0" lang="zh-CN" altLang="en-US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zh-CN" altLang="en-US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𝑛</m:t>
                                  </m:r>
                                  <m:r>
                                    <a:rPr kumimoji="0" lang="zh-CN" altLang="en-US" sz="20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−1)</m:t>
                                  </m:r>
                                  <m:r>
                                    <a:rPr kumimoji="0" lang="zh-CN" altLang="en-US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𝑚</m:t>
                                  </m:r>
                                </m:e>
                              </m:d>
                            </m:sub>
                          </m:sSub>
                        </m:e>
                      </m:d>
                    </m:oMath>
                  </m:oMathPara>
                </a14:m>
                <a:endPara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2521" y="3830723"/>
                <a:ext cx="2775055" cy="451790"/>
              </a:xfrm>
              <a:prstGeom prst="rect">
                <a:avLst/>
              </a:prstGeom>
              <a:blipFill>
                <a:blip r:embed="rId6"/>
                <a:stretch>
                  <a:fillRect t="-150667" r="-22807" b="-217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矩形 8"/>
          <p:cNvSpPr/>
          <p:nvPr/>
        </p:nvSpPr>
        <p:spPr>
          <a:xfrm>
            <a:off x="6851767" y="4717196"/>
            <a:ext cx="2236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词向量，训练得到</a:t>
            </a:r>
          </a:p>
        </p:txBody>
      </p:sp>
      <p:cxnSp>
        <p:nvCxnSpPr>
          <p:cNvPr id="10" name="直接箭头连接符 9"/>
          <p:cNvCxnSpPr/>
          <p:nvPr/>
        </p:nvCxnSpPr>
        <p:spPr>
          <a:xfrm flipH="1" flipV="1">
            <a:off x="6296237" y="4279736"/>
            <a:ext cx="555530" cy="48137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154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神经网络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0099" y="1417645"/>
            <a:ext cx="5612500" cy="4530315"/>
          </a:xfrm>
          <a:prstGeom prst="rect">
            <a:avLst/>
          </a:prstGeom>
        </p:spPr>
      </p:pic>
      <p:sp>
        <p:nvSpPr>
          <p:cNvPr id="55" name="椭圆 54"/>
          <p:cNvSpPr/>
          <p:nvPr/>
        </p:nvSpPr>
        <p:spPr>
          <a:xfrm>
            <a:off x="3857901" y="2425322"/>
            <a:ext cx="1188000" cy="1188000"/>
          </a:xfrm>
          <a:prstGeom prst="ellipse">
            <a:avLst/>
          </a:prstGeom>
          <a:noFill/>
          <a:ln w="285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椭圆 55"/>
          <p:cNvSpPr/>
          <p:nvPr/>
        </p:nvSpPr>
        <p:spPr>
          <a:xfrm>
            <a:off x="5643158" y="2425322"/>
            <a:ext cx="1188000" cy="1188000"/>
          </a:xfrm>
          <a:prstGeom prst="ellipse">
            <a:avLst/>
          </a:prstGeom>
          <a:noFill/>
          <a:ln w="285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圆角矩形标注 8"/>
          <p:cNvSpPr/>
          <p:nvPr/>
        </p:nvSpPr>
        <p:spPr>
          <a:xfrm>
            <a:off x="2037812" y="2026544"/>
            <a:ext cx="1092049" cy="594000"/>
          </a:xfrm>
          <a:prstGeom prst="wedgeRoundRectCallout">
            <a:avLst>
              <a:gd name="adj1" fmla="val 116799"/>
              <a:gd name="adj2" fmla="val 85957"/>
              <a:gd name="adj3" fmla="val 16667"/>
            </a:avLst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algn="ctr"/>
            <a:r>
              <a:rPr lang="zh-CN" altLang="en-US" sz="28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模式</a:t>
            </a:r>
            <a:r>
              <a:rPr lang="en-US" altLang="zh-CN" sz="28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CN" altLang="en-US" sz="2800" dirty="0" err="1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圆角矩形标注 58"/>
          <p:cNvSpPr/>
          <p:nvPr/>
        </p:nvSpPr>
        <p:spPr>
          <a:xfrm>
            <a:off x="7468901" y="2026544"/>
            <a:ext cx="1092049" cy="594000"/>
          </a:xfrm>
          <a:prstGeom prst="wedgeRoundRectCallout">
            <a:avLst>
              <a:gd name="adj1" fmla="val -114462"/>
              <a:gd name="adj2" fmla="val 63966"/>
              <a:gd name="adj3" fmla="val 16667"/>
            </a:avLst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algn="ctr"/>
            <a:r>
              <a:rPr lang="zh-CN" altLang="en-US" sz="28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模式</a:t>
            </a:r>
            <a:r>
              <a:rPr lang="en-US" altLang="zh-CN" sz="28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endParaRPr lang="zh-CN" altLang="en-US" sz="2800" dirty="0" err="1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文本框 59"/>
              <p:cNvSpPr txBox="1"/>
              <p:nvPr/>
            </p:nvSpPr>
            <p:spPr>
              <a:xfrm>
                <a:off x="3593586" y="5791206"/>
                <a:ext cx="387531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         </m:t>
                          </m:r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2 </m:t>
                          </m:r>
                        </m:sub>
                      </m:sSub>
                      <m:r>
                        <a:rPr lang="en-US" altLang="zh-CN" sz="2800" b="0" i="1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    …</m:t>
                      </m:r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              </m:t>
                          </m:r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60" name="文本框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3586" y="5791206"/>
                <a:ext cx="3875315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83655604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如何训练神经网络语言模型？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1219200" y="1639389"/>
            <a:ext cx="10363200" cy="4572000"/>
          </a:xfrm>
        </p:spPr>
        <p:txBody>
          <a:bodyPr/>
          <a:lstStyle/>
          <a:p>
            <a:r>
              <a:rPr lang="zh-CN" altLang="en-US" dirty="0"/>
              <a:t>样本</a:t>
            </a:r>
            <a:endParaRPr lang="en-US" altLang="zh-CN" dirty="0"/>
          </a:p>
          <a:p>
            <a:pPr lvl="1"/>
            <a:r>
              <a:rPr lang="zh-CN" altLang="en-US" dirty="0"/>
              <a:t>设有句子：“清华 大学 计算机 科学 与 技术 系”</a:t>
            </a:r>
            <a:endParaRPr lang="en-US" altLang="zh-CN" dirty="0"/>
          </a:p>
          <a:p>
            <a:pPr lvl="1"/>
            <a:r>
              <a:rPr lang="zh-CN" altLang="en-US" dirty="0"/>
              <a:t>当窗口为</a:t>
            </a:r>
            <a:r>
              <a:rPr lang="en-US" altLang="zh-CN" dirty="0"/>
              <a:t>5</a:t>
            </a:r>
            <a:r>
              <a:rPr lang="zh-CN" altLang="en-US" dirty="0"/>
              <a:t>时，可以得到</a:t>
            </a:r>
            <a:r>
              <a:rPr lang="en-US" altLang="zh-CN" dirty="0"/>
              <a:t>3</a:t>
            </a:r>
            <a:r>
              <a:rPr lang="zh-CN" altLang="en-US" dirty="0"/>
              <a:t>个训练样本：</a:t>
            </a:r>
            <a:endParaRPr lang="en-US" altLang="zh-CN" dirty="0"/>
          </a:p>
          <a:p>
            <a:pPr lvl="1"/>
            <a:r>
              <a:rPr lang="zh-CN" altLang="en-US" dirty="0"/>
              <a:t>清华 大学 计算机 科学 与 </a:t>
            </a:r>
            <a:endParaRPr lang="en-US" altLang="zh-CN" dirty="0"/>
          </a:p>
          <a:p>
            <a:pPr lvl="1"/>
            <a:r>
              <a:rPr lang="zh-CN" altLang="en-US" dirty="0"/>
              <a:t>          大学 计算机 科学 与 技术</a:t>
            </a:r>
            <a:endParaRPr lang="en-US" altLang="zh-CN" dirty="0"/>
          </a:p>
          <a:p>
            <a:pPr lvl="1"/>
            <a:r>
              <a:rPr lang="zh-CN" altLang="en-US" dirty="0"/>
              <a:t>                    计算机 科学 与 技术 系</a:t>
            </a:r>
          </a:p>
        </p:txBody>
      </p:sp>
    </p:spTree>
    <p:extLst>
      <p:ext uri="{BB962C8B-B14F-4D97-AF65-F5344CB8AC3E}">
        <p14:creationId xmlns:p14="http://schemas.microsoft.com/office/powerpoint/2010/main" val="1246399870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如何训练神经网络语言模型？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1219200" y="1447800"/>
                <a:ext cx="10363200" cy="5040086"/>
              </a:xfrm>
            </p:spPr>
            <p:txBody>
              <a:bodyPr>
                <a:normAutofit/>
              </a:bodyPr>
              <a:lstStyle/>
              <a:p>
                <a:r>
                  <a:rPr lang="zh-CN" altLang="en-US" dirty="0"/>
                  <a:t>最大似然估计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假定语料库含有</a:t>
                </a:r>
                <a:r>
                  <a:rPr lang="en-US" altLang="zh-CN" dirty="0"/>
                  <a:t>3</a:t>
                </a:r>
                <a:r>
                  <a:rPr lang="zh-CN" altLang="en-US" dirty="0"/>
                  <a:t>句话，窗口为</a:t>
                </a:r>
                <a:r>
                  <a:rPr lang="en-US" altLang="zh-CN" dirty="0"/>
                  <a:t>2</a:t>
                </a:r>
                <a:r>
                  <a:rPr lang="zh-CN" altLang="en-US" dirty="0"/>
                  <a:t>：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“计算机 科学”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“计算机 科学”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“计算机 工程”</a:t>
                </a:r>
                <a:endParaRPr lang="en-US" altLang="zh-CN" dirty="0"/>
              </a:p>
              <a:p>
                <a:pPr lvl="3"/>
                <a:endParaRPr lang="en-US" altLang="zh-CN" sz="1100" dirty="0"/>
              </a:p>
              <a:p>
                <a:pPr lvl="1"/>
                <a:r>
                  <a:rPr lang="zh-CN" altLang="en-US" dirty="0"/>
                  <a:t>希望计算：</a:t>
                </a:r>
                <a:endParaRPr lang="en-US" altLang="zh-CN" dirty="0"/>
              </a:p>
              <a:p>
                <a:pPr marL="320040" lvl="1" indent="0">
                  <a:buNone/>
                </a:pPr>
                <a:r>
                  <a:rPr lang="en-US" altLang="zh-CN" dirty="0"/>
                  <a:t>    p(</a:t>
                </a:r>
                <a:r>
                  <a:rPr lang="zh-CN" altLang="en-US" dirty="0"/>
                  <a:t>科学</a:t>
                </a:r>
                <a:r>
                  <a:rPr lang="en-US" altLang="zh-CN" dirty="0"/>
                  <a:t>|</a:t>
                </a:r>
                <a:r>
                  <a:rPr lang="zh-CN" altLang="en-US" dirty="0"/>
                  <a:t>计算机</a:t>
                </a:r>
                <a:r>
                  <a:rPr lang="en-US" altLang="zh-CN" dirty="0"/>
                  <a:t>)</a:t>
                </a:r>
                <a:r>
                  <a:rPr lang="zh-CN" altLang="en-US" dirty="0"/>
                  <a:t>、</a:t>
                </a:r>
                <a:r>
                  <a:rPr lang="en-US" altLang="zh-CN" dirty="0"/>
                  <a:t>p(</a:t>
                </a:r>
                <a:r>
                  <a:rPr lang="zh-CN" altLang="en-US" dirty="0"/>
                  <a:t>工程</a:t>
                </a:r>
                <a:r>
                  <a:rPr lang="en-US" altLang="zh-CN" dirty="0"/>
                  <a:t>|</a:t>
                </a:r>
                <a:r>
                  <a:rPr lang="zh-CN" altLang="en-US" dirty="0"/>
                  <a:t>计算机</a:t>
                </a:r>
                <a:r>
                  <a:rPr lang="en-US" altLang="zh-CN" dirty="0"/>
                  <a:t>)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zh-CN" altLang="en-US" dirty="0"/>
                  <a:t>联合概率：</a:t>
                </a:r>
                <a:endParaRPr lang="en-US" altLang="zh-CN" dirty="0"/>
              </a:p>
              <a:p>
                <a:pPr marL="320040" lvl="1" indent="0">
                  <a:lnSpc>
                    <a:spcPct val="150000"/>
                  </a:lnSpc>
                  <a:spcBef>
                    <a:spcPts val="12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zh-CN" altLang="en-US" i="0">
                              <a:latin typeface="Cambria Math" panose="02040503050406030204" pitchFamily="18" charset="0"/>
                            </a:rPr>
                            <m:t>计算机科学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，</m:t>
                          </m:r>
                          <m:r>
                            <m:rPr>
                              <m:nor/>
                            </m:rPr>
                            <a:rPr lang="zh-CN" altLang="en-US" i="0">
                              <a:latin typeface="Cambria Math" panose="02040503050406030204" pitchFamily="18" charset="0"/>
                            </a:rPr>
                            <m:t>计算机科学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，</m:t>
                          </m:r>
                          <m:r>
                            <m:rPr>
                              <m:nor/>
                            </m:rPr>
                            <a:rPr lang="zh-CN" altLang="en-US" i="0">
                              <a:latin typeface="Cambria Math" panose="02040503050406030204" pitchFamily="18" charset="0"/>
                            </a:rPr>
                            <m:t>计算机工程</m:t>
                          </m:r>
                        </m:e>
                      </m:d>
                    </m:oMath>
                  </m:oMathPara>
                </a14:m>
                <a:endParaRPr lang="en-US" altLang="zh-CN" dirty="0"/>
              </a:p>
              <a:p>
                <a:pPr lvl="1"/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1219200" y="1447800"/>
                <a:ext cx="10363200" cy="5040086"/>
              </a:xfrm>
              <a:blipFill>
                <a:blip r:embed="rId2"/>
                <a:stretch>
                  <a:fillRect t="-19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07679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如何训练神经网络语言模型？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zh-CN" altLang="en-US" dirty="0"/>
                  <a:t>假定样本之间是独立的，则联合概率：</a:t>
                </a:r>
                <a:endParaRPr lang="en-US" altLang="zh-CN" dirty="0"/>
              </a:p>
              <a:p>
                <a:pPr marL="32004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    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zh-CN" altLang="en-US">
                              <a:latin typeface="Cambria Math" panose="02040503050406030204" pitchFamily="18" charset="0"/>
                            </a:rPr>
                            <m:t>计算机科学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，</m:t>
                          </m:r>
                          <m:r>
                            <m:rPr>
                              <m:nor/>
                            </m:rPr>
                            <a:rPr lang="zh-CN" altLang="en-US">
                              <a:latin typeface="Cambria Math" panose="02040503050406030204" pitchFamily="18" charset="0"/>
                            </a:rPr>
                            <m:t>计算机科学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，</m:t>
                          </m:r>
                          <m:r>
                            <m:rPr>
                              <m:nor/>
                            </m:rPr>
                            <a:rPr lang="zh-CN" altLang="en-US">
                              <a:latin typeface="Cambria Math" panose="02040503050406030204" pitchFamily="18" charset="0"/>
                            </a:rPr>
                            <m:t>计算机工程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i="1" dirty="0">
                              <a:latin typeface="Cambria Math" panose="02040503050406030204" pitchFamily="18" charset="0"/>
                            </a:rPr>
                            <m:t>科学</m:t>
                          </m:r>
                        </m:e>
                        <m:e>
                          <m:r>
                            <a:rPr lang="zh-CN" altLang="en-US" i="1" dirty="0">
                              <a:latin typeface="Cambria Math" panose="02040503050406030204" pitchFamily="18" charset="0"/>
                            </a:rPr>
                            <m:t>计算机</m:t>
                          </m:r>
                        </m:e>
                      </m:d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·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i="1" dirty="0">
                              <a:latin typeface="Cambria Math" panose="02040503050406030204" pitchFamily="18" charset="0"/>
                            </a:rPr>
                            <m:t>科学</m:t>
                          </m:r>
                        </m:e>
                        <m:e>
                          <m:r>
                            <a:rPr lang="zh-CN" altLang="en-US" i="1" dirty="0">
                              <a:latin typeface="Cambria Math" panose="02040503050406030204" pitchFamily="18" charset="0"/>
                            </a:rPr>
                            <m:t>计算机</m:t>
                          </m:r>
                        </m:e>
                      </m:d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·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i="1" dirty="0">
                              <a:latin typeface="Cambria Math" panose="02040503050406030204" pitchFamily="18" charset="0"/>
                            </a:rPr>
                            <m:t>工程</m:t>
                          </m:r>
                        </m:e>
                        <m:e>
                          <m:r>
                            <a:rPr lang="zh-CN" altLang="en-US" i="1" dirty="0">
                              <a:latin typeface="Cambria Math" panose="02040503050406030204" pitchFamily="18" charset="0"/>
                            </a:rPr>
                            <m:t>计算机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i="1" dirty="0">
                                  <a:latin typeface="Cambria Math" panose="02040503050406030204" pitchFamily="18" charset="0"/>
                                </a:rPr>
                                <m:t>科学</m:t>
                              </m:r>
                            </m:e>
                            <m:e>
                              <m:r>
                                <a:rPr lang="zh-CN" altLang="en-US" i="1" dirty="0">
                                  <a:latin typeface="Cambria Math" panose="02040503050406030204" pitchFamily="18" charset="0"/>
                                </a:rPr>
                                <m:t>计算机</m:t>
                              </m:r>
                            </m:e>
                          </m:d>
                        </m:e>
                        <m:sup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·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i="1" dirty="0">
                              <a:latin typeface="Cambria Math" panose="02040503050406030204" pitchFamily="18" charset="0"/>
                            </a:rPr>
                            <m:t>工程</m:t>
                          </m:r>
                        </m:e>
                        <m:e>
                          <m:r>
                            <a:rPr lang="zh-CN" altLang="en-US" i="1" dirty="0">
                              <a:latin typeface="Cambria Math" panose="02040503050406030204" pitchFamily="18" charset="0"/>
                            </a:rPr>
                            <m:t>计算机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i="1" dirty="0">
                                  <a:latin typeface="Cambria Math" panose="02040503050406030204" pitchFamily="18" charset="0"/>
                                </a:rPr>
                                <m:t>科学</m:t>
                              </m:r>
                            </m:e>
                            <m:e>
                              <m:r>
                                <a:rPr lang="zh-CN" altLang="en-US" i="1" dirty="0">
                                  <a:latin typeface="Cambria Math" panose="02040503050406030204" pitchFamily="18" charset="0"/>
                                </a:rPr>
                                <m:t>计算机</m:t>
                              </m:r>
                            </m:e>
                          </m:d>
                        </m:e>
                        <m:sup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·</m:t>
                      </m:r>
                      <m:d>
                        <m:d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i="1" dirty="0">
                                  <a:latin typeface="Cambria Math" panose="02040503050406030204" pitchFamily="18" charset="0"/>
                                </a:rPr>
                                <m:t>科学</m:t>
                              </m:r>
                            </m:e>
                            <m:e>
                              <m:r>
                                <a:rPr lang="zh-CN" altLang="en-US" i="1" dirty="0">
                                  <a:latin typeface="Cambria Math" panose="02040503050406030204" pitchFamily="18" charset="0"/>
                                </a:rPr>
                                <m:t>计算机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altLang="zh-CN" dirty="0"/>
              </a:p>
              <a:p>
                <a:r>
                  <a:rPr lang="zh-CN" altLang="en-US" dirty="0"/>
                  <a:t>不同取值时，联合概率不同：</a:t>
                </a:r>
                <a:endParaRPr lang="en-US" altLang="zh-CN" dirty="0"/>
              </a:p>
              <a:p>
                <a:pPr marL="320040" lvl="1" indent="0">
                  <a:buNone/>
                </a:pPr>
                <a:r>
                  <a:rPr lang="zh-CN" altLang="en-US" dirty="0"/>
                  <a:t>当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i="1" dirty="0">
                            <a:latin typeface="Cambria Math" panose="02040503050406030204" pitchFamily="18" charset="0"/>
                          </a:rPr>
                          <m:t>科学</m:t>
                        </m:r>
                      </m:e>
                      <m:e>
                        <m:r>
                          <a:rPr lang="zh-CN" altLang="en-US" i="1" dirty="0">
                            <a:latin typeface="Cambria Math" panose="02040503050406030204" pitchFamily="18" charset="0"/>
                          </a:rPr>
                          <m:t>计算机</m:t>
                        </m:r>
                      </m:e>
                    </m:d>
                    <m:r>
                      <a:rPr lang="en-US" altLang="zh-CN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0.5</m:t>
                    </m:r>
                    <m:r>
                      <a:rPr lang="zh-CN" altLang="en-US" i="1" dirty="0">
                        <a:latin typeface="Cambria Math" panose="02040503050406030204" pitchFamily="18" charset="0"/>
                      </a:rPr>
                      <m:t>时</m:t>
                    </m:r>
                  </m:oMath>
                </a14:m>
                <a:r>
                  <a:rPr lang="zh-CN" altLang="en-US" dirty="0">
                    <a:latin typeface="Cambria Math" panose="02040503050406030204" pitchFamily="18" charset="0"/>
                  </a:rPr>
                  <a:t>：</a:t>
                </a:r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 marL="32004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zh-CN" altLang="en-US">
                              <a:latin typeface="Cambria Math" panose="02040503050406030204" pitchFamily="18" charset="0"/>
                            </a:rPr>
                            <m:t>计算机科学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，</m:t>
                          </m:r>
                          <m:r>
                            <m:rPr>
                              <m:nor/>
                            </m:rPr>
                            <a:rPr lang="zh-CN" altLang="en-US">
                              <a:latin typeface="Cambria Math" panose="02040503050406030204" pitchFamily="18" charset="0"/>
                            </a:rPr>
                            <m:t>计算机科学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，</m:t>
                          </m:r>
                          <m:r>
                            <m:rPr>
                              <m:nor/>
                            </m:rPr>
                            <a:rPr lang="zh-CN" altLang="en-US">
                              <a:latin typeface="Cambria Math" panose="02040503050406030204" pitchFamily="18" charset="0"/>
                            </a:rPr>
                            <m:t>计算机工程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0" smtClean="0">
                          <a:latin typeface="Cambria Math" panose="02040503050406030204" pitchFamily="18" charset="0"/>
                        </a:rPr>
                        <m:t>0.125</m:t>
                      </m:r>
                    </m:oMath>
                  </m:oMathPara>
                </a14:m>
                <a:endParaRPr lang="en-US" altLang="zh-CN" dirty="0"/>
              </a:p>
              <a:p>
                <a:pPr marL="320040" lvl="1" indent="0">
                  <a:buNone/>
                </a:pPr>
                <a:r>
                  <a:rPr lang="zh-CN" altLang="en-US" dirty="0"/>
                  <a:t>当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i="1" dirty="0">
                            <a:latin typeface="Cambria Math" panose="02040503050406030204" pitchFamily="18" charset="0"/>
                          </a:rPr>
                          <m:t>科学</m:t>
                        </m:r>
                      </m:e>
                      <m:e>
                        <m:r>
                          <a:rPr lang="zh-CN" altLang="en-US" i="1" dirty="0">
                            <a:latin typeface="Cambria Math" panose="02040503050406030204" pitchFamily="18" charset="0"/>
                          </a:rPr>
                          <m:t>计算机</m:t>
                        </m:r>
                      </m:e>
                    </m:d>
                    <m:r>
                      <a:rPr lang="en-US" altLang="zh-CN" i="1" dirty="0">
                        <a:latin typeface="Cambria Math" panose="02040503050406030204" pitchFamily="18" charset="0"/>
                      </a:rPr>
                      <m:t>=0.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6</m:t>
                    </m:r>
                    <m:r>
                      <a:rPr lang="zh-CN" altLang="en-US" i="1" dirty="0">
                        <a:latin typeface="Cambria Math" panose="02040503050406030204" pitchFamily="18" charset="0"/>
                      </a:rPr>
                      <m:t>时</m:t>
                    </m:r>
                  </m:oMath>
                </a14:m>
                <a:r>
                  <a:rPr lang="zh-CN" altLang="en-US" dirty="0">
                    <a:latin typeface="Cambria Math" panose="02040503050406030204" pitchFamily="18" charset="0"/>
                  </a:rPr>
                  <a:t>：</a:t>
                </a:r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 marL="32004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zh-CN" altLang="en-US">
                              <a:latin typeface="Cambria Math" panose="02040503050406030204" pitchFamily="18" charset="0"/>
                            </a:rPr>
                            <m:t>计算机科学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，</m:t>
                          </m:r>
                          <m:r>
                            <m:rPr>
                              <m:nor/>
                            </m:rPr>
                            <a:rPr lang="zh-CN" altLang="en-US">
                              <a:latin typeface="Cambria Math" panose="02040503050406030204" pitchFamily="18" charset="0"/>
                            </a:rPr>
                            <m:t>计算机科学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，</m:t>
                          </m:r>
                          <m:r>
                            <m:rPr>
                              <m:nor/>
                            </m:rPr>
                            <a:rPr lang="zh-CN" altLang="en-US">
                              <a:latin typeface="Cambria Math" panose="02040503050406030204" pitchFamily="18" charset="0"/>
                            </a:rPr>
                            <m:t>计算机工程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>
                          <a:latin typeface="Cambria Math" panose="02040503050406030204" pitchFamily="18" charset="0"/>
                        </a:rPr>
                        <m:t>0.</m:t>
                      </m:r>
                      <m:r>
                        <a:rPr lang="en-US" altLang="zh-CN" b="0" i="0" smtClean="0">
                          <a:latin typeface="Cambria Math" panose="02040503050406030204" pitchFamily="18" charset="0"/>
                        </a:rPr>
                        <m:t>144</m:t>
                      </m:r>
                    </m:oMath>
                  </m:oMathPara>
                </a14:m>
                <a:endParaRPr lang="en-US" altLang="zh-CN" dirty="0"/>
              </a:p>
              <a:p>
                <a:pPr marL="320040" lvl="1" indent="0">
                  <a:buNone/>
                </a:pPr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t="-24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76021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如何训练神经网络语言模型？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1219200" y="1700358"/>
                <a:ext cx="10363200" cy="4572000"/>
              </a:xfrm>
            </p:spPr>
            <p:txBody>
              <a:bodyPr>
                <a:normAutofit/>
              </a:bodyPr>
              <a:lstStyle/>
              <a:p>
                <a:r>
                  <a:rPr lang="zh-CN" altLang="en-US" dirty="0"/>
                  <a:t>希望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zh-CN" altLang="en-US">
                            <a:latin typeface="Cambria Math" panose="02040503050406030204" pitchFamily="18" charset="0"/>
                          </a:rPr>
                          <m:t>计算机科学</m:t>
                        </m:r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，</m:t>
                        </m:r>
                        <m:r>
                          <m:rPr>
                            <m:nor/>
                          </m:rPr>
                          <a:rPr lang="zh-CN" altLang="en-US">
                            <a:latin typeface="Cambria Math" panose="02040503050406030204" pitchFamily="18" charset="0"/>
                          </a:rPr>
                          <m:t>计算机科学</m:t>
                        </m:r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，</m:t>
                        </m:r>
                        <m:r>
                          <m:rPr>
                            <m:nor/>
                          </m:rPr>
                          <a:rPr lang="zh-CN" altLang="en-US">
                            <a:latin typeface="Cambria Math" panose="02040503050406030204" pitchFamily="18" charset="0"/>
                          </a:rPr>
                          <m:t>计算机工程</m:t>
                        </m:r>
                      </m:e>
                    </m:d>
                  </m:oMath>
                </a14:m>
                <a:r>
                  <a:rPr lang="zh-CN" altLang="en-US" dirty="0"/>
                  <a:t>最大</a:t>
                </a:r>
                <a:br>
                  <a:rPr lang="en-US" altLang="zh-CN" dirty="0"/>
                </a:br>
                <a:r>
                  <a:rPr lang="zh-CN" altLang="en-US" dirty="0"/>
                  <a:t>即</a:t>
                </a:r>
                <a14:m>
                  <m:oMath xmlns:m="http://schemas.openxmlformats.org/officeDocument/2006/math">
                    <m:r>
                      <a:rPr lang="zh-CN" altLang="en-US" i="1">
                        <a:latin typeface="Cambria Math" panose="02040503050406030204" pitchFamily="18" charset="0"/>
                      </a:rPr>
                      <m:t>：</m:t>
                    </m:r>
                    <m:sSup>
                      <m:sSup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i="1" dirty="0">
                                <a:latin typeface="Cambria Math" panose="02040503050406030204" pitchFamily="18" charset="0"/>
                              </a:rPr>
                              <m:t>科学</m:t>
                            </m:r>
                          </m:e>
                          <m:e>
                            <m:r>
                              <a:rPr lang="zh-CN" altLang="en-US" i="1" dirty="0">
                                <a:latin typeface="Cambria Math" panose="02040503050406030204" pitchFamily="18" charset="0"/>
                              </a:rPr>
                              <m:t>计算机</m:t>
                            </m:r>
                          </m:e>
                        </m:d>
                      </m:e>
                      <m:sup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i="1" dirty="0">
                        <a:latin typeface="Cambria Math" panose="02040503050406030204" pitchFamily="18" charset="0"/>
                      </a:rPr>
                      <m:t>·</m:t>
                    </m:r>
                    <m:d>
                      <m:d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i="1" dirty="0">
                                <a:latin typeface="Cambria Math" panose="02040503050406030204" pitchFamily="18" charset="0"/>
                              </a:rPr>
                              <m:t>科学</m:t>
                            </m:r>
                          </m:e>
                          <m:e>
                            <m:r>
                              <a:rPr lang="zh-CN" altLang="en-US" i="1" dirty="0">
                                <a:latin typeface="Cambria Math" panose="02040503050406030204" pitchFamily="18" charset="0"/>
                              </a:rPr>
                              <m:t>计算机</m:t>
                            </m:r>
                          </m:e>
                        </m:d>
                      </m:e>
                    </m:d>
                  </m:oMath>
                </a14:m>
                <a:r>
                  <a:rPr lang="zh-CN" altLang="en-US" dirty="0"/>
                  <a:t>最大</a:t>
                </a:r>
                <a:endParaRPr lang="en-US" altLang="zh-CN" dirty="0"/>
              </a:p>
              <a:p>
                <a:r>
                  <a:rPr lang="zh-CN" altLang="en-US" dirty="0"/>
                  <a:t>求解有：</a:t>
                </a:r>
                <a:endParaRPr lang="en-US" altLang="zh-CN" dirty="0"/>
              </a:p>
              <a:p>
                <a:pPr marL="320040" lvl="1" indent="0">
                  <a:buNone/>
                </a:pP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i="1" dirty="0">
                            <a:latin typeface="Cambria Math" panose="02040503050406030204" pitchFamily="18" charset="0"/>
                          </a:rPr>
                          <m:t>科学</m:t>
                        </m:r>
                      </m:e>
                      <m:e>
                        <m:r>
                          <a:rPr lang="zh-CN" altLang="en-US" i="1" dirty="0">
                            <a:latin typeface="Cambria Math" panose="02040503050406030204" pitchFamily="18" charset="0"/>
                          </a:rPr>
                          <m:t>计算机</m:t>
                        </m:r>
                      </m:e>
                    </m:d>
                    <m:r>
                      <a:rPr lang="en-US" altLang="zh-CN" i="1" dirty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type m:val="skw"/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br>
                  <a:rPr lang="en-US" altLang="zh-CN" dirty="0"/>
                </a:b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i="1" dirty="0">
                            <a:latin typeface="Cambria Math" panose="02040503050406030204" pitchFamily="18" charset="0"/>
                          </a:rPr>
                          <m:t>工程</m:t>
                        </m:r>
                      </m:e>
                      <m:e>
                        <m:r>
                          <a:rPr lang="zh-CN" altLang="en-US" i="1" dirty="0">
                            <a:latin typeface="Cambria Math" panose="02040503050406030204" pitchFamily="18" charset="0"/>
                          </a:rPr>
                          <m:t>计算机</m:t>
                        </m:r>
                      </m:e>
                    </m:d>
                    <m:r>
                      <a:rPr lang="en-US" altLang="zh-CN" i="1" dirty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type m:val="skw"/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endParaRPr lang="en-US" altLang="zh-CN" dirty="0"/>
              </a:p>
              <a:p>
                <a:endParaRPr lang="en-US" altLang="zh-CN" dirty="0"/>
              </a:p>
              <a:p>
                <a:r>
                  <a:rPr lang="zh-CN" altLang="en-US" dirty="0"/>
                  <a:t>通过让联合概率最大化估计概率的方法称作最大似然估计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联合概率分布一般含有参数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通过最大似然方法估计该联合概率的参数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对于神经网络语言模型就是估计网络的参数值</a:t>
                </a:r>
                <a:endParaRPr lang="en-US" altLang="zh-CN" dirty="0"/>
              </a:p>
            </p:txBody>
          </p:sp>
        </mc:Choice>
        <mc:Fallback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1219200" y="1700358"/>
                <a:ext cx="10363200" cy="4572000"/>
              </a:xfrm>
              <a:blipFill>
                <a:blip r:embed="rId2"/>
                <a:stretch>
                  <a:fillRect t="-2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014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如何训练神经网络语言模型？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最大似然方法估计神经网络语言模型的参数</a:t>
                </a:r>
                <a:endParaRPr lang="en-US" altLang="zh-CN" dirty="0"/>
              </a:p>
              <a:p>
                <a:pPr marL="0" indent="0">
                  <a:spcBef>
                    <a:spcPts val="600"/>
                  </a:spcBef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∏"/>
                              <m:limLoc m:val="undOvr"/>
                              <m:supHide m:val="on"/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b>
                            <m:sup/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zh-CN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𝑐𝑜𝑛𝑡𝑒𝑥𝑡</m:t>
                                  </m:r>
                                  <m:d>
                                    <m:dPr>
                                      <m:ctrlPr>
                                        <a:rPr lang="zh-CN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</m:d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</m:e>
                          </m:nary>
                        </m:e>
                      </m:func>
                    </m:oMath>
                  </m:oMathPara>
                </a14:m>
                <a:endParaRPr lang="zh-CN" altLang="zh-CN" dirty="0"/>
              </a:p>
              <a:p>
                <a:pPr marL="274320" lvl="1" indent="0">
                  <a:buNone/>
                </a:pPr>
                <a:r>
                  <a:rPr lang="zh-CN" altLang="en-US" dirty="0"/>
                  <a:t>其中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zh-CN" altLang="en-US" dirty="0"/>
                  <a:t>表示神经网络的所有参数，</a:t>
                </a:r>
                <a:r>
                  <a:rPr lang="en-US" altLang="zh-CN" dirty="0"/>
                  <a:t>C</a:t>
                </a:r>
                <a:r>
                  <a:rPr lang="zh-CN" altLang="en-US" dirty="0"/>
                  <a:t>为语料库</a:t>
                </a:r>
                <a:endParaRPr lang="en-US" altLang="zh-CN" dirty="0"/>
              </a:p>
              <a:p>
                <a:pPr>
                  <a:spcBef>
                    <a:spcPts val="1800"/>
                  </a:spcBef>
                  <a:spcAft>
                    <a:spcPts val="600"/>
                  </a:spcAft>
                </a:pPr>
                <a:r>
                  <a:rPr lang="zh-CN" altLang="en-US" dirty="0"/>
                  <a:t>对数形式</a:t>
                </a:r>
                <a:endParaRPr lang="en-US" altLang="zh-CN" dirty="0"/>
              </a:p>
              <a:p>
                <a:pPr marL="0" indent="0">
                  <a:buNone/>
                </a:pPr>
                <a:r>
                  <a:rPr lang="en-US" altLang="zh-CN" dirty="0"/>
                  <a:t>                                   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lim>
                        </m:limLow>
                      </m:fName>
                      <m:e>
                        <m:func>
                          <m:func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nary>
                              <m:naryPr>
                                <m:chr m:val="∏"/>
                                <m:limLoc m:val="undOvr"/>
                                <m:supHide m:val="on"/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sub>
                              <m:sup/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d>
                                  <m:dPr>
                                    <m:ctrlPr>
                                      <a:rPr lang="zh-CN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𝑐𝑜𝑛𝑡𝑒𝑥𝑡</m:t>
                                    </m:r>
                                    <m:d>
                                      <m:dPr>
                                        <m:ctrlPr>
                                          <a:rPr lang="zh-CN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d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d>
                              </m:e>
                            </m:nary>
                          </m:e>
                        </m:func>
                      </m:e>
                    </m:func>
                  </m:oMath>
                </a14:m>
                <a:endParaRPr lang="zh-CN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limLoc m:val="undOvr"/>
                              <m:supHide m:val="on"/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b>
                            <m:sup/>
                            <m:e>
                              <m:func>
                                <m:funcPr>
                                  <m:ctrlPr>
                                    <a:rPr lang="zh-CN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zh-CN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=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𝑐𝑜𝑛𝑡𝑒𝑥𝑡</m:t>
                                      </m:r>
                                      <m:d>
                                        <m:dPr>
                                          <m:ctrlPr>
                                            <a:rPr lang="zh-CN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</m:d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nary>
                        </m:e>
                      </m:func>
                    </m:oMath>
                  </m:oMathPara>
                </a14:m>
                <a:endParaRPr lang="zh-CN" altLang="zh-CN" dirty="0"/>
              </a:p>
              <a:p>
                <a:pPr marL="0" indent="0">
                  <a:spcBef>
                    <a:spcPts val="600"/>
                  </a:spcBef>
                  <a:spcAft>
                    <a:spcPts val="600"/>
                  </a:spcAft>
                  <a:buNone/>
                </a:pPr>
                <a:endParaRPr lang="en-US" altLang="zh-CN" dirty="0"/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endParaRPr lang="en-US" altLang="zh-CN" dirty="0"/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endParaRPr lang="en-US" altLang="zh-CN" dirty="0"/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endParaRPr lang="en-US" altLang="zh-CN" dirty="0"/>
              </a:p>
              <a:p>
                <a:pPr marL="0" indent="0">
                  <a:buNone/>
                </a:pP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t="-21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 3"/>
          <p:cNvSpPr/>
          <p:nvPr/>
        </p:nvSpPr>
        <p:spPr>
          <a:xfrm>
            <a:off x="4710727" y="1915886"/>
            <a:ext cx="4058804" cy="1010194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9209266" y="1378775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似然函数</a:t>
            </a:r>
          </a:p>
        </p:txBody>
      </p:sp>
      <p:cxnSp>
        <p:nvCxnSpPr>
          <p:cNvPr id="6" name="直接箭头连接符 5"/>
          <p:cNvCxnSpPr/>
          <p:nvPr/>
        </p:nvCxnSpPr>
        <p:spPr>
          <a:xfrm flipH="1">
            <a:off x="8992310" y="1793966"/>
            <a:ext cx="822250" cy="62701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4632960" y="4641676"/>
            <a:ext cx="4563291" cy="1036319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9485517" y="4104566"/>
            <a:ext cx="173983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对数似然函数</a:t>
            </a:r>
          </a:p>
        </p:txBody>
      </p:sp>
      <p:cxnSp>
        <p:nvCxnSpPr>
          <p:cNvPr id="11" name="直接箭头连接符 10"/>
          <p:cNvCxnSpPr/>
          <p:nvPr/>
        </p:nvCxnSpPr>
        <p:spPr>
          <a:xfrm flipH="1">
            <a:off x="9379131" y="4519757"/>
            <a:ext cx="862149" cy="55734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0112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9" grpId="0" animBg="1"/>
      <p:bldP spid="10" grpId="0"/>
    </p:bld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如何训练神经网络语言模型？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1219200" y="1717766"/>
                <a:ext cx="10363200" cy="4572000"/>
              </a:xfrm>
            </p:spPr>
            <p:txBody>
              <a:bodyPr/>
              <a:lstStyle/>
              <a:p>
                <a:r>
                  <a:rPr lang="zh-CN" altLang="en-US" dirty="0"/>
                  <a:t>损失函数（负对数似然函数）</a:t>
                </a:r>
                <a:endParaRPr lang="en-US" altLang="zh-CN" dirty="0"/>
              </a:p>
              <a:p>
                <a:pPr marL="0" indent="0">
                  <a:spcBef>
                    <a:spcPts val="180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𝜖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  <m:sup/>
                        <m:e>
                          <m:func>
                            <m:func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zh-CN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𝑐𝑜𝑛𝑡𝑒𝑥𝑡</m:t>
                                  </m:r>
                                  <m:d>
                                    <m:dPr>
                                      <m:ctrlPr>
                                        <a:rPr lang="zh-CN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</m:d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US" altLang="zh-CN" dirty="0"/>
              </a:p>
              <a:p>
                <a:pPr marL="0" indent="0">
                  <a:spcBef>
                    <a:spcPts val="1800"/>
                  </a:spcBef>
                  <a:spcAft>
                    <a:spcPts val="1800"/>
                  </a:spcAft>
                  <a:buNone/>
                </a:pPr>
                <a:r>
                  <a:rPr lang="en-US" altLang="zh-CN" dirty="0"/>
                  <a:t>  </a:t>
                </a:r>
                <a:r>
                  <a:rPr lang="zh-CN" altLang="en-US" dirty="0"/>
                  <a:t>（求损失函数最小相当于对数似然函数最大）</a:t>
                </a:r>
                <a:endParaRPr lang="en-US" altLang="zh-CN" dirty="0"/>
              </a:p>
              <a:p>
                <a:pPr marL="0" indent="0">
                  <a:spcBef>
                    <a:spcPts val="1800"/>
                  </a:spcBef>
                  <a:spcAft>
                    <a:spcPts val="1800"/>
                  </a:spcAft>
                  <a:buNone/>
                </a:pP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1219200" y="1717766"/>
                <a:ext cx="10363200" cy="4572000"/>
              </a:xfrm>
              <a:blipFill>
                <a:blip r:embed="rId2"/>
                <a:stretch>
                  <a:fillRect t="-2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11959598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0116" y="515042"/>
            <a:ext cx="6334293" cy="578560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8915707" y="2540661"/>
            <a:ext cx="2236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如何训练词向量？</a:t>
            </a:r>
          </a:p>
        </p:txBody>
      </p:sp>
      <p:cxnSp>
        <p:nvCxnSpPr>
          <p:cNvPr id="7" name="直接箭头连接符 6"/>
          <p:cNvCxnSpPr/>
          <p:nvPr/>
        </p:nvCxnSpPr>
        <p:spPr>
          <a:xfrm flipH="1">
            <a:off x="9048212" y="3004453"/>
            <a:ext cx="757645" cy="85344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714102" y="239804"/>
            <a:ext cx="10363200" cy="1143000"/>
          </a:xfrm>
        </p:spPr>
        <p:txBody>
          <a:bodyPr/>
          <a:lstStyle/>
          <a:p>
            <a:r>
              <a:rPr lang="zh-CN" altLang="en-US" dirty="0"/>
              <a:t>遗留问题</a:t>
            </a:r>
          </a:p>
        </p:txBody>
      </p:sp>
    </p:spTree>
    <p:extLst>
      <p:ext uri="{BB962C8B-B14F-4D97-AF65-F5344CB8AC3E}">
        <p14:creationId xmlns:p14="http://schemas.microsoft.com/office/powerpoint/2010/main" val="662314042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14"/>
          <p:cNvSpPr>
            <a:spLocks noChangeArrowheads="1"/>
          </p:cNvSpPr>
          <p:nvPr/>
        </p:nvSpPr>
        <p:spPr bwMode="auto">
          <a:xfrm>
            <a:off x="3157553" y="2224636"/>
            <a:ext cx="288925" cy="288925"/>
          </a:xfrm>
          <a:prstGeom prst="ellipse">
            <a:avLst/>
          </a:prstGeom>
          <a:noFill/>
          <a:ln w="53975" algn="ctr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椭圆 14"/>
          <p:cNvSpPr>
            <a:spLocks noChangeArrowheads="1"/>
          </p:cNvSpPr>
          <p:nvPr/>
        </p:nvSpPr>
        <p:spPr bwMode="auto">
          <a:xfrm>
            <a:off x="2365391" y="3666086"/>
            <a:ext cx="288925" cy="287337"/>
          </a:xfrm>
          <a:prstGeom prst="ellipse">
            <a:avLst/>
          </a:prstGeom>
          <a:noFill/>
          <a:ln w="53975" algn="ctr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椭圆 14"/>
          <p:cNvSpPr>
            <a:spLocks noChangeArrowheads="1"/>
          </p:cNvSpPr>
          <p:nvPr/>
        </p:nvSpPr>
        <p:spPr bwMode="auto">
          <a:xfrm>
            <a:off x="3157553" y="3666086"/>
            <a:ext cx="288925" cy="287337"/>
          </a:xfrm>
          <a:prstGeom prst="ellipse">
            <a:avLst/>
          </a:prstGeom>
          <a:noFill/>
          <a:ln w="53975" algn="ctr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椭圆 14"/>
          <p:cNvSpPr>
            <a:spLocks noChangeArrowheads="1"/>
          </p:cNvSpPr>
          <p:nvPr/>
        </p:nvSpPr>
        <p:spPr bwMode="auto">
          <a:xfrm>
            <a:off x="3958550" y="3663447"/>
            <a:ext cx="288925" cy="287338"/>
          </a:xfrm>
          <a:prstGeom prst="ellipse">
            <a:avLst/>
          </a:prstGeom>
          <a:noFill/>
          <a:ln w="53975" algn="ctr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8" name="直接箭头连接符 27"/>
          <p:cNvCxnSpPr>
            <a:cxnSpLocks noChangeShapeType="1"/>
            <a:stCxn id="7" idx="0"/>
            <a:endCxn id="4" idx="4"/>
          </p:cNvCxnSpPr>
          <p:nvPr/>
        </p:nvCxnSpPr>
        <p:spPr bwMode="auto">
          <a:xfrm flipH="1" flipV="1">
            <a:off x="3302016" y="2513561"/>
            <a:ext cx="800997" cy="1149886"/>
          </a:xfrm>
          <a:prstGeom prst="straightConnector1">
            <a:avLst/>
          </a:prstGeom>
          <a:noFill/>
          <a:ln w="19050" algn="ctr">
            <a:solidFill>
              <a:schemeClr val="tx1"/>
            </a:solidFill>
            <a:round/>
            <a:headEnd type="none" w="med" len="med"/>
            <a:tailEnd type="triangle" w="med" len="med"/>
          </a:ln>
        </p:spPr>
      </p:cxnSp>
      <p:cxnSp>
        <p:nvCxnSpPr>
          <p:cNvPr id="9" name="直接箭头连接符 29"/>
          <p:cNvCxnSpPr>
            <a:cxnSpLocks noChangeShapeType="1"/>
            <a:stCxn id="6" idx="0"/>
            <a:endCxn id="4" idx="4"/>
          </p:cNvCxnSpPr>
          <p:nvPr/>
        </p:nvCxnSpPr>
        <p:spPr bwMode="auto">
          <a:xfrm flipV="1">
            <a:off x="3302016" y="2513561"/>
            <a:ext cx="0" cy="1152525"/>
          </a:xfrm>
          <a:prstGeom prst="straightConnector1">
            <a:avLst/>
          </a:prstGeom>
          <a:noFill/>
          <a:ln w="19050" algn="ctr">
            <a:solidFill>
              <a:schemeClr val="tx1"/>
            </a:solidFill>
            <a:round/>
            <a:headEnd type="none" w="med" len="med"/>
            <a:tailEnd type="triangle" w="med" len="med"/>
          </a:ln>
        </p:spPr>
      </p:cxnSp>
      <p:cxnSp>
        <p:nvCxnSpPr>
          <p:cNvPr id="10" name="直接箭头连接符 31"/>
          <p:cNvCxnSpPr>
            <a:cxnSpLocks noChangeShapeType="1"/>
            <a:stCxn id="5" idx="0"/>
            <a:endCxn id="4" idx="4"/>
          </p:cNvCxnSpPr>
          <p:nvPr/>
        </p:nvCxnSpPr>
        <p:spPr bwMode="auto">
          <a:xfrm flipV="1">
            <a:off x="2509853" y="2513561"/>
            <a:ext cx="792163" cy="1152525"/>
          </a:xfrm>
          <a:prstGeom prst="straightConnector1">
            <a:avLst/>
          </a:prstGeom>
          <a:noFill/>
          <a:ln w="19050" algn="ctr">
            <a:solidFill>
              <a:schemeClr val="tx1"/>
            </a:solidFill>
            <a:round/>
            <a:headEnd type="none" w="med" len="med"/>
            <a:tailEnd type="triangle" w="med" len="med"/>
          </a:ln>
        </p:spPr>
      </p:cxnSp>
      <p:sp>
        <p:nvSpPr>
          <p:cNvPr id="11" name="文本框 10"/>
          <p:cNvSpPr txBox="1"/>
          <p:nvPr/>
        </p:nvSpPr>
        <p:spPr>
          <a:xfrm>
            <a:off x="2365391" y="3987991"/>
            <a:ext cx="21968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kumimoji="0" lang="en-US" altLang="zh-CN" sz="2000" b="0" i="0" u="none" strike="noStrike" kern="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   x</a:t>
            </a:r>
            <a:r>
              <a:rPr kumimoji="0" lang="en-US" altLang="zh-CN" sz="2000" b="0" i="0" u="none" strike="noStrike" kern="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    x</a:t>
            </a:r>
            <a:r>
              <a:rPr kumimoji="0" lang="en-US" altLang="zh-CN" sz="2000" b="0" i="0" u="none" strike="noStrike" kern="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endParaRPr kumimoji="0" lang="zh-CN" altLang="en-US" sz="2000" b="0" i="0" u="none" strike="noStrike" kern="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385028" y="2726292"/>
            <a:ext cx="5209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w</a:t>
            </a:r>
            <a:r>
              <a:rPr kumimoji="0" lang="en-US" altLang="zh-CN" sz="2000" b="0" i="0" u="none" strike="noStrike" kern="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endParaRPr kumimoji="0" lang="zh-CN" altLang="en-US" sz="2000" b="0" i="0" u="none" strike="noStrike" kern="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698097" y="2777323"/>
            <a:ext cx="5209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w</a:t>
            </a:r>
            <a:r>
              <a:rPr kumimoji="0" lang="en-US" altLang="zh-CN" sz="2000" b="0" i="0" u="none" strike="noStrike" kern="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endParaRPr kumimoji="0" lang="zh-CN" altLang="en-US" sz="2000" b="0" i="0" u="none" strike="noStrike" kern="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3267741" y="3138331"/>
            <a:ext cx="5209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w</a:t>
            </a:r>
            <a:r>
              <a:rPr kumimoji="0" lang="en-US" altLang="zh-CN" sz="2000" b="0" i="0" u="none" strike="noStrike" kern="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endParaRPr kumimoji="0" lang="zh-CN" altLang="en-US" sz="2000" b="0" i="0" u="none" strike="noStrike" kern="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7" name="椭圆 14"/>
          <p:cNvSpPr>
            <a:spLocks noChangeArrowheads="1"/>
          </p:cNvSpPr>
          <p:nvPr/>
        </p:nvSpPr>
        <p:spPr bwMode="auto">
          <a:xfrm>
            <a:off x="7593651" y="4756164"/>
            <a:ext cx="288925" cy="287337"/>
          </a:xfrm>
          <a:prstGeom prst="ellipse">
            <a:avLst/>
          </a:prstGeom>
          <a:noFill/>
          <a:ln w="53975" algn="ctr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18" name="直接箭头连接符 17"/>
          <p:cNvCxnSpPr>
            <a:cxnSpLocks noChangeShapeType="1"/>
            <a:stCxn id="17" idx="0"/>
          </p:cNvCxnSpPr>
          <p:nvPr/>
        </p:nvCxnSpPr>
        <p:spPr bwMode="auto">
          <a:xfrm flipH="1" flipV="1">
            <a:off x="6945951" y="3603639"/>
            <a:ext cx="792162" cy="1152525"/>
          </a:xfrm>
          <a:prstGeom prst="straightConnector1">
            <a:avLst/>
          </a:prstGeom>
          <a:noFill/>
          <a:ln w="19050" algn="ctr">
            <a:solidFill>
              <a:schemeClr val="tx1"/>
            </a:solidFill>
            <a:round/>
            <a:headEnd type="none" w="med" len="med"/>
            <a:tailEnd type="triangle" w="med" len="med"/>
          </a:ln>
        </p:spPr>
      </p:cxnSp>
      <p:cxnSp>
        <p:nvCxnSpPr>
          <p:cNvPr id="19" name="直接箭头连接符 23"/>
          <p:cNvCxnSpPr>
            <a:cxnSpLocks noChangeShapeType="1"/>
            <a:stCxn id="17" idx="0"/>
          </p:cNvCxnSpPr>
          <p:nvPr/>
        </p:nvCxnSpPr>
        <p:spPr bwMode="auto">
          <a:xfrm flipV="1">
            <a:off x="7738113" y="3603639"/>
            <a:ext cx="0" cy="1152525"/>
          </a:xfrm>
          <a:prstGeom prst="straightConnector1">
            <a:avLst/>
          </a:prstGeom>
          <a:noFill/>
          <a:ln w="19050" algn="ctr">
            <a:solidFill>
              <a:schemeClr val="tx1"/>
            </a:solidFill>
            <a:round/>
            <a:headEnd type="none" w="med" len="med"/>
            <a:tailEnd type="triangle" w="med" len="med"/>
          </a:ln>
        </p:spPr>
      </p:cxnSp>
      <p:cxnSp>
        <p:nvCxnSpPr>
          <p:cNvPr id="20" name="直接箭头连接符 31"/>
          <p:cNvCxnSpPr>
            <a:cxnSpLocks noChangeShapeType="1"/>
            <a:stCxn id="17" idx="0"/>
          </p:cNvCxnSpPr>
          <p:nvPr/>
        </p:nvCxnSpPr>
        <p:spPr bwMode="auto">
          <a:xfrm flipV="1">
            <a:off x="7738113" y="3603639"/>
            <a:ext cx="792163" cy="1152525"/>
          </a:xfrm>
          <a:prstGeom prst="straightConnector1">
            <a:avLst/>
          </a:prstGeom>
          <a:noFill/>
          <a:ln w="19050" algn="ctr">
            <a:solidFill>
              <a:schemeClr val="tx1"/>
            </a:solidFill>
            <a:round/>
            <a:headEnd type="none" w="med" len="med"/>
            <a:tailEnd type="triangle" w="med" len="med"/>
          </a:ln>
        </p:spPr>
      </p:cxnSp>
      <p:sp>
        <p:nvSpPr>
          <p:cNvPr id="21" name="椭圆 14"/>
          <p:cNvSpPr>
            <a:spLocks noChangeArrowheads="1"/>
          </p:cNvSpPr>
          <p:nvPr/>
        </p:nvSpPr>
        <p:spPr bwMode="auto">
          <a:xfrm>
            <a:off x="7584816" y="1877490"/>
            <a:ext cx="288925" cy="288925"/>
          </a:xfrm>
          <a:prstGeom prst="ellipse">
            <a:avLst/>
          </a:prstGeom>
          <a:noFill/>
          <a:ln w="53975" algn="ctr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2" name="椭圆 14"/>
          <p:cNvSpPr>
            <a:spLocks noChangeArrowheads="1"/>
          </p:cNvSpPr>
          <p:nvPr/>
        </p:nvSpPr>
        <p:spPr bwMode="auto">
          <a:xfrm>
            <a:off x="6792654" y="3318940"/>
            <a:ext cx="288925" cy="287337"/>
          </a:xfrm>
          <a:prstGeom prst="ellipse">
            <a:avLst/>
          </a:prstGeom>
          <a:noFill/>
          <a:ln w="53975" algn="ctr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3" name="椭圆 14"/>
          <p:cNvSpPr>
            <a:spLocks noChangeArrowheads="1"/>
          </p:cNvSpPr>
          <p:nvPr/>
        </p:nvSpPr>
        <p:spPr bwMode="auto">
          <a:xfrm>
            <a:off x="7584816" y="3318940"/>
            <a:ext cx="288925" cy="287337"/>
          </a:xfrm>
          <a:prstGeom prst="ellipse">
            <a:avLst/>
          </a:prstGeom>
          <a:noFill/>
          <a:ln w="53975" algn="ctr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4" name="椭圆 14"/>
          <p:cNvSpPr>
            <a:spLocks noChangeArrowheads="1"/>
          </p:cNvSpPr>
          <p:nvPr/>
        </p:nvSpPr>
        <p:spPr bwMode="auto">
          <a:xfrm>
            <a:off x="8385813" y="3316301"/>
            <a:ext cx="288925" cy="287338"/>
          </a:xfrm>
          <a:prstGeom prst="ellipse">
            <a:avLst/>
          </a:prstGeom>
          <a:noFill/>
          <a:ln w="53975" algn="ctr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25" name="直接箭头连接符 27"/>
          <p:cNvCxnSpPr>
            <a:cxnSpLocks noChangeShapeType="1"/>
            <a:stCxn id="24" idx="0"/>
            <a:endCxn id="21" idx="4"/>
          </p:cNvCxnSpPr>
          <p:nvPr/>
        </p:nvCxnSpPr>
        <p:spPr bwMode="auto">
          <a:xfrm flipH="1" flipV="1">
            <a:off x="7729279" y="2166415"/>
            <a:ext cx="800997" cy="1149886"/>
          </a:xfrm>
          <a:prstGeom prst="straightConnector1">
            <a:avLst/>
          </a:prstGeom>
          <a:noFill/>
          <a:ln w="19050" algn="ctr">
            <a:solidFill>
              <a:schemeClr val="tx1"/>
            </a:solidFill>
            <a:round/>
            <a:headEnd type="none" w="med" len="med"/>
            <a:tailEnd type="triangle" w="med" len="med"/>
          </a:ln>
        </p:spPr>
      </p:cxnSp>
      <p:cxnSp>
        <p:nvCxnSpPr>
          <p:cNvPr id="26" name="直接箭头连接符 29"/>
          <p:cNvCxnSpPr>
            <a:cxnSpLocks noChangeShapeType="1"/>
            <a:stCxn id="23" idx="0"/>
            <a:endCxn id="21" idx="4"/>
          </p:cNvCxnSpPr>
          <p:nvPr/>
        </p:nvCxnSpPr>
        <p:spPr bwMode="auto">
          <a:xfrm flipV="1">
            <a:off x="7729279" y="2166415"/>
            <a:ext cx="0" cy="1152525"/>
          </a:xfrm>
          <a:prstGeom prst="straightConnector1">
            <a:avLst/>
          </a:prstGeom>
          <a:noFill/>
          <a:ln w="19050" algn="ctr">
            <a:solidFill>
              <a:schemeClr val="tx1"/>
            </a:solidFill>
            <a:round/>
            <a:headEnd type="none" w="med" len="med"/>
            <a:tailEnd type="triangle" w="med" len="med"/>
          </a:ln>
        </p:spPr>
      </p:cxnSp>
      <p:cxnSp>
        <p:nvCxnSpPr>
          <p:cNvPr id="27" name="直接箭头连接符 31"/>
          <p:cNvCxnSpPr>
            <a:cxnSpLocks noChangeShapeType="1"/>
            <a:stCxn id="22" idx="0"/>
            <a:endCxn id="21" idx="4"/>
          </p:cNvCxnSpPr>
          <p:nvPr/>
        </p:nvCxnSpPr>
        <p:spPr bwMode="auto">
          <a:xfrm flipV="1">
            <a:off x="6937116" y="2166415"/>
            <a:ext cx="792163" cy="1152525"/>
          </a:xfrm>
          <a:prstGeom prst="straightConnector1">
            <a:avLst/>
          </a:prstGeom>
          <a:noFill/>
          <a:ln w="19050" algn="ctr">
            <a:solidFill>
              <a:schemeClr val="tx1"/>
            </a:solidFill>
            <a:round/>
            <a:headEnd type="none" w="med" len="med"/>
            <a:tailEnd type="triangle" w="med" len="med"/>
          </a:ln>
        </p:spPr>
      </p:cxnSp>
      <p:sp>
        <p:nvSpPr>
          <p:cNvPr id="28" name="文本框 27"/>
          <p:cNvSpPr txBox="1"/>
          <p:nvPr/>
        </p:nvSpPr>
        <p:spPr>
          <a:xfrm>
            <a:off x="7584510" y="5099033"/>
            <a:ext cx="4592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endParaRPr kumimoji="0" lang="zh-CN" altLang="en-US" sz="2000" b="0" i="0" u="none" strike="noStrike" kern="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6812291" y="2379146"/>
            <a:ext cx="5209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w</a:t>
            </a:r>
            <a:r>
              <a:rPr kumimoji="0" lang="en-US" altLang="zh-CN" sz="2000" b="0" i="0" u="none" strike="noStrike" kern="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endParaRPr kumimoji="0" lang="zh-CN" altLang="en-US" sz="2000" b="0" i="0" u="none" strike="noStrike" kern="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8125360" y="2430177"/>
            <a:ext cx="5209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w</a:t>
            </a:r>
            <a:r>
              <a:rPr kumimoji="0" lang="en-US" altLang="zh-CN" sz="2000" b="0" i="0" u="none" strike="noStrike" kern="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endParaRPr kumimoji="0" lang="zh-CN" altLang="en-US" sz="2000" b="0" i="0" u="none" strike="noStrike" kern="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7695004" y="2791185"/>
            <a:ext cx="5209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w</a:t>
            </a:r>
            <a:r>
              <a:rPr kumimoji="0" lang="en-US" altLang="zh-CN" sz="2000" b="0" i="0" u="none" strike="noStrike" kern="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endParaRPr kumimoji="0" lang="zh-CN" altLang="en-US" sz="2000" b="0" i="0" u="none" strike="noStrike" kern="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6864461" y="3945906"/>
            <a:ext cx="5209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kumimoji="0" lang="en-US" altLang="zh-CN" sz="2000" b="0" i="0" u="none" strike="noStrike" kern="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endParaRPr kumimoji="0" lang="zh-CN" altLang="en-US" sz="2000" b="0" i="0" u="none" strike="noStrike" kern="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7720273" y="3733922"/>
            <a:ext cx="5209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kumimoji="0" lang="en-US" altLang="zh-CN" sz="2000" b="0" i="0" u="none" strike="noStrike" kern="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endParaRPr kumimoji="0" lang="zh-CN" altLang="en-US" sz="2000" b="0" i="0" u="none" strike="noStrike" kern="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8241180" y="3973234"/>
            <a:ext cx="5209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kumimoji="0" lang="en-US" altLang="zh-CN" sz="2000" b="0" i="0" u="none" strike="noStrike" kern="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endParaRPr kumimoji="0" lang="zh-CN" altLang="en-US" sz="2000" b="0" i="0" u="none" strike="noStrike" kern="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" name="右箭头 1"/>
          <p:cNvSpPr/>
          <p:nvPr/>
        </p:nvSpPr>
        <p:spPr>
          <a:xfrm>
            <a:off x="4894217" y="3126402"/>
            <a:ext cx="1245326" cy="412039"/>
          </a:xfrm>
          <a:prstGeom prst="right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6" name="标题 1"/>
          <p:cNvSpPr>
            <a:spLocks noGrp="1"/>
          </p:cNvSpPr>
          <p:nvPr>
            <p:ph type="title"/>
          </p:nvPr>
        </p:nvSpPr>
        <p:spPr>
          <a:xfrm>
            <a:off x="1219200" y="274638"/>
            <a:ext cx="10363200" cy="1143000"/>
          </a:xfrm>
        </p:spPr>
        <p:txBody>
          <a:bodyPr/>
          <a:lstStyle/>
          <a:p>
            <a:r>
              <a:rPr lang="zh-CN" altLang="en-US" dirty="0"/>
              <a:t>如何训练词向量</a:t>
            </a:r>
          </a:p>
        </p:txBody>
      </p:sp>
    </p:spTree>
    <p:extLst>
      <p:ext uri="{BB962C8B-B14F-4D97-AF65-F5344CB8AC3E}">
        <p14:creationId xmlns:p14="http://schemas.microsoft.com/office/powerpoint/2010/main" val="3901583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1" grpId="0" animBg="1"/>
      <p:bldP spid="22" grpId="0" animBg="1"/>
      <p:bldP spid="23" grpId="0" animBg="1"/>
      <p:bldP spid="24" grpId="0" animBg="1"/>
      <p:bldP spid="28" grpId="0"/>
      <p:bldP spid="29" grpId="0"/>
      <p:bldP spid="30" grpId="0"/>
      <p:bldP spid="31" grpId="0"/>
      <p:bldP spid="32" grpId="0"/>
      <p:bldP spid="33" grpId="0"/>
      <p:bldP spid="34" grpId="0"/>
      <p:bldP spid="2" grpId="0" animBg="1"/>
    </p:bld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词向量（词嵌入）的性质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4066" y="2508071"/>
            <a:ext cx="6872911" cy="364889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4570125" y="2277238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二者相等</a:t>
            </a:r>
          </a:p>
        </p:txBody>
      </p:sp>
      <p:cxnSp>
        <p:nvCxnSpPr>
          <p:cNvPr id="7" name="直接箭头连接符 6"/>
          <p:cNvCxnSpPr/>
          <p:nvPr/>
        </p:nvCxnSpPr>
        <p:spPr>
          <a:xfrm flipH="1">
            <a:off x="3335384" y="2738903"/>
            <a:ext cx="1765137" cy="115382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直接箭头连接符 7"/>
          <p:cNvCxnSpPr/>
          <p:nvPr/>
        </p:nvCxnSpPr>
        <p:spPr>
          <a:xfrm>
            <a:off x="5425440" y="2738903"/>
            <a:ext cx="708964" cy="194630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5985897" y="2738903"/>
            <a:ext cx="498405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C(</a:t>
            </a:r>
            <a:r>
              <a:rPr kumimoji="0" lang="zh-CN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Times New Roman" panose="02020603050405020304" pitchFamily="18" charset="0"/>
              </a:rPr>
              <a:t>王后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Times New Roman" panose="02020603050405020304" pitchFamily="18" charset="0"/>
              </a:rPr>
              <a:t>) = C(</a:t>
            </a:r>
            <a:r>
              <a:rPr kumimoji="0" lang="zh-CN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Times New Roman" panose="02020603050405020304" pitchFamily="18" charset="0"/>
              </a:rPr>
              <a:t>女人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Times New Roman" panose="02020603050405020304" pitchFamily="18" charset="0"/>
              </a:rPr>
              <a:t>)+C(</a:t>
            </a:r>
            <a:r>
              <a:rPr kumimoji="0" lang="zh-CN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Times New Roman" panose="02020603050405020304" pitchFamily="18" charset="0"/>
              </a:rPr>
              <a:t>国王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Times New Roman" panose="02020603050405020304" pitchFamily="18" charset="0"/>
              </a:rPr>
              <a:t>)-C(</a:t>
            </a:r>
            <a:r>
              <a:rPr kumimoji="0" lang="zh-CN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Times New Roman" panose="02020603050405020304" pitchFamily="18" charset="0"/>
              </a:rPr>
              <a:t>男人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4478141" y="1593843"/>
            <a:ext cx="26597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语义相近词距离近</a:t>
            </a:r>
          </a:p>
        </p:txBody>
      </p:sp>
      <p:sp>
        <p:nvSpPr>
          <p:cNvPr id="15" name="椭圆 14"/>
          <p:cNvSpPr/>
          <p:nvPr/>
        </p:nvSpPr>
        <p:spPr>
          <a:xfrm>
            <a:off x="2383812" y="2508070"/>
            <a:ext cx="2037806" cy="2632026"/>
          </a:xfrm>
          <a:prstGeom prst="ellipse">
            <a:avLst/>
          </a:prstGeom>
          <a:noFill/>
          <a:ln w="3810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5460394" y="3235405"/>
            <a:ext cx="2037806" cy="2632026"/>
          </a:xfrm>
          <a:prstGeom prst="ellipse">
            <a:avLst/>
          </a:prstGeom>
          <a:noFill/>
          <a:ln w="3810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7" name="直接箭头连接符 16"/>
          <p:cNvCxnSpPr/>
          <p:nvPr/>
        </p:nvCxnSpPr>
        <p:spPr>
          <a:xfrm flipH="1">
            <a:off x="3960811" y="2031703"/>
            <a:ext cx="1682344" cy="576897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/>
          <p:nvPr/>
        </p:nvCxnSpPr>
        <p:spPr>
          <a:xfrm>
            <a:off x="5968073" y="2031703"/>
            <a:ext cx="627138" cy="1153794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7318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3" grpId="0"/>
      <p:bldP spid="14" grpId="0"/>
      <p:bldP spid="14" grpId="1"/>
      <p:bldP spid="15" grpId="0" animBg="1"/>
      <p:bldP spid="15" grpId="1" animBg="1"/>
      <p:bldP spid="16" grpId="0" animBg="1"/>
      <p:bldP spid="16" grpId="1" animBg="1"/>
    </p:bld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7339" y="196886"/>
            <a:ext cx="10363200" cy="1143000"/>
          </a:xfrm>
        </p:spPr>
        <p:txBody>
          <a:bodyPr/>
          <a:lstStyle/>
          <a:p>
            <a:r>
              <a:rPr lang="en-US" altLang="zh-CN" dirty="0"/>
              <a:t>NNLM</a:t>
            </a:r>
            <a:r>
              <a:rPr lang="zh-CN" altLang="en-US" dirty="0"/>
              <a:t>存在的问题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0856" y="640696"/>
            <a:ext cx="6334293" cy="578560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8945724" y="2363041"/>
            <a:ext cx="16858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神经元个数等于词表长度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K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6" name="直接箭头连接符 5"/>
          <p:cNvCxnSpPr>
            <a:stCxn id="5" idx="1"/>
          </p:cNvCxnSpPr>
          <p:nvPr/>
        </p:nvCxnSpPr>
        <p:spPr>
          <a:xfrm flipH="1" flipV="1">
            <a:off x="7994483" y="1987948"/>
            <a:ext cx="951241" cy="69825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7470977" y="923888"/>
                <a:ext cx="3962751" cy="7637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zh-CN" alt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𝑝</m:t>
                      </m:r>
                      <m:d>
                        <m:dPr>
                          <m:ctrlPr>
                            <a:rPr kumimoji="0" lang="zh-CN" alt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zh-CN" alt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𝑤</m:t>
                          </m:r>
                          <m:r>
                            <a:rPr kumimoji="0" lang="zh-CN" altLang="en-US" sz="20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=</m:t>
                          </m:r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</m:e>
                        <m:e>
                          <m:r>
                            <a:rPr kumimoji="0" lang="zh-CN" alt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𝑐𝑜𝑛𝑡𝑒𝑥𝑡</m:t>
                          </m:r>
                          <m:d>
                            <m:dPr>
                              <m:ctrlPr>
                                <a:rPr kumimoji="0" lang="zh-CN" alt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zh-CN" alt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𝑤</m:t>
                              </m:r>
                            </m:e>
                          </m:d>
                        </m:e>
                      </m:d>
                      <m:r>
                        <a:rPr kumimoji="0" lang="zh-CN" altLang="en-US" sz="2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zh-CN" alt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0" lang="zh-CN" alt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zh-CN" alt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kumimoji="0" lang="zh-CN" altLang="en-US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zh-CN" altLang="en-US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kumimoji="0" lang="en-US" altLang="zh-CN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𝑖</m:t>
                                  </m:r>
                                </m:sub>
                              </m:sSub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limLoc m:val="undOvr"/>
                              <m:ctrlPr>
                                <a:rPr kumimoji="0" lang="zh-CN" alt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naryPr>
                            <m:sub>
                              <m:r>
                                <m:rPr>
                                  <m:brk/>
                                </m:rPr>
                                <a:rPr kumimoji="0" lang="en-US" altLang="zh-CN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𝑘</m:t>
                              </m:r>
                              <m:r>
                                <a:rPr kumimoji="0" lang="zh-CN" altLang="en-US" sz="20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=1</m:t>
                              </m:r>
                            </m:sub>
                            <m:sup>
                              <m:r>
                                <a:rPr kumimoji="0" lang="en-US" altLang="zh-CN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𝐾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kumimoji="0" lang="zh-CN" altLang="en-US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zh-CN" altLang="en-US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kumimoji="0" lang="zh-CN" altLang="en-US" sz="20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zh-CN" altLang="en-US" sz="20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kumimoji="0" lang="en-US" altLang="zh-CN" sz="20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𝑘</m:t>
                                      </m:r>
                                    </m:sub>
                                  </m:sSub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0977" y="923888"/>
                <a:ext cx="3962751" cy="7637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直接箭头连接符 12"/>
          <p:cNvCxnSpPr/>
          <p:nvPr/>
        </p:nvCxnSpPr>
        <p:spPr>
          <a:xfrm flipH="1" flipV="1">
            <a:off x="5956664" y="1149531"/>
            <a:ext cx="1645919" cy="19035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9302776" y="3424355"/>
            <a:ext cx="16858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m(n-1)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个输入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全连接参数多</a:t>
            </a:r>
          </a:p>
        </p:txBody>
      </p:sp>
      <p:cxnSp>
        <p:nvCxnSpPr>
          <p:cNvPr id="18" name="直接箭头连接符 17"/>
          <p:cNvCxnSpPr/>
          <p:nvPr/>
        </p:nvCxnSpPr>
        <p:spPr>
          <a:xfrm flipH="1">
            <a:off x="8757486" y="3785523"/>
            <a:ext cx="475622" cy="32316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4942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神经网络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1908740" y="4708544"/>
                <a:ext cx="8825407" cy="13112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CN" sz="2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i="1">
                          <a:latin typeface="Cambria Math" panose="02040503050406030204" pitchFamily="18" charset="0"/>
                        </a:rPr>
                        <m:t>𝑠𝑖𝑔𝑚𝑜𝑖𝑑</m:t>
                      </m:r>
                      <m:d>
                        <m:dPr>
                          <m:ctrlPr>
                            <a:rPr lang="zh-CN" altLang="zh-CN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zh-CN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3,1</m:t>
                              </m:r>
                            </m:sub>
                          </m:sSub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zh-CN" altLang="zh-CN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zh-CN" altLang="zh-CN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3,2</m:t>
                              </m:r>
                            </m:sub>
                          </m:sSub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zh-CN" altLang="zh-CN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+…+</m:t>
                          </m:r>
                          <m:sSub>
                            <m:sSubPr>
                              <m:ctrlPr>
                                <a:rPr lang="zh-CN" altLang="zh-CN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3,</m:t>
                              </m:r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zh-CN" altLang="zh-CN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zh-CN" altLang="zh-CN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CN" sz="2800" dirty="0"/>
              </a:p>
              <a:p>
                <a:endParaRPr lang="zh-CN" altLang="zh-CN" sz="1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  <m:r>
                        <a:rPr lang="en-US" altLang="zh-CN" sz="2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i="1">
                          <a:latin typeface="Cambria Math" panose="02040503050406030204" pitchFamily="18" charset="0"/>
                        </a:rPr>
                        <m:t>𝑠𝑖𝑔𝑚𝑜𝑖𝑑</m:t>
                      </m:r>
                      <m:d>
                        <m:dPr>
                          <m:ctrlPr>
                            <a:rPr lang="zh-CN" altLang="zh-CN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zh-CN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8,1</m:t>
                              </m:r>
                            </m:sub>
                          </m:sSub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zh-CN" altLang="zh-CN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zh-CN" altLang="zh-CN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8,2</m:t>
                              </m:r>
                            </m:sub>
                          </m:sSub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zh-CN" altLang="zh-CN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+…+</m:t>
                          </m:r>
                          <m:sSub>
                            <m:sSubPr>
                              <m:ctrlPr>
                                <a:rPr lang="zh-CN" altLang="zh-CN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8,</m:t>
                              </m:r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zh-CN" altLang="zh-CN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zh-CN" altLang="zh-CN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zh-CN" sz="2800" dirty="0"/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8740" y="4708544"/>
                <a:ext cx="8825407" cy="131125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8362" y="860819"/>
            <a:ext cx="4219548" cy="340594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/>
              <p:cNvSpPr txBox="1"/>
              <p:nvPr/>
            </p:nvSpPr>
            <p:spPr>
              <a:xfrm>
                <a:off x="4628362" y="4093344"/>
                <a:ext cx="2667877" cy="3759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          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2 </m:t>
                          </m:r>
                        </m:sub>
                      </m:sSub>
                      <m:r>
                        <a:rPr lang="en-US" altLang="zh-CN" b="0" i="1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        …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              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8362" y="4093344"/>
                <a:ext cx="2667877" cy="375907"/>
              </a:xfrm>
              <a:prstGeom prst="rect">
                <a:avLst/>
              </a:prstGeom>
              <a:blipFill>
                <a:blip r:embed="rId5"/>
                <a:stretch>
                  <a:fillRect r="-84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44777046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word2vec</a:t>
            </a:r>
            <a:r>
              <a:rPr lang="zh-CN" altLang="en-US" dirty="0"/>
              <a:t>模型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1219200" y="1648097"/>
            <a:ext cx="10363200" cy="4572000"/>
          </a:xfrm>
        </p:spPr>
        <p:txBody>
          <a:bodyPr/>
          <a:lstStyle/>
          <a:p>
            <a:r>
              <a:rPr lang="zh-CN" altLang="en-US" dirty="0"/>
              <a:t>一种简化的神经网络语言模型</a:t>
            </a:r>
            <a:endParaRPr lang="en-US" altLang="zh-CN" dirty="0"/>
          </a:p>
          <a:p>
            <a:r>
              <a:rPr lang="zh-CN" altLang="en-US" dirty="0"/>
              <a:t>两种实现方式</a:t>
            </a:r>
            <a:endParaRPr lang="en-US" altLang="zh-CN" dirty="0"/>
          </a:p>
          <a:p>
            <a:pPr lvl="1"/>
            <a:r>
              <a:rPr lang="zh-CN" altLang="en-US" dirty="0"/>
              <a:t>连续词袋模型（</a:t>
            </a:r>
            <a:r>
              <a:rPr lang="en-US" altLang="zh-CN" dirty="0"/>
              <a:t>CBOW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zh-CN" altLang="en-US" dirty="0"/>
              <a:t>跳词模型（</a:t>
            </a:r>
            <a:r>
              <a:rPr lang="en-US" altLang="zh-CN" dirty="0"/>
              <a:t>Skip-Gram Model</a:t>
            </a:r>
            <a:r>
              <a:rPr lang="zh-CN" altLang="en-US" dirty="0"/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3090039129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8758" y="776055"/>
            <a:ext cx="6177539" cy="546224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word2vec</a:t>
            </a:r>
            <a:r>
              <a:rPr lang="zh-CN" altLang="en-US" dirty="0"/>
              <a:t>模型</a:t>
            </a:r>
            <a:r>
              <a:rPr lang="en-US" altLang="zh-CN" dirty="0"/>
              <a:t>(CBOW)</a:t>
            </a:r>
            <a:endParaRPr lang="zh-CN" altLang="en-US" dirty="0"/>
          </a:p>
        </p:txBody>
      </p:sp>
      <p:sp>
        <p:nvSpPr>
          <p:cNvPr id="5" name="右大括号 4"/>
          <p:cNvSpPr/>
          <p:nvPr/>
        </p:nvSpPr>
        <p:spPr>
          <a:xfrm rot="5400000" flipH="1">
            <a:off x="4530309" y="3075976"/>
            <a:ext cx="632023" cy="1942009"/>
          </a:xfrm>
          <a:prstGeom prst="rightBrace">
            <a:avLst>
              <a:gd name="adj1" fmla="val 42183"/>
              <a:gd name="adj2" fmla="val 50000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右大括号 8"/>
          <p:cNvSpPr/>
          <p:nvPr/>
        </p:nvSpPr>
        <p:spPr>
          <a:xfrm rot="5400000" flipH="1">
            <a:off x="7838914" y="3080327"/>
            <a:ext cx="628321" cy="1937008"/>
          </a:xfrm>
          <a:prstGeom prst="rightBrace">
            <a:avLst>
              <a:gd name="adj1" fmla="val 40948"/>
              <a:gd name="adj2" fmla="val 50000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/>
              <p:cNvSpPr txBox="1"/>
              <p:nvPr/>
            </p:nvSpPr>
            <p:spPr>
              <a:xfrm>
                <a:off x="9595162" y="3240163"/>
                <a:ext cx="168582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20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0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𝒘</m:t>
                        </m:r>
                      </m:e>
                      <m:sub>
                        <m:r>
                          <a:rPr kumimoji="0" lang="en-US" altLang="zh-CN" sz="20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𝒕</m:t>
                        </m:r>
                      </m:sub>
                    </m:sSub>
                    <m:r>
                      <a:rPr kumimoji="0" lang="zh-CN" altLang="en-US" sz="20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的</m:t>
                    </m:r>
                  </m:oMath>
                </a14:m>
                <a:r>
                  <a:rPr kumimoji="0" lang="zh-CN" alt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后</a:t>
                </a:r>
                <a:r>
                  <a:rPr kumimoji="0" lang="en-US" altLang="zh-CN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c</a:t>
                </a:r>
                <a:r>
                  <a:rPr kumimoji="0" lang="zh-CN" alt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个词</a:t>
                </a:r>
                <a:endPara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5162" y="3240163"/>
                <a:ext cx="1685829" cy="400110"/>
              </a:xfrm>
              <a:prstGeom prst="rect">
                <a:avLst/>
              </a:prstGeom>
              <a:blipFill>
                <a:blip r:embed="rId3"/>
                <a:stretch>
                  <a:fillRect t="-16923" r="-361" b="-323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直接箭头连接符 10"/>
          <p:cNvCxnSpPr/>
          <p:nvPr/>
        </p:nvCxnSpPr>
        <p:spPr>
          <a:xfrm flipH="1">
            <a:off x="8170493" y="3440218"/>
            <a:ext cx="1442087" cy="29445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/>
              <p:cNvSpPr txBox="1"/>
              <p:nvPr/>
            </p:nvSpPr>
            <p:spPr>
              <a:xfrm>
                <a:off x="2071253" y="2867044"/>
                <a:ext cx="168582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20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0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𝒘</m:t>
                        </m:r>
                      </m:e>
                      <m:sub>
                        <m:r>
                          <a:rPr kumimoji="0" lang="en-US" altLang="zh-CN" sz="20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𝒕</m:t>
                        </m:r>
                      </m:sub>
                    </m:sSub>
                    <m:r>
                      <a:rPr kumimoji="0" lang="zh-CN" altLang="en-US" sz="20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的</m:t>
                    </m:r>
                    <m:r>
                      <a:rPr kumimoji="0" lang="zh-CN" altLang="en-US" sz="20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前</m:t>
                    </m:r>
                  </m:oMath>
                </a14:m>
                <a:r>
                  <a:rPr kumimoji="0" lang="en-US" altLang="zh-CN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c</a:t>
                </a:r>
                <a:r>
                  <a:rPr kumimoji="0" lang="zh-CN" alt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个词</a:t>
                </a:r>
                <a:endPara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5" name="文本框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1253" y="2867044"/>
                <a:ext cx="1685829" cy="400110"/>
              </a:xfrm>
              <a:prstGeom prst="rect">
                <a:avLst/>
              </a:prstGeom>
              <a:blipFill>
                <a:blip r:embed="rId4"/>
                <a:stretch>
                  <a:fillRect t="-15152" r="-362" b="-3030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直接箭头连接符 15"/>
          <p:cNvCxnSpPr/>
          <p:nvPr/>
        </p:nvCxnSpPr>
        <p:spPr>
          <a:xfrm>
            <a:off x="3757082" y="3267154"/>
            <a:ext cx="1052466" cy="37311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1703444" y="3624107"/>
            <a:ext cx="10767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词向量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20" name="直接箭头连接符 19"/>
          <p:cNvCxnSpPr/>
          <p:nvPr/>
        </p:nvCxnSpPr>
        <p:spPr>
          <a:xfrm>
            <a:off x="2601770" y="3859285"/>
            <a:ext cx="990388" cy="50370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/>
              <p:cNvSpPr txBox="1"/>
              <p:nvPr/>
            </p:nvSpPr>
            <p:spPr>
              <a:xfrm>
                <a:off x="6533982" y="837018"/>
                <a:ext cx="263613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20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𝒑</m:t>
                      </m:r>
                      <m:r>
                        <a:rPr kumimoji="0" lang="en-US" altLang="zh-CN" sz="20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(</m:t>
                      </m:r>
                      <m:d>
                        <m:dPr>
                          <m:begChr m:val=""/>
                          <m:endChr m:val="|"/>
                          <m:ctrlPr>
                            <a:rPr kumimoji="0" lang="en-US" altLang="zh-CN" sz="2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en-US" altLang="zh-CN" sz="20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0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𝒘</m:t>
                              </m:r>
                            </m:e>
                            <m:sub>
                              <m:r>
                                <a:rPr kumimoji="0" lang="en-US" altLang="zh-CN" sz="20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𝒕</m:t>
                              </m:r>
                            </m:sub>
                          </m:sSub>
                        </m:e>
                      </m:d>
                      <m:r>
                        <a:rPr kumimoji="0" lang="en-US" altLang="zh-CN" sz="20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𝒄𝒐𝒏𝒕𝒆𝒙𝒕</m:t>
                      </m:r>
                      <m:r>
                        <a:rPr kumimoji="0" lang="en-US" altLang="zh-CN" sz="20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(</m:t>
                      </m:r>
                      <m:sSub>
                        <m:sSubPr>
                          <m:ctrlPr>
                            <a:rPr kumimoji="0" lang="en-US" altLang="zh-CN" sz="20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0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𝒘</m:t>
                          </m:r>
                        </m:e>
                        <m:sub>
                          <m:r>
                            <a:rPr kumimoji="0" lang="en-US" altLang="zh-CN" sz="20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𝒕</m:t>
                          </m:r>
                        </m:sub>
                      </m:sSub>
                      <m:r>
                        <a:rPr kumimoji="0" lang="en-US" altLang="zh-CN" sz="20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))</m:t>
                      </m:r>
                    </m:oMath>
                  </m:oMathPara>
                </a14:m>
                <a:endPara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22" name="文本框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3982" y="837018"/>
                <a:ext cx="2636139" cy="400110"/>
              </a:xfrm>
              <a:prstGeom prst="rect">
                <a:avLst/>
              </a:prstGeom>
              <a:blipFill>
                <a:blip r:embed="rId5"/>
                <a:stretch>
                  <a:fillRect t="-125758" b="-17878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标题 6"/>
              <p:cNvSpPr txBox="1">
                <a:spLocks/>
              </p:cNvSpPr>
              <p:nvPr/>
            </p:nvSpPr>
            <p:spPr>
              <a:xfrm>
                <a:off x="6400800" y="1919203"/>
                <a:ext cx="551818" cy="446276"/>
              </a:xfrm>
              <a:prstGeom prst="rect">
                <a:avLst/>
              </a:prstGeom>
            </p:spPr>
            <p:txBody>
              <a:bodyPr wrap="none" bIns="91440" anchor="b" anchorCtr="0">
                <a:spAutoFit/>
              </a:bodyPr>
              <a:lstStyle>
                <a:lvl1pPr algn="l" rtl="0" eaLnBrk="1" latinLnBrk="0" hangingPunct="1">
                  <a:spcBef>
                    <a:spcPct val="0"/>
                  </a:spcBef>
                  <a:buNone/>
                  <a:defRPr kumimoji="0" sz="3200" b="1" kern="1200">
                    <a:solidFill>
                      <a:srgbClr val="C00000"/>
                    </a:solidFill>
                    <a:latin typeface="Times New Roman" pitchFamily="18" charset="0"/>
                    <a:ea typeface="+mj-ea"/>
                    <a:cs typeface="Times New Roman" pitchFamily="18" charset="0"/>
                  </a:defRPr>
                </a:lvl1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</m:oMath>
                  </m:oMathPara>
                </a14:m>
                <a:endPara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itchFamily="18" charset="0"/>
                  <a:ea typeface="幼圆" panose="02010509060101010101" pitchFamily="49" charset="-122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23" name="标题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0800" y="1919203"/>
                <a:ext cx="551818" cy="44627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矩形 13"/>
          <p:cNvSpPr/>
          <p:nvPr/>
        </p:nvSpPr>
        <p:spPr>
          <a:xfrm>
            <a:off x="7074759" y="2365478"/>
            <a:ext cx="2374040" cy="901676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5571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10" grpId="0"/>
      <p:bldP spid="15" grpId="0"/>
      <p:bldP spid="19" grpId="0"/>
      <p:bldP spid="22" grpId="0"/>
      <p:bldP spid="14" grpId="0" animBg="1"/>
    </p:bld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霍夫曼树与霍夫曼编码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1219199" y="1447799"/>
                <a:ext cx="4763590" cy="5057503"/>
              </a:xfrm>
            </p:spPr>
            <p:txBody>
              <a:bodyPr>
                <a:normAutofit/>
              </a:bodyPr>
              <a:lstStyle/>
              <a:p>
                <a:pPr>
                  <a:spcBef>
                    <a:spcPts val="0"/>
                  </a:spcBef>
                </a:pPr>
                <a:r>
                  <a:rPr lang="zh-CN" altLang="en-US" dirty="0"/>
                  <a:t>叶节点对应词汇表中的一个词</a:t>
                </a:r>
                <a:endParaRPr lang="en-US" altLang="zh-CN" dirty="0"/>
              </a:p>
              <a:p>
                <a:pPr>
                  <a:spcBef>
                    <a:spcPts val="0"/>
                  </a:spcBef>
                </a:pPr>
                <a:r>
                  <a:rPr lang="zh-CN" altLang="en-US" dirty="0"/>
                  <a:t>频度越高的词距离根节点越近</a:t>
                </a:r>
                <a:endParaRPr lang="en-US" altLang="zh-CN" dirty="0"/>
              </a:p>
              <a:p>
                <a:pPr>
                  <a:spcBef>
                    <a:spcPts val="0"/>
                  </a:spcBef>
                </a:pPr>
                <a:r>
                  <a:rPr lang="zh-CN" altLang="en-US" dirty="0"/>
                  <a:t>一种变长、平均长度最短的编码方案</a:t>
                </a:r>
                <a:endParaRPr lang="en-US" altLang="zh-CN" dirty="0"/>
              </a:p>
              <a:p>
                <a:r>
                  <a:rPr lang="zh-CN" altLang="en-US" sz="2800" dirty="0">
                    <a:solidFill>
                      <a:prstClr val="black"/>
                    </a:solidFill>
                  </a:rPr>
                  <a:t>编码方式</a:t>
                </a:r>
                <a:endParaRPr lang="en-US" altLang="zh-CN" sz="2800" dirty="0">
                  <a:solidFill>
                    <a:prstClr val="black"/>
                  </a:solidFill>
                </a:endParaRPr>
              </a:p>
              <a:p>
                <a:pPr lvl="1">
                  <a:spcBef>
                    <a:spcPts val="0"/>
                  </a:spcBef>
                </a:pPr>
                <a:r>
                  <a:rPr lang="zh-CN" altLang="en-US" sz="2600" dirty="0">
                    <a:solidFill>
                      <a:prstClr val="black"/>
                    </a:solidFill>
                  </a:rPr>
                  <a:t>左边为</a:t>
                </a:r>
                <a:r>
                  <a:rPr lang="en-US" altLang="zh-CN" sz="2600" dirty="0">
                    <a:solidFill>
                      <a:prstClr val="black"/>
                    </a:solidFill>
                  </a:rPr>
                  <a:t>1</a:t>
                </a:r>
                <a:r>
                  <a:rPr lang="zh-CN" altLang="en-US" sz="2600" dirty="0">
                    <a:solidFill>
                      <a:prstClr val="black"/>
                    </a:solidFill>
                  </a:rPr>
                  <a:t>，右边为</a:t>
                </a:r>
                <a:r>
                  <a:rPr lang="en-US" altLang="zh-CN" sz="2600" dirty="0">
                    <a:solidFill>
                      <a:prstClr val="black"/>
                    </a:solidFill>
                  </a:rPr>
                  <a:t>0</a:t>
                </a:r>
              </a:p>
              <a:p>
                <a:pPr lvl="1">
                  <a:spcBef>
                    <a:spcPts val="0"/>
                  </a:spcBef>
                </a:pPr>
                <a:r>
                  <a:rPr lang="zh-CN" altLang="en-US" sz="2600" dirty="0">
                    <a:solidFill>
                      <a:prstClr val="black"/>
                    </a:solidFill>
                  </a:rPr>
                  <a:t>如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2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sz="2600" dirty="0">
                    <a:solidFill>
                      <a:prstClr val="black"/>
                    </a:solidFill>
                  </a:rPr>
                  <a:t>的编码为</a:t>
                </a:r>
                <a:r>
                  <a:rPr lang="en-US" altLang="zh-CN" sz="2600" dirty="0">
                    <a:solidFill>
                      <a:prstClr val="black"/>
                    </a:solidFill>
                  </a:rPr>
                  <a:t>110</a:t>
                </a:r>
              </a:p>
              <a:p>
                <a:pPr lvl="1">
                  <a:spcBef>
                    <a:spcPts val="0"/>
                  </a:spcBef>
                </a:pPr>
                <a:r>
                  <a:rPr lang="en-US" altLang="zh-CN" sz="2600" dirty="0">
                    <a:solidFill>
                      <a:prstClr val="black"/>
                    </a:solidFill>
                  </a:rPr>
                  <a:t>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2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zh-CN" altLang="en-US" sz="2600" dirty="0">
                    <a:solidFill>
                      <a:prstClr val="black"/>
                    </a:solidFill>
                  </a:rPr>
                  <a:t>的编码为</a:t>
                </a:r>
                <a:r>
                  <a:rPr lang="en-US" altLang="zh-CN" sz="2600" dirty="0">
                    <a:solidFill>
                      <a:prstClr val="black"/>
                    </a:solidFill>
                  </a:rPr>
                  <a:t>10</a:t>
                </a:r>
              </a:p>
              <a:p>
                <a:r>
                  <a:rPr lang="zh-CN" altLang="en-US" sz="2800" dirty="0">
                    <a:solidFill>
                      <a:prstClr val="black"/>
                    </a:solidFill>
                  </a:rPr>
                  <a:t>任意词的编码都不会是其他词编码的前缀</a:t>
                </a:r>
                <a:endParaRPr lang="en-US" altLang="zh-CN" sz="2800" dirty="0">
                  <a:solidFill>
                    <a:prstClr val="black"/>
                  </a:solidFill>
                </a:endParaRPr>
              </a:p>
              <a:p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1219199" y="1447799"/>
                <a:ext cx="4763590" cy="5057503"/>
              </a:xfrm>
              <a:blipFill>
                <a:blip r:embed="rId3"/>
                <a:stretch>
                  <a:fillRect t="-1807" r="-17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5" name="图片 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8854" y="1273821"/>
            <a:ext cx="8356775" cy="3655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859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716464" y="782370"/>
            <a:ext cx="2665426" cy="643515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8114" y="782370"/>
            <a:ext cx="3964297" cy="3620902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7096875" y="782370"/>
            <a:ext cx="3989136" cy="1786659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7166815" y="2803109"/>
            <a:ext cx="3989136" cy="1600163"/>
          </a:xfrm>
          <a:prstGeom prst="rect">
            <a:avLst/>
          </a:prstGeom>
          <a:noFill/>
          <a:ln w="28575">
            <a:solidFill>
              <a:srgbClr val="00B05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20882" y="2116183"/>
            <a:ext cx="6487892" cy="3690718"/>
          </a:xfrm>
          <a:prstGeom prst="rect">
            <a:avLst/>
          </a:prstGeom>
          <a:noFill/>
          <a:ln w="28575">
            <a:solidFill>
              <a:srgbClr val="00B05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标题 6"/>
              <p:cNvSpPr txBox="1">
                <a:spLocks/>
              </p:cNvSpPr>
              <p:nvPr/>
            </p:nvSpPr>
            <p:spPr>
              <a:xfrm>
                <a:off x="3764828" y="1610661"/>
                <a:ext cx="551818" cy="446276"/>
              </a:xfrm>
              <a:prstGeom prst="rect">
                <a:avLst/>
              </a:prstGeom>
            </p:spPr>
            <p:txBody>
              <a:bodyPr wrap="none" bIns="91440" anchor="b" anchorCtr="0">
                <a:spAutoFit/>
              </a:bodyPr>
              <a:lstStyle>
                <a:lvl1pPr algn="l" rtl="0" eaLnBrk="1" latinLnBrk="0" hangingPunct="1">
                  <a:spcBef>
                    <a:spcPct val="0"/>
                  </a:spcBef>
                  <a:buNone/>
                  <a:defRPr kumimoji="0" sz="3200" b="1" kern="1200">
                    <a:solidFill>
                      <a:srgbClr val="C00000"/>
                    </a:solidFill>
                    <a:latin typeface="Times New Roman" pitchFamily="18" charset="0"/>
                    <a:ea typeface="+mj-ea"/>
                    <a:cs typeface="Times New Roman" pitchFamily="18" charset="0"/>
                  </a:defRPr>
                </a:lvl1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</m:oMath>
                  </m:oMathPara>
                </a14:m>
                <a:endPara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itchFamily="18" charset="0"/>
                  <a:ea typeface="幼圆" panose="02010509060101010101" pitchFamily="49" charset="-122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12" name="标题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4828" y="1610661"/>
                <a:ext cx="551818" cy="44627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直接箭头连接符 14"/>
          <p:cNvCxnSpPr/>
          <p:nvPr/>
        </p:nvCxnSpPr>
        <p:spPr>
          <a:xfrm>
            <a:off x="5513129" y="1104127"/>
            <a:ext cx="1495645" cy="571572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/>
          <p:nvPr/>
        </p:nvCxnSpPr>
        <p:spPr>
          <a:xfrm flipV="1">
            <a:off x="7079457" y="4470686"/>
            <a:ext cx="1393982" cy="617109"/>
          </a:xfrm>
          <a:prstGeom prst="straightConnector1">
            <a:avLst/>
          </a:prstGeom>
          <a:ln w="28575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标题 6"/>
              <p:cNvSpPr txBox="1">
                <a:spLocks/>
              </p:cNvSpPr>
              <p:nvPr/>
            </p:nvSpPr>
            <p:spPr>
              <a:xfrm>
                <a:off x="8006277" y="4862688"/>
                <a:ext cx="761747" cy="446276"/>
              </a:xfrm>
              <a:prstGeom prst="rect">
                <a:avLst/>
              </a:prstGeom>
            </p:spPr>
            <p:txBody>
              <a:bodyPr wrap="none" bIns="91440" anchor="b" anchorCtr="0">
                <a:spAutoFit/>
              </a:bodyPr>
              <a:lstStyle>
                <a:lvl1pPr algn="l" rtl="0" eaLnBrk="1" latinLnBrk="0" hangingPunct="1">
                  <a:spcBef>
                    <a:spcPct val="0"/>
                  </a:spcBef>
                  <a:buNone/>
                  <a:defRPr kumimoji="0" sz="3200" b="1" kern="1200">
                    <a:solidFill>
                      <a:srgbClr val="C00000"/>
                    </a:solidFill>
                    <a:latin typeface="Times New Roman" pitchFamily="18" charset="0"/>
                    <a:ea typeface="+mj-ea"/>
                    <a:cs typeface="Times New Roman" pitchFamily="18" charset="0"/>
                  </a:defRPr>
                </a:lvl1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zh-CN" alt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替换</m:t>
                      </m:r>
                    </m:oMath>
                  </m:oMathPara>
                </a14:m>
                <a:endPara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Times New Roman" pitchFamily="18" charset="0"/>
                  <a:ea typeface="幼圆" panose="02010509060101010101" pitchFamily="49" charset="-122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24" name="标题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6277" y="4862688"/>
                <a:ext cx="761747" cy="446276"/>
              </a:xfrm>
              <a:prstGeom prst="rect">
                <a:avLst/>
              </a:prstGeom>
              <a:blipFill>
                <a:blip r:embed="rId5"/>
                <a:stretch>
                  <a:fillRect r="-800" b="-13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标题 6"/>
              <p:cNvSpPr txBox="1">
                <a:spLocks/>
              </p:cNvSpPr>
              <p:nvPr/>
            </p:nvSpPr>
            <p:spPr>
              <a:xfrm>
                <a:off x="5975824" y="851366"/>
                <a:ext cx="761747" cy="446276"/>
              </a:xfrm>
              <a:prstGeom prst="rect">
                <a:avLst/>
              </a:prstGeom>
            </p:spPr>
            <p:txBody>
              <a:bodyPr wrap="none" bIns="91440" anchor="b" anchorCtr="0">
                <a:spAutoFit/>
              </a:bodyPr>
              <a:lstStyle>
                <a:lvl1pPr algn="l" rtl="0" eaLnBrk="1" latinLnBrk="0" hangingPunct="1">
                  <a:spcBef>
                    <a:spcPct val="0"/>
                  </a:spcBef>
                  <a:buNone/>
                  <a:defRPr kumimoji="0" sz="3200" b="1" kern="1200">
                    <a:solidFill>
                      <a:srgbClr val="C00000"/>
                    </a:solidFill>
                    <a:latin typeface="Times New Roman" pitchFamily="18" charset="0"/>
                    <a:ea typeface="+mj-ea"/>
                    <a:cs typeface="Times New Roman" pitchFamily="18" charset="0"/>
                  </a:defRPr>
                </a:lvl1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zh-CN" alt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替换</m:t>
                      </m:r>
                    </m:oMath>
                  </m:oMathPara>
                </a14:m>
                <a:endPara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itchFamily="18" charset="0"/>
                  <a:ea typeface="幼圆" panose="02010509060101010101" pitchFamily="49" charset="-122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25" name="标题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5824" y="851366"/>
                <a:ext cx="761747" cy="446276"/>
              </a:xfrm>
              <a:prstGeom prst="rect">
                <a:avLst/>
              </a:prstGeom>
              <a:blipFill>
                <a:blip r:embed="rId6"/>
                <a:stretch>
                  <a:fillRect r="-800" b="-13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标题 1"/>
          <p:cNvSpPr>
            <a:spLocks noGrp="1"/>
          </p:cNvSpPr>
          <p:nvPr>
            <p:ph type="title"/>
          </p:nvPr>
        </p:nvSpPr>
        <p:spPr>
          <a:xfrm>
            <a:off x="1219200" y="274638"/>
            <a:ext cx="10363200" cy="1143000"/>
          </a:xfrm>
        </p:spPr>
        <p:txBody>
          <a:bodyPr/>
          <a:lstStyle/>
          <a:p>
            <a:r>
              <a:rPr lang="zh-CN" altLang="en-US" dirty="0"/>
              <a:t>对比</a:t>
            </a:r>
          </a:p>
        </p:txBody>
      </p:sp>
      <p:sp>
        <p:nvSpPr>
          <p:cNvPr id="27" name="标题 6"/>
          <p:cNvSpPr txBox="1">
            <a:spLocks/>
          </p:cNvSpPr>
          <p:nvPr/>
        </p:nvSpPr>
        <p:spPr>
          <a:xfrm>
            <a:off x="8928808" y="4394520"/>
            <a:ext cx="993083" cy="384721"/>
          </a:xfrm>
          <a:prstGeom prst="rect">
            <a:avLst/>
          </a:prstGeom>
        </p:spPr>
        <p:txBody>
          <a:bodyPr wrap="square" bIns="91440" anchor="b" anchorCtr="0">
            <a:sp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200" b="1" kern="1200">
                <a:solidFill>
                  <a:srgbClr val="C00000"/>
                </a:solidFill>
                <a:latin typeface="Times New Roman" pitchFamily="18" charset="0"/>
                <a:ea typeface="+mj-ea"/>
                <a:cs typeface="Times New Roman" pitchFamily="18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幼圆" panose="02010509060101010101" pitchFamily="49" charset="-122"/>
                <a:cs typeface="Times New Roman" pitchFamily="18" charset="0"/>
              </a:rPr>
              <a:t>NNLM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 charset="0"/>
              <a:ea typeface="幼圆" panose="02010509060101010101" pitchFamily="49" charset="-122"/>
              <a:cs typeface="Times New Roman" pitchFamily="18" charset="0"/>
            </a:endParaRPr>
          </a:p>
        </p:txBody>
      </p:sp>
      <p:sp>
        <p:nvSpPr>
          <p:cNvPr id="28" name="标题 6"/>
          <p:cNvSpPr txBox="1">
            <a:spLocks/>
          </p:cNvSpPr>
          <p:nvPr/>
        </p:nvSpPr>
        <p:spPr>
          <a:xfrm>
            <a:off x="3451116" y="5815148"/>
            <a:ext cx="993083" cy="384721"/>
          </a:xfrm>
          <a:prstGeom prst="rect">
            <a:avLst/>
          </a:prstGeom>
        </p:spPr>
        <p:txBody>
          <a:bodyPr wrap="square" bIns="91440" anchor="b" anchorCtr="0">
            <a:sp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200" b="1" kern="1200">
                <a:solidFill>
                  <a:srgbClr val="C00000"/>
                </a:solidFill>
                <a:latin typeface="Times New Roman" pitchFamily="18" charset="0"/>
                <a:ea typeface="+mj-ea"/>
                <a:cs typeface="Times New Roman" pitchFamily="18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幼圆" panose="02010509060101010101" pitchFamily="49" charset="-122"/>
                <a:cs typeface="Times New Roman" pitchFamily="18" charset="0"/>
              </a:rPr>
              <a:t>CBOW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 charset="0"/>
              <a:ea typeface="幼圆" panose="02010509060101010101" pitchFamily="49" charset="-122"/>
              <a:cs typeface="Times New Roman" pitchFamily="18" charset="0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0315" y="352903"/>
            <a:ext cx="6177539" cy="5462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216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10" grpId="0" animBg="1"/>
      <p:bldP spid="11" grpId="0" animBg="1"/>
      <p:bldP spid="24" grpId="0"/>
      <p:bldP spid="25" grpId="0"/>
    </p:bld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sz="quarter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8608" y="1069294"/>
            <a:ext cx="6949442" cy="3570515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4491981" y="406586"/>
                <a:ext cx="61690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𝑤</m:t>
                          </m:r>
                        </m:sub>
                      </m:sSub>
                    </m:oMath>
                  </m:oMathPara>
                </a14:m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1981" y="406586"/>
                <a:ext cx="616900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下箭头 5"/>
          <p:cNvSpPr/>
          <p:nvPr/>
        </p:nvSpPr>
        <p:spPr>
          <a:xfrm>
            <a:off x="4659029" y="923109"/>
            <a:ext cx="217716" cy="452831"/>
          </a:xfrm>
          <a:prstGeom prst="down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048321" y="2299055"/>
            <a:ext cx="553998" cy="161108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霍夫曼树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/>
              <p:cNvSpPr txBox="1"/>
              <p:nvPr/>
            </p:nvSpPr>
            <p:spPr>
              <a:xfrm>
                <a:off x="870899" y="4559293"/>
                <a:ext cx="8398234" cy="19688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叶节点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2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𝑤</m:t>
                        </m:r>
                      </m:e>
                      <m:sub>
                        <m:r>
                          <a:rPr kumimoji="0" lang="en-US" altLang="zh-CN" sz="2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0" lang="zh-CN" altLang="en-US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宋体" panose="02010600030101010101" pitchFamily="2" charset="-122"/>
                    <a:cs typeface="+mn-cs"/>
                  </a:rPr>
                  <a:t>为词，</a:t>
                </a:r>
                <a14:m>
                  <m:oMath xmlns:m="http://schemas.openxmlformats.org/officeDocument/2006/math">
                    <m:r>
                      <a:rPr kumimoji="0" lang="en-US" altLang="zh-CN" sz="22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𝑛</m:t>
                    </m:r>
                    <m:r>
                      <a:rPr kumimoji="0" lang="en-US" altLang="zh-CN" sz="22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(</m:t>
                    </m:r>
                    <m:sSub>
                      <m:sSubPr>
                        <m:ctrlPr>
                          <a:rPr kumimoji="0" lang="en-US" altLang="zh-CN" sz="2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𝑤</m:t>
                        </m:r>
                      </m:e>
                      <m:sub>
                        <m:r>
                          <a:rPr kumimoji="0" lang="en-US" altLang="zh-CN" sz="2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𝑖</m:t>
                        </m:r>
                      </m:sub>
                    </m:sSub>
                    <m:r>
                      <a:rPr kumimoji="0" lang="en-US" altLang="zh-CN" sz="22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,</m:t>
                    </m:r>
                    <m:r>
                      <a:rPr kumimoji="0" lang="en-US" altLang="zh-CN" sz="22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𝑗</m:t>
                    </m:r>
                    <m:r>
                      <a:rPr kumimoji="0" lang="en-US" altLang="zh-CN" sz="22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)</m:t>
                    </m:r>
                  </m:oMath>
                </a14:m>
                <a:r>
                  <a:rPr kumimoji="0" lang="zh-CN" altLang="en-US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2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𝑤</m:t>
                        </m:r>
                      </m:e>
                      <m:sub>
                        <m:r>
                          <a:rPr kumimoji="0" lang="en-US" altLang="zh-CN" sz="2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𝑖</m:t>
                        </m:r>
                      </m:sub>
                    </m:sSub>
                    <m:r>
                      <a:rPr kumimoji="0" lang="zh-CN" altLang="en-US" sz="22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经过</m:t>
                    </m:r>
                  </m:oMath>
                </a14:m>
                <a:r>
                  <a:rPr kumimoji="0" lang="zh-CN" altLang="en-US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的第</a:t>
                </a:r>
                <a:r>
                  <a:rPr kumimoji="0" lang="en-US" altLang="zh-CN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j</a:t>
                </a:r>
                <a:r>
                  <a:rPr kumimoji="0" lang="zh-CN" altLang="en-US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个节点所选择的方向（左右）</a:t>
                </a:r>
                <a:endParaRPr kumimoji="0" lang="en-US" altLang="zh-CN" sz="2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非叶节点为输入为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2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𝑥</m:t>
                        </m:r>
                      </m:e>
                      <m:sub>
                        <m:r>
                          <a:rPr kumimoji="0" lang="en-US" altLang="zh-CN" sz="2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𝑤</m:t>
                        </m:r>
                      </m:sub>
                    </m:sSub>
                  </m:oMath>
                </a14:m>
                <a:r>
                  <a:rPr kumimoji="0" lang="zh-CN" altLang="en-US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、权重为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22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2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𝜃</m:t>
                        </m:r>
                      </m:e>
                      <m:sub>
                        <m:r>
                          <a:rPr kumimoji="0" lang="en-US" altLang="zh-CN" sz="22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0" lang="zh-CN" altLang="en-US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的神经元，输出为选择左右的概率</a:t>
                </a:r>
                <a:endParaRPr kumimoji="0" lang="en-US" altLang="zh-CN" sz="2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选择右边的概率：</a:t>
                </a:r>
                <a14:m>
                  <m:oMath xmlns:m="http://schemas.openxmlformats.org/officeDocument/2006/math">
                    <m:r>
                      <a:rPr kumimoji="0" lang="en-US" altLang="zh-CN" sz="22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𝑝</m:t>
                    </m:r>
                    <m:d>
                      <m:dPr>
                        <m:ctrlPr>
                          <a:rPr kumimoji="0" lang="en-US" altLang="zh-CN" sz="2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kumimoji="0" lang="en-US" altLang="zh-CN" sz="2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𝑅</m:t>
                        </m:r>
                      </m:e>
                    </m:d>
                    <m:r>
                      <a:rPr kumimoji="0" lang="en-US" altLang="zh-CN" sz="22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r>
                      <a:rPr kumimoji="0" lang="zh-CN" altLang="en-US" sz="22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𝜎</m:t>
                    </m:r>
                    <m:d>
                      <m:dPr>
                        <m:ctrlPr>
                          <a:rPr kumimoji="0" lang="en-US" altLang="zh-CN" sz="22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0" lang="en-US" altLang="zh-CN" sz="22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22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𝑥</m:t>
                            </m:r>
                          </m:e>
                          <m:sub>
                            <m:r>
                              <a:rPr kumimoji="0" lang="en-US" altLang="zh-CN" sz="22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𝑤</m:t>
                            </m:r>
                          </m:sub>
                        </m:sSub>
                        <m:r>
                          <a:rPr kumimoji="0" lang="en-US" altLang="zh-CN" sz="22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·</m:t>
                        </m:r>
                        <m:sSub>
                          <m:sSubPr>
                            <m:ctrlPr>
                              <a:rPr kumimoji="0" lang="en-US" altLang="zh-CN" sz="22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22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𝜃</m:t>
                            </m:r>
                          </m:e>
                          <m:sub>
                            <m:r>
                              <a:rPr kumimoji="0" lang="en-US" altLang="zh-CN" sz="22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kumimoji="0" lang="en-US" altLang="zh-CN" sz="22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f>
                      <m:fPr>
                        <m:type m:val="lin"/>
                        <m:ctrlPr>
                          <a:rPr kumimoji="0" lang="en-US" altLang="zh-CN" sz="22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fPr>
                      <m:num>
                        <m:r>
                          <a:rPr kumimoji="0" lang="en-US" altLang="zh-CN" sz="22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1</m:t>
                        </m:r>
                      </m:num>
                      <m:den>
                        <m:r>
                          <a:rPr kumimoji="0" lang="en-US" altLang="zh-CN" sz="22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(1+</m:t>
                        </m:r>
                        <m:sSup>
                          <m:sSupPr>
                            <m:ctrlPr>
                              <a:rPr kumimoji="0" lang="en-US" altLang="zh-CN" sz="22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US" altLang="zh-CN" sz="22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𝑒</m:t>
                            </m:r>
                          </m:e>
                          <m:sup>
                            <m:r>
                              <a:rPr kumimoji="0" lang="en-US" altLang="zh-CN" sz="22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kumimoji="0" lang="en-US" altLang="zh-CN" sz="22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US" altLang="zh-CN" sz="22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kumimoji="0" lang="en-US" altLang="zh-CN" sz="22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𝑤</m:t>
                                </m:r>
                              </m:sub>
                            </m:sSub>
                            <m:r>
                              <a:rPr kumimoji="0" lang="en-US" altLang="zh-CN" sz="22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·</m:t>
                            </m:r>
                            <m:sSub>
                              <m:sSubPr>
                                <m:ctrlPr>
                                  <a:rPr kumimoji="0" lang="en-US" altLang="zh-CN" sz="22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US" altLang="zh-CN" sz="22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kumimoji="0" lang="en-US" altLang="zh-CN" sz="22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𝑖</m:t>
                                </m:r>
                              </m:sub>
                            </m:sSub>
                          </m:sup>
                        </m:sSup>
                        <m:r>
                          <a:rPr kumimoji="0" lang="en-US" altLang="zh-CN" sz="22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)</m:t>
                        </m:r>
                      </m:den>
                    </m:f>
                  </m:oMath>
                </a14:m>
                <a:endParaRPr kumimoji="0" lang="en-US" altLang="zh-CN" sz="2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选择左边的概率：</a:t>
                </a:r>
                <a14:m>
                  <m:oMath xmlns:m="http://schemas.openxmlformats.org/officeDocument/2006/math">
                    <m:r>
                      <a:rPr kumimoji="0" lang="en-US" altLang="zh-CN" sz="22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𝑝</m:t>
                    </m:r>
                    <m:d>
                      <m:dPr>
                        <m:ctrlPr>
                          <a:rPr kumimoji="0" lang="en-US" altLang="zh-CN" sz="2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kumimoji="0" lang="en-US" altLang="zh-CN" sz="2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𝐿</m:t>
                        </m:r>
                      </m:e>
                    </m:d>
                    <m:r>
                      <a:rPr kumimoji="0" lang="en-US" altLang="zh-CN" sz="22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=1−</m:t>
                    </m:r>
                    <m:r>
                      <a:rPr kumimoji="0" lang="en-US" altLang="zh-CN" sz="22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𝑝</m:t>
                    </m:r>
                    <m:d>
                      <m:dPr>
                        <m:ctrlPr>
                          <a:rPr kumimoji="0" lang="en-US" altLang="zh-CN" sz="2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kumimoji="0" lang="en-US" altLang="zh-CN" sz="2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𝑅</m:t>
                        </m:r>
                      </m:e>
                    </m:d>
                    <m:r>
                      <a:rPr kumimoji="0" lang="en-US" altLang="zh-CN" sz="22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=1−</m:t>
                    </m:r>
                    <m:f>
                      <m:fPr>
                        <m:type m:val="lin"/>
                        <m:ctrlPr>
                          <a:rPr kumimoji="0" lang="en-US" altLang="zh-CN" sz="22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fPr>
                      <m:num>
                        <m:r>
                          <a:rPr kumimoji="0" lang="en-US" altLang="zh-CN" sz="22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1</m:t>
                        </m:r>
                      </m:num>
                      <m:den>
                        <m:r>
                          <a:rPr kumimoji="0" lang="en-US" altLang="zh-CN" sz="22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(1+</m:t>
                        </m:r>
                        <m:sSup>
                          <m:sSupPr>
                            <m:ctrlPr>
                              <a:rPr kumimoji="0" lang="en-US" altLang="zh-CN" sz="22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US" altLang="zh-CN" sz="22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𝑒</m:t>
                            </m:r>
                          </m:e>
                          <m:sup>
                            <m:r>
                              <a:rPr kumimoji="0" lang="en-US" altLang="zh-CN" sz="22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kumimoji="0" lang="en-US" altLang="zh-CN" sz="22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US" altLang="zh-CN" sz="22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kumimoji="0" lang="en-US" altLang="zh-CN" sz="22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𝑤</m:t>
                                </m:r>
                              </m:sub>
                            </m:sSub>
                            <m:r>
                              <a:rPr kumimoji="0" lang="en-US" altLang="zh-CN" sz="22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·</m:t>
                            </m:r>
                            <m:sSub>
                              <m:sSubPr>
                                <m:ctrlPr>
                                  <a:rPr kumimoji="0" lang="en-US" altLang="zh-CN" sz="22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US" altLang="zh-CN" sz="22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kumimoji="0" lang="en-US" altLang="zh-CN" sz="22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𝑖</m:t>
                                </m:r>
                              </m:sub>
                            </m:sSub>
                          </m:sup>
                        </m:sSup>
                        <m:r>
                          <a:rPr kumimoji="0" lang="en-US" altLang="zh-CN" sz="22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)</m:t>
                        </m:r>
                      </m:den>
                    </m:f>
                  </m:oMath>
                </a14:m>
                <a:endParaRPr kumimoji="0" lang="en-US" altLang="zh-CN" sz="22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宋体" panose="02010600030101010101" pitchFamily="2" charset="-122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899" y="4559293"/>
                <a:ext cx="8398234" cy="1968872"/>
              </a:xfrm>
              <a:prstGeom prst="rect">
                <a:avLst/>
              </a:prstGeom>
              <a:blipFill>
                <a:blip r:embed="rId5"/>
                <a:stretch>
                  <a:fillRect l="-943" t="-4334" r="-4282" b="-2322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直接箭头连接符 2"/>
          <p:cNvCxnSpPr>
            <a:stCxn id="6" idx="0"/>
          </p:cNvCxnSpPr>
          <p:nvPr/>
        </p:nvCxnSpPr>
        <p:spPr>
          <a:xfrm flipH="1">
            <a:off x="3766222" y="923108"/>
            <a:ext cx="1001229" cy="156576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>
            <a:stCxn id="6" idx="0"/>
          </p:cNvCxnSpPr>
          <p:nvPr/>
        </p:nvCxnSpPr>
        <p:spPr>
          <a:xfrm>
            <a:off x="4767451" y="923108"/>
            <a:ext cx="1388645" cy="160058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>
            <a:stCxn id="6" idx="0"/>
          </p:cNvCxnSpPr>
          <p:nvPr/>
        </p:nvCxnSpPr>
        <p:spPr>
          <a:xfrm>
            <a:off x="4767451" y="923108"/>
            <a:ext cx="32535" cy="9144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>
            <a:stCxn id="6" idx="0"/>
          </p:cNvCxnSpPr>
          <p:nvPr/>
        </p:nvCxnSpPr>
        <p:spPr>
          <a:xfrm flipH="1">
            <a:off x="3135030" y="923108"/>
            <a:ext cx="1632421" cy="217192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>
            <a:stCxn id="6" idx="0"/>
          </p:cNvCxnSpPr>
          <p:nvPr/>
        </p:nvCxnSpPr>
        <p:spPr>
          <a:xfrm>
            <a:off x="4767451" y="923108"/>
            <a:ext cx="2389874" cy="228677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本框 29"/>
              <p:cNvSpPr txBox="1"/>
              <p:nvPr/>
            </p:nvSpPr>
            <p:spPr>
              <a:xfrm>
                <a:off x="5829611" y="1492567"/>
                <a:ext cx="652968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𝜃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30" name="文本框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9611" y="1492567"/>
                <a:ext cx="652968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本框 41"/>
              <p:cNvSpPr txBox="1"/>
              <p:nvPr/>
            </p:nvSpPr>
            <p:spPr>
              <a:xfrm>
                <a:off x="9505222" y="2299055"/>
                <a:ext cx="652968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𝜃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42" name="文本框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5222" y="2299055"/>
                <a:ext cx="652968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矩形 14"/>
          <p:cNvSpPr/>
          <p:nvPr/>
        </p:nvSpPr>
        <p:spPr>
          <a:xfrm>
            <a:off x="1938784" y="1429195"/>
            <a:ext cx="6082789" cy="2982009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6" name="椭圆 15"/>
          <p:cNvSpPr>
            <a:spLocks noChangeArrowheads="1"/>
          </p:cNvSpPr>
          <p:nvPr/>
        </p:nvSpPr>
        <p:spPr bwMode="auto">
          <a:xfrm>
            <a:off x="9182773" y="2036882"/>
            <a:ext cx="180000" cy="180000"/>
          </a:xfrm>
          <a:prstGeom prst="ellipse">
            <a:avLst/>
          </a:prstGeom>
          <a:noFill/>
          <a:ln w="28575" algn="ctr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7" name="椭圆 16"/>
          <p:cNvSpPr>
            <a:spLocks noChangeArrowheads="1"/>
          </p:cNvSpPr>
          <p:nvPr/>
        </p:nvSpPr>
        <p:spPr bwMode="auto">
          <a:xfrm>
            <a:off x="8755753" y="2895456"/>
            <a:ext cx="180000" cy="180000"/>
          </a:xfrm>
          <a:prstGeom prst="ellipse">
            <a:avLst/>
          </a:prstGeom>
          <a:noFill/>
          <a:ln w="28575" algn="ctr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8" name="椭圆 17"/>
          <p:cNvSpPr>
            <a:spLocks noChangeArrowheads="1"/>
          </p:cNvSpPr>
          <p:nvPr/>
        </p:nvSpPr>
        <p:spPr bwMode="auto">
          <a:xfrm>
            <a:off x="9632423" y="2902989"/>
            <a:ext cx="180000" cy="180000"/>
          </a:xfrm>
          <a:prstGeom prst="ellipse">
            <a:avLst/>
          </a:prstGeom>
          <a:noFill/>
          <a:ln w="28575" algn="ctr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9" name="标题 6"/>
          <p:cNvSpPr txBox="1">
            <a:spLocks/>
          </p:cNvSpPr>
          <p:nvPr/>
        </p:nvSpPr>
        <p:spPr>
          <a:xfrm>
            <a:off x="9245298" y="2715511"/>
            <a:ext cx="517020" cy="446276"/>
          </a:xfrm>
          <a:prstGeom prst="rect">
            <a:avLst/>
          </a:prstGeom>
        </p:spPr>
        <p:txBody>
          <a:bodyPr wrap="square" bIns="91440" anchor="b" anchorCtr="0">
            <a:sp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200" b="1" kern="1200">
                <a:solidFill>
                  <a:srgbClr val="C00000"/>
                </a:solidFill>
                <a:latin typeface="Times New Roman" pitchFamily="18" charset="0"/>
                <a:ea typeface="+mj-ea"/>
                <a:cs typeface="Times New Roman" pitchFamily="18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幼圆" panose="02010509060101010101" pitchFamily="49" charset="-122"/>
                <a:cs typeface="Times New Roman" pitchFamily="18" charset="0"/>
              </a:rPr>
              <a:t>…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 charset="0"/>
              <a:ea typeface="幼圆" panose="02010509060101010101" pitchFamily="49" charset="-122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标题 6"/>
              <p:cNvSpPr txBox="1">
                <a:spLocks/>
              </p:cNvSpPr>
              <p:nvPr/>
            </p:nvSpPr>
            <p:spPr>
              <a:xfrm>
                <a:off x="9047542" y="3025626"/>
                <a:ext cx="551818" cy="446276"/>
              </a:xfrm>
              <a:prstGeom prst="rect">
                <a:avLst/>
              </a:prstGeom>
            </p:spPr>
            <p:txBody>
              <a:bodyPr wrap="none" bIns="91440" anchor="b" anchorCtr="0">
                <a:spAutoFit/>
              </a:bodyPr>
              <a:lstStyle>
                <a:lvl1pPr algn="l" rtl="0" eaLnBrk="1" latinLnBrk="0" hangingPunct="1">
                  <a:spcBef>
                    <a:spcPct val="0"/>
                  </a:spcBef>
                  <a:buNone/>
                  <a:defRPr kumimoji="0" sz="3200" b="1" kern="1200">
                    <a:solidFill>
                      <a:srgbClr val="C00000"/>
                    </a:solidFill>
                    <a:latin typeface="Times New Roman" pitchFamily="18" charset="0"/>
                    <a:ea typeface="+mj-ea"/>
                    <a:cs typeface="Times New Roman" pitchFamily="18" charset="0"/>
                  </a:defRPr>
                </a:lvl1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</m:oMath>
                  </m:oMathPara>
                </a14:m>
                <a:endPara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itchFamily="18" charset="0"/>
                  <a:ea typeface="幼圆" panose="02010509060101010101" pitchFamily="49" charset="-122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22" name="标题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7542" y="3025626"/>
                <a:ext cx="551818" cy="44627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直接箭头连接符 22"/>
          <p:cNvCxnSpPr>
            <a:stCxn id="17" idx="0"/>
            <a:endCxn id="16" idx="4"/>
          </p:cNvCxnSpPr>
          <p:nvPr/>
        </p:nvCxnSpPr>
        <p:spPr>
          <a:xfrm flipV="1">
            <a:off x="8845753" y="2216882"/>
            <a:ext cx="427020" cy="67857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直接箭头连接符 23"/>
          <p:cNvCxnSpPr>
            <a:stCxn id="18" idx="0"/>
            <a:endCxn id="16" idx="4"/>
          </p:cNvCxnSpPr>
          <p:nvPr/>
        </p:nvCxnSpPr>
        <p:spPr>
          <a:xfrm flipH="1" flipV="1">
            <a:off x="9272773" y="2216882"/>
            <a:ext cx="449650" cy="68610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直接箭头连接符 27"/>
          <p:cNvCxnSpPr/>
          <p:nvPr/>
        </p:nvCxnSpPr>
        <p:spPr>
          <a:xfrm flipV="1">
            <a:off x="9269133" y="1587269"/>
            <a:ext cx="0" cy="43879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椭圆 35"/>
          <p:cNvSpPr>
            <a:spLocks noChangeArrowheads="1"/>
          </p:cNvSpPr>
          <p:nvPr/>
        </p:nvSpPr>
        <p:spPr bwMode="auto">
          <a:xfrm>
            <a:off x="9053001" y="2893955"/>
            <a:ext cx="180000" cy="180000"/>
          </a:xfrm>
          <a:prstGeom prst="ellipse">
            <a:avLst/>
          </a:prstGeom>
          <a:noFill/>
          <a:ln w="28575" algn="ctr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37" name="直接箭头连接符 36"/>
          <p:cNvCxnSpPr>
            <a:stCxn id="36" idx="0"/>
            <a:endCxn id="16" idx="4"/>
          </p:cNvCxnSpPr>
          <p:nvPr/>
        </p:nvCxnSpPr>
        <p:spPr>
          <a:xfrm flipV="1">
            <a:off x="9143001" y="2216882"/>
            <a:ext cx="129772" cy="67707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标题 6"/>
          <p:cNvSpPr txBox="1">
            <a:spLocks/>
          </p:cNvSpPr>
          <p:nvPr/>
        </p:nvSpPr>
        <p:spPr>
          <a:xfrm>
            <a:off x="9323451" y="1633744"/>
            <a:ext cx="1037463" cy="446276"/>
          </a:xfrm>
          <a:prstGeom prst="rect">
            <a:avLst/>
          </a:prstGeom>
        </p:spPr>
        <p:txBody>
          <a:bodyPr wrap="none" bIns="91440" anchor="b" anchorCtr="0">
            <a:sp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200" b="1" kern="1200">
                <a:solidFill>
                  <a:srgbClr val="C00000"/>
                </a:solidFill>
                <a:latin typeface="Times New Roman" pitchFamily="18" charset="0"/>
                <a:ea typeface="+mj-ea"/>
                <a:cs typeface="Times New Roman" pitchFamily="18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幼圆" panose="02010509060101010101" pitchFamily="49" charset="-122"/>
                <a:cs typeface="Times New Roman" pitchFamily="18" charset="0"/>
              </a:rPr>
              <a:t>sigmoid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 charset="0"/>
              <a:ea typeface="幼圆" panose="02010509060101010101" pitchFamily="49" charset="-122"/>
              <a:cs typeface="Times New Roman" pitchFamily="18" charset="0"/>
            </a:endParaRPr>
          </a:p>
        </p:txBody>
      </p:sp>
      <p:cxnSp>
        <p:nvCxnSpPr>
          <p:cNvPr id="43" name="直接箭头连接符 42"/>
          <p:cNvCxnSpPr/>
          <p:nvPr/>
        </p:nvCxnSpPr>
        <p:spPr>
          <a:xfrm flipH="1">
            <a:off x="7355081" y="2488876"/>
            <a:ext cx="1161391" cy="672911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矩形 47"/>
          <p:cNvSpPr/>
          <p:nvPr/>
        </p:nvSpPr>
        <p:spPr>
          <a:xfrm>
            <a:off x="8605807" y="1482451"/>
            <a:ext cx="1755108" cy="1989452"/>
          </a:xfrm>
          <a:prstGeom prst="rect">
            <a:avLst/>
          </a:prstGeom>
          <a:noFill/>
          <a:ln w="28575">
            <a:solidFill>
              <a:srgbClr val="00B05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矩形 48"/>
              <p:cNvSpPr/>
              <p:nvPr/>
            </p:nvSpPr>
            <p:spPr>
              <a:xfrm>
                <a:off x="8888226" y="3653713"/>
                <a:ext cx="1327222" cy="3702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zh-CN" altLang="en-US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𝜎</m:t>
                      </m:r>
                      <m:d>
                        <m:dPr>
                          <m:ctrlPr>
                            <a:rPr kumimoji="0" lang="en-US" altLang="zh-CN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en-US" altLang="zh-CN" sz="18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18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𝑤</m:t>
                              </m:r>
                            </m:sub>
                          </m:sSub>
                          <m:r>
                            <a:rPr kumimoji="0" lang="en-US" altLang="zh-CN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·</m:t>
                          </m:r>
                          <m:sSubSup>
                            <m:sSubSupPr>
                              <m:ctrlP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𝜃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𝑖</m:t>
                              </m:r>
                            </m:sub>
                            <m:sup>
                              <m: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𝑤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49" name="矩形 4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88226" y="3653713"/>
                <a:ext cx="1327222" cy="37029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内容占位符 2"/>
              <p:cNvSpPr txBox="1">
                <a:spLocks/>
              </p:cNvSpPr>
              <p:nvPr/>
            </p:nvSpPr>
            <p:spPr>
              <a:xfrm>
                <a:off x="3951240" y="3109170"/>
                <a:ext cx="7498080" cy="1383591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vert="horz">
                <a:normAutofit/>
              </a:bodyPr>
              <a:lstStyle>
                <a:lvl1pPr marL="274320" indent="-274320" algn="l" rtl="0" eaLnBrk="1" latinLnBrk="0" hangingPunct="1">
                  <a:spcBef>
                    <a:spcPts val="580"/>
                  </a:spcBef>
                  <a:buClr>
                    <a:schemeClr val="accent1"/>
                  </a:buClr>
                  <a:buSzPct val="85000"/>
                  <a:buFontTx/>
                  <a:buBlip>
                    <a:blip r:embed="rId10"/>
                  </a:buBlip>
                  <a:defRPr kumimoji="0"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48640" indent="-228600" algn="l" rtl="0" eaLnBrk="1" latinLnBrk="0" hangingPunct="1">
                  <a:spcBef>
                    <a:spcPts val="370"/>
                  </a:spcBef>
                  <a:buClr>
                    <a:srgbClr val="503DDB"/>
                  </a:buClr>
                  <a:buSzPct val="45000"/>
                  <a:buFont typeface="Wingdings" pitchFamily="2" charset="2"/>
                  <a:buChar char="q"/>
                  <a:defRPr kumimoji="0"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22960" indent="-228600" algn="l" rtl="0" eaLnBrk="1" latinLnBrk="0" hangingPunct="1">
                  <a:spcBef>
                    <a:spcPts val="370"/>
                  </a:spcBef>
                  <a:buClr>
                    <a:schemeClr val="accent1">
                      <a:tint val="60000"/>
                    </a:schemeClr>
                  </a:buClr>
                  <a:buSzPct val="85000"/>
                  <a:buFont typeface="Wingdings 2"/>
                  <a:buChar char="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97280" indent="-228600" algn="l" rtl="0" eaLnBrk="1" latinLnBrk="0" hangingPunct="1">
                  <a:spcBef>
                    <a:spcPts val="370"/>
                  </a:spcBef>
                  <a:buClr>
                    <a:schemeClr val="accent3"/>
                  </a:buClr>
                  <a:buSzPct val="80000"/>
                  <a:buFont typeface="Wingdings 2"/>
                  <a:buChar char="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indent="-228600" algn="l" rtl="0" eaLnBrk="1" latinLnBrk="0" hangingPunct="1">
                  <a:spcBef>
                    <a:spcPts val="370"/>
                  </a:spcBef>
                  <a:buClr>
                    <a:schemeClr val="accent3"/>
                  </a:buClr>
                  <a:buFontTx/>
                  <a:buChar char="o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645920" indent="-228600" algn="l" rtl="0" eaLnBrk="1" latinLnBrk="0" hangingPunct="1">
                  <a:spcBef>
                    <a:spcPts val="370"/>
                  </a:spcBef>
                  <a:buClr>
                    <a:schemeClr val="accent3"/>
                  </a:buClr>
                  <a:buChar char="•"/>
                  <a:defRPr kumimoji="0" sz="18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920240" indent="-228600" algn="l" rtl="0" eaLnBrk="1" latinLnBrk="0" hangingPunct="1">
                  <a:spcBef>
                    <a:spcPts val="370"/>
                  </a:spcBef>
                  <a:buClr>
                    <a:schemeClr val="accent2"/>
                  </a:buClr>
                  <a:buChar char="•"/>
                  <a:defRPr kumimoji="0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94560" indent="-228600" algn="l" rtl="0" eaLnBrk="1" latinLnBrk="0" hangingPunct="1">
                  <a:spcBef>
                    <a:spcPts val="370"/>
                  </a:spcBef>
                  <a:buClr>
                    <a:schemeClr val="accent1">
                      <a:tint val="60000"/>
                    </a:schemeClr>
                  </a:buClr>
                  <a:buChar char="•"/>
                  <a:defRPr kumimoji="0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468880" indent="-228600" algn="l" rtl="0" eaLnBrk="1" latinLnBrk="0" hangingPunct="1">
                  <a:spcBef>
                    <a:spcPts val="370"/>
                  </a:spcBef>
                  <a:buClr>
                    <a:schemeClr val="accent2">
                      <a:tint val="60000"/>
                    </a:schemeClr>
                  </a:buClr>
                  <a:buChar char="•"/>
                  <a:defRPr kumimoji="0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580"/>
                  </a:spcBef>
                  <a:spcAft>
                    <a:spcPts val="0"/>
                  </a:spcAft>
                  <a:buClr>
                    <a:srgbClr val="D34817"/>
                  </a:buClr>
                  <a:buSzPct val="85000"/>
                  <a:buFontTx/>
                  <a:buNone/>
                  <a:tabLst/>
                  <a:defRPr/>
                </a:pPr>
                <a:r>
                  <a:rPr kumimoji="0" lang="zh-CN" alt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最大化</a:t>
                </a:r>
                <a:r>
                  <a:rPr kumimoji="0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：</a:t>
                </a:r>
                <a:r>
                  <a:rPr kumimoji="0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𝑤</m:t>
                        </m:r>
                      </m:e>
                      <m:sub>
                        <m: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0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为例</a:t>
                </a:r>
                <a:r>
                  <a:rPr kumimoji="0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)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580"/>
                  </a:spcBef>
                  <a:spcAft>
                    <a:spcPts val="0"/>
                  </a:spcAft>
                  <a:buClr>
                    <a:srgbClr val="D34817"/>
                  </a:buClr>
                  <a:buSzPct val="85000"/>
                  <a:buFontTx/>
                  <a:buNone/>
                  <a:tabLst/>
                  <a:defRPr/>
                </a:pPr>
                <a:r>
                  <a:rPr kumimoji="0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     </a:t>
                </a:r>
                <a14:m>
                  <m:oMath xmlns:m="http://schemas.openxmlformats.org/officeDocument/2006/math">
                    <m:nary>
                      <m:naryPr>
                        <m:chr m:val="∏"/>
                        <m:ctrlPr>
                          <a:rPr kumimoji="0" lang="zh-CN" alt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𝑖</m:t>
                        </m:r>
                        <m: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=1</m:t>
                        </m:r>
                      </m:sub>
                      <m:sup>
                        <m: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3</m:t>
                        </m:r>
                      </m:sup>
                      <m:e>
                        <m: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𝑝</m:t>
                        </m:r>
                        <m: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(</m:t>
                        </m:r>
                        <m: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𝑛</m:t>
                        </m:r>
                        <m: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(</m:t>
                        </m:r>
                        <m:sSub>
                          <m:sSubPr>
                            <m:ctrlPr>
                              <a:rPr kumimoji="0" lang="en-US" altLang="zh-CN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𝑤</m:t>
                            </m:r>
                          </m:e>
                          <m:sub>
                            <m:r>
                              <a:rPr kumimoji="0" lang="en-US" altLang="zh-CN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2</m:t>
                            </m:r>
                          </m:sub>
                        </m:sSub>
                        <m: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,</m:t>
                        </m:r>
                        <m: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𝑖</m:t>
                        </m:r>
                        <m: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))</m:t>
                        </m:r>
                      </m:e>
                    </m:nary>
                  </m:oMath>
                </a14:m>
                <a:endParaRPr kumimoji="0" lang="en-US" altLang="zh-CN" sz="20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宋体" panose="02010600030101010101" pitchFamily="2" charset="-122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580"/>
                  </a:spcBef>
                  <a:spcAft>
                    <a:spcPts val="0"/>
                  </a:spcAft>
                  <a:buClr>
                    <a:srgbClr val="D34817"/>
                  </a:buClr>
                  <a:buSzPct val="85000"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altLang="zh-CN" sz="2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1−</m:t>
                          </m:r>
                          <m:f>
                            <m:fPr>
                              <m:type m:val="lin"/>
                              <m:ctrlPr>
                                <a:rPr kumimoji="0" lang="en-US" altLang="zh-CN" sz="20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fPr>
                            <m:num>
                              <m:r>
                                <a:rPr kumimoji="0" lang="en-US" altLang="zh-CN" sz="20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num>
                            <m:den>
                              <m:d>
                                <m:dPr>
                                  <m:ctrlPr>
                                    <a:rPr kumimoji="0" lang="en-US" altLang="zh-CN" sz="2000" b="0" i="1" u="none" strike="noStrike" kern="120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altLang="zh-CN" sz="2000" b="0" i="1" u="none" strike="noStrike" kern="120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1+</m:t>
                                  </m:r>
                                  <m:sSup>
                                    <m:sSupPr>
                                      <m:ctrlPr>
                                        <a:rPr kumimoji="0" lang="en-US" altLang="zh-CN" sz="2000" b="0" i="1" u="none" strike="noStrike" kern="1200" cap="none" spc="0" normalizeH="0" baseline="0" noProof="0" dirty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0" lang="en-US" altLang="zh-CN" sz="2000" b="0" i="1" u="none" strike="noStrike" kern="1200" cap="none" spc="0" normalizeH="0" baseline="0" noProof="0" dirty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kumimoji="0" lang="en-US" altLang="zh-CN" sz="2000" b="0" i="1" u="none" strike="noStrike" kern="1200" cap="none" spc="0" normalizeH="0" baseline="0" noProof="0" dirty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kumimoji="0" lang="en-US" altLang="zh-CN" sz="2000" b="0" i="1" u="none" strike="noStrike" kern="1200" cap="none" spc="0" normalizeH="0" baseline="0" noProof="0" dirty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cs typeface="+mn-cs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0" lang="en-US" altLang="zh-CN" sz="2000" b="0" i="1" u="none" strike="noStrike" kern="1200" cap="none" spc="0" normalizeH="0" baseline="0" noProof="0" dirty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cs typeface="+mn-cs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kumimoji="0" lang="en-US" altLang="zh-CN" sz="2000" b="0" i="1" u="none" strike="noStrike" kern="1200" cap="none" spc="0" normalizeH="0" baseline="0" noProof="0" dirty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cs typeface="+mn-cs"/>
                                            </a:rPr>
                                            <m:t>𝑤</m:t>
                                          </m:r>
                                        </m:sub>
                                      </m:sSub>
                                      <m:r>
                                        <a:rPr kumimoji="0" lang="en-US" altLang="zh-CN" sz="2000" b="0" i="1" u="none" strike="noStrike" kern="1200" cap="none" spc="0" normalizeH="0" baseline="0" noProof="0" dirty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·</m:t>
                                      </m:r>
                                      <m:sSub>
                                        <m:sSubPr>
                                          <m:ctrlPr>
                                            <a:rPr kumimoji="0" lang="en-US" altLang="zh-CN" sz="2000" b="0" i="1" u="none" strike="noStrike" kern="1200" cap="none" spc="0" normalizeH="0" baseline="0" noProof="0" dirty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cs typeface="+mn-cs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0" lang="en-US" altLang="zh-CN" sz="2000" b="0" i="1" u="none" strike="noStrike" kern="1200" cap="none" spc="0" normalizeH="0" baseline="0" noProof="0" dirty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cs typeface="+mn-cs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kumimoji="0" lang="en-US" altLang="zh-CN" sz="2000" b="0" i="1" u="none" strike="noStrike" kern="1200" cap="none" spc="0" normalizeH="0" baseline="0" noProof="0" dirty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cs typeface="+mn-cs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sup>
                                  </m:sSup>
                                </m:e>
                              </m:d>
                            </m:den>
                          </m:f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1−</m:t>
                          </m:r>
                          <m:f>
                            <m:fPr>
                              <m:type m:val="lin"/>
                              <m:ctrlPr>
                                <a:rPr kumimoji="0" lang="en-US" altLang="zh-CN" sz="20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fPr>
                            <m:num>
                              <m:r>
                                <a:rPr kumimoji="0" lang="en-US" altLang="zh-CN" sz="20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num>
                            <m:den>
                              <m:d>
                                <m:dPr>
                                  <m:ctrlPr>
                                    <a:rPr kumimoji="0" lang="en-US" altLang="zh-CN" sz="2000" b="0" i="1" u="none" strike="noStrike" kern="120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altLang="zh-CN" sz="2000" b="0" i="1" u="none" strike="noStrike" kern="120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1+</m:t>
                                  </m:r>
                                  <m:sSup>
                                    <m:sSupPr>
                                      <m:ctrlPr>
                                        <a:rPr kumimoji="0" lang="en-US" altLang="zh-CN" sz="2000" b="0" i="1" u="none" strike="noStrike" kern="1200" cap="none" spc="0" normalizeH="0" baseline="0" noProof="0" dirty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0" lang="en-US" altLang="zh-CN" sz="2000" b="0" i="1" u="none" strike="noStrike" kern="1200" cap="none" spc="0" normalizeH="0" baseline="0" noProof="0" dirty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kumimoji="0" lang="en-US" altLang="zh-CN" sz="2000" b="0" i="1" u="none" strike="noStrike" kern="1200" cap="none" spc="0" normalizeH="0" baseline="0" noProof="0" dirty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kumimoji="0" lang="en-US" altLang="zh-CN" sz="2000" b="0" i="1" u="none" strike="noStrike" kern="1200" cap="none" spc="0" normalizeH="0" baseline="0" noProof="0" dirty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cs typeface="+mn-cs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0" lang="en-US" altLang="zh-CN" sz="2000" b="0" i="1" u="none" strike="noStrike" kern="1200" cap="none" spc="0" normalizeH="0" baseline="0" noProof="0" dirty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cs typeface="+mn-cs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kumimoji="0" lang="en-US" altLang="zh-CN" sz="2000" b="0" i="1" u="none" strike="noStrike" kern="1200" cap="none" spc="0" normalizeH="0" baseline="0" noProof="0" dirty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cs typeface="+mn-cs"/>
                                            </a:rPr>
                                            <m:t>𝑤</m:t>
                                          </m:r>
                                        </m:sub>
                                      </m:sSub>
                                      <m:r>
                                        <a:rPr kumimoji="0" lang="en-US" altLang="zh-CN" sz="2000" b="0" i="1" u="none" strike="noStrike" kern="1200" cap="none" spc="0" normalizeH="0" baseline="0" noProof="0" dirty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·</m:t>
                                      </m:r>
                                      <m:sSub>
                                        <m:sSubPr>
                                          <m:ctrlPr>
                                            <a:rPr kumimoji="0" lang="en-US" altLang="zh-CN" sz="2000" b="0" i="1" u="none" strike="noStrike" kern="1200" cap="none" spc="0" normalizeH="0" baseline="0" noProof="0" dirty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cs typeface="+mn-cs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0" lang="en-US" altLang="zh-CN" sz="2000" b="0" i="1" u="none" strike="noStrike" kern="1200" cap="none" spc="0" normalizeH="0" baseline="0" noProof="0" dirty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cs typeface="+mn-cs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kumimoji="0" lang="en-US" altLang="zh-CN" sz="2000" b="0" i="1" u="none" strike="noStrike" kern="1200" cap="none" spc="0" normalizeH="0" baseline="0" noProof="0" dirty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cs typeface="+mn-cs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sup>
                                  </m:sSup>
                                </m:e>
                              </m:d>
                            </m:den>
                          </m:f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f>
                            <m:fPr>
                              <m:type m:val="lin"/>
                              <m:ctrlPr>
                                <a:rPr kumimoji="0" lang="en-US" altLang="zh-CN" sz="20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fPr>
                            <m:num>
                              <m:r>
                                <a:rPr kumimoji="0" lang="en-US" altLang="zh-CN" sz="20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num>
                            <m:den>
                              <m:d>
                                <m:dPr>
                                  <m:ctrlPr>
                                    <a:rPr kumimoji="0" lang="en-US" altLang="zh-CN" sz="2000" b="0" i="1" u="none" strike="noStrike" kern="120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altLang="zh-CN" sz="2000" b="0" i="1" u="none" strike="noStrike" kern="120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1+</m:t>
                                  </m:r>
                                  <m:sSup>
                                    <m:sSupPr>
                                      <m:ctrlPr>
                                        <a:rPr kumimoji="0" lang="en-US" altLang="zh-CN" sz="2000" b="0" i="1" u="none" strike="noStrike" kern="1200" cap="none" spc="0" normalizeH="0" baseline="0" noProof="0" dirty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0" lang="en-US" altLang="zh-CN" sz="2000" b="0" i="1" u="none" strike="noStrike" kern="1200" cap="none" spc="0" normalizeH="0" baseline="0" noProof="0" dirty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kumimoji="0" lang="en-US" altLang="zh-CN" sz="2000" b="0" i="1" u="none" strike="noStrike" kern="1200" cap="none" spc="0" normalizeH="0" baseline="0" noProof="0" dirty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kumimoji="0" lang="en-US" altLang="zh-CN" sz="2000" b="0" i="1" u="none" strike="noStrike" kern="1200" cap="none" spc="0" normalizeH="0" baseline="0" noProof="0" dirty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cs typeface="+mn-cs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0" lang="en-US" altLang="zh-CN" sz="2000" b="0" i="1" u="none" strike="noStrike" kern="1200" cap="none" spc="0" normalizeH="0" baseline="0" noProof="0" dirty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cs typeface="+mn-cs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kumimoji="0" lang="en-US" altLang="zh-CN" sz="2000" b="0" i="1" u="none" strike="noStrike" kern="1200" cap="none" spc="0" normalizeH="0" baseline="0" noProof="0" dirty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cs typeface="+mn-cs"/>
                                            </a:rPr>
                                            <m:t>𝑤</m:t>
                                          </m:r>
                                        </m:sub>
                                      </m:sSub>
                                      <m:r>
                                        <a:rPr kumimoji="0" lang="en-US" altLang="zh-CN" sz="2000" b="0" i="1" u="none" strike="noStrike" kern="1200" cap="none" spc="0" normalizeH="0" baseline="0" noProof="0" dirty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·</m:t>
                                      </m:r>
                                      <m:sSub>
                                        <m:sSubPr>
                                          <m:ctrlPr>
                                            <a:rPr kumimoji="0" lang="en-US" altLang="zh-CN" sz="2000" b="0" i="1" u="none" strike="noStrike" kern="1200" cap="none" spc="0" normalizeH="0" baseline="0" noProof="0" dirty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cs typeface="+mn-cs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0" lang="en-US" altLang="zh-CN" sz="2000" b="0" i="1" u="none" strike="noStrike" kern="1200" cap="none" spc="0" normalizeH="0" baseline="0" noProof="0" dirty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cs typeface="+mn-cs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kumimoji="0" lang="en-US" altLang="zh-CN" sz="2000" b="0" i="1" u="none" strike="noStrike" kern="1200" cap="none" spc="0" normalizeH="0" baseline="0" noProof="0" dirty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cs typeface="+mn-cs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sup>
                                  </m:sSup>
                                </m:e>
                              </m:d>
                            </m:den>
                          </m:f>
                        </m:e>
                      </m:d>
                    </m:oMath>
                  </m:oMathPara>
                </a14:m>
                <a:endPara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0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1240" y="3109170"/>
                <a:ext cx="7498080" cy="1383591"/>
              </a:xfrm>
              <a:prstGeom prst="rect">
                <a:avLst/>
              </a:prstGeom>
              <a:blipFill>
                <a:blip r:embed="rId11"/>
                <a:stretch>
                  <a:fillRect l="-1138" t="-7930" b="-3304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96339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0" grpId="0"/>
      <p:bldP spid="42" grpId="0"/>
      <p:bldP spid="15" grpId="0" animBg="1"/>
      <p:bldP spid="16" grpId="0" animBg="1"/>
      <p:bldP spid="17" grpId="0" animBg="1"/>
      <p:bldP spid="18" grpId="0" animBg="1"/>
      <p:bldP spid="19" grpId="0"/>
      <p:bldP spid="22" grpId="0"/>
      <p:bldP spid="36" grpId="0" animBg="1"/>
      <p:bldP spid="41" grpId="0"/>
      <p:bldP spid="48" grpId="0" animBg="1"/>
      <p:bldP spid="49" grpId="0"/>
      <p:bldP spid="10" grpId="0" animBg="1"/>
    </p:bld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40523" y="274638"/>
            <a:ext cx="10363200" cy="1143000"/>
          </a:xfrm>
        </p:spPr>
        <p:txBody>
          <a:bodyPr/>
          <a:lstStyle/>
          <a:p>
            <a:r>
              <a:rPr lang="zh-CN" altLang="en-US" dirty="0"/>
              <a:t>一般性描述</a:t>
            </a:r>
          </a:p>
        </p:txBody>
      </p:sp>
      <p:pic>
        <p:nvPicPr>
          <p:cNvPr id="4" name="内容占位符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6530" y="1069295"/>
            <a:ext cx="5111932" cy="403392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836020" y="1069295"/>
                <a:ext cx="7071363" cy="5523094"/>
              </a:xfrm>
            </p:spPr>
            <p:txBody>
              <a:bodyPr>
                <a:normAutofit/>
              </a:bodyPr>
              <a:lstStyle/>
              <a:p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</m:oMath>
                </a14:m>
                <a:r>
                  <a:rPr lang="zh-CN" altLang="en-US" dirty="0"/>
                  <a:t>：到达叶节点</a:t>
                </a:r>
                <a:r>
                  <a:rPr lang="en-US" altLang="zh-CN" dirty="0"/>
                  <a:t>w</a:t>
                </a:r>
                <a:r>
                  <a:rPr lang="zh-CN" altLang="en-US" dirty="0"/>
                  <a:t>经过</a:t>
                </a:r>
                <a14:m>
                  <m:oMath xmlns:m="http://schemas.openxmlformats.org/officeDocument/2006/math">
                    <m:r>
                      <a:rPr lang="zh-CN" altLang="en-US" i="1" dirty="0">
                        <a:latin typeface="Cambria Math" panose="02040503050406030204" pitchFamily="18" charset="0"/>
                      </a:rPr>
                      <m:t>的</m:t>
                    </m:r>
                  </m:oMath>
                </a14:m>
                <a:r>
                  <a:rPr lang="zh-CN" altLang="en-US" dirty="0"/>
                  <a:t>节点数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（根节点为经过的第一个节点）</a:t>
                </a:r>
                <a:endParaRPr lang="en-US" altLang="zh-CN" dirty="0"/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sup>
                    </m:sSubSup>
                  </m:oMath>
                </a14:m>
                <a:r>
                  <a:rPr lang="zh-CN" altLang="en-US" dirty="0"/>
                  <a:t>：经过的第</a:t>
                </a:r>
                <a:r>
                  <a:rPr lang="en-US" altLang="zh-CN" dirty="0" err="1"/>
                  <a:t>i</a:t>
                </a:r>
                <a:r>
                  <a:rPr lang="zh-CN" altLang="en-US" dirty="0"/>
                  <a:t>个节点概率（父节点到该节</a:t>
                </a:r>
                <a:endParaRPr lang="en-US" altLang="zh-CN" dirty="0"/>
              </a:p>
              <a:p>
                <a:pPr marL="0" indent="0">
                  <a:buNone/>
                </a:pPr>
                <a:r>
                  <a:rPr lang="en-US" altLang="zh-CN" dirty="0"/>
                  <a:t>   </a:t>
                </a:r>
                <a:r>
                  <a:rPr lang="zh-CN" altLang="en-US" dirty="0"/>
                  <a:t>点的概率），对应霍夫曼编码为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𝑤</m:t>
                        </m:r>
                      </m:sup>
                    </m:sSubSup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{0,1}</m:t>
                    </m:r>
                  </m:oMath>
                </a14:m>
                <a:endParaRPr lang="en-US" altLang="zh-CN" dirty="0"/>
              </a:p>
              <a:p>
                <a:pPr lvl="1"/>
                <a:r>
                  <a:rPr lang="en-US" altLang="zh-CN" dirty="0" err="1"/>
                  <a:t>i</a:t>
                </a:r>
                <a:r>
                  <a:rPr lang="en-US" altLang="zh-CN" dirty="0"/>
                  <a:t>=2,3,…,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</m:oMath>
                </a14:m>
                <a:r>
                  <a:rPr lang="en-US" altLang="zh-CN" dirty="0"/>
                  <a:t>, </a:t>
                </a:r>
                <a:r>
                  <a:rPr lang="zh-CN" altLang="en-US" dirty="0"/>
                  <a:t>根节点不对应编码</a:t>
                </a:r>
                <a:endParaRPr lang="en-US" altLang="zh-CN" dirty="0"/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𝑤</m:t>
                        </m:r>
                      </m:sup>
                    </m:sSubSup>
                  </m:oMath>
                </a14:m>
                <a:r>
                  <a:rPr lang="zh-CN" altLang="en-US" dirty="0"/>
                  <a:t>：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𝑤</m:t>
                        </m:r>
                      </m:sup>
                    </m:sSubSup>
                  </m:oMath>
                </a14:m>
                <a:r>
                  <a:rPr lang="zh-CN" altLang="en-US" dirty="0"/>
                  <a:t>对应的模型参数（</a:t>
                </a:r>
                <a:r>
                  <a:rPr lang="en-US" altLang="zh-CN" dirty="0" err="1"/>
                  <a:t>i</a:t>
                </a:r>
                <a:r>
                  <a:rPr lang="en-US" altLang="zh-CN" dirty="0"/>
                  <a:t>=1,2,…,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</m:oMath>
                </a14:m>
                <a:r>
                  <a:rPr lang="en-US" altLang="zh-CN" dirty="0"/>
                  <a:t>-1</a:t>
                </a:r>
                <a:r>
                  <a:rPr lang="zh-CN" altLang="en-US" dirty="0"/>
                  <a:t>）</a:t>
                </a:r>
                <a:endParaRPr lang="en-US" altLang="zh-CN" dirty="0"/>
              </a:p>
              <a:p>
                <a:pPr>
                  <a:spcBef>
                    <a:spcPts val="1200"/>
                  </a:spcBef>
                </a:pPr>
                <a:r>
                  <a:rPr lang="en-US" altLang="zh-CN" dirty="0"/>
                  <a:t>W</a:t>
                </a:r>
                <a:r>
                  <a:rPr lang="zh-CN" altLang="en-US" dirty="0"/>
                  <a:t>经过霍夫曼树每个节点时的概率为：</a:t>
                </a:r>
                <a:endParaRPr lang="en-US" altLang="zh-CN" dirty="0"/>
              </a:p>
              <a:p>
                <a:pPr marL="0" indent="0">
                  <a:buNone/>
                </a:pPr>
                <a:r>
                  <a:rPr lang="en-US" altLang="zh-CN" b="0" dirty="0"/>
                  <a:t>    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sup>
                        </m:sSubSup>
                      </m:e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sup>
                        </m:sSubSup>
                      </m:e>
                    </m:d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zh-CN" altLang="en-US" i="1" dirty="0">
                                <a:latin typeface="Cambria Math" panose="02040503050406030204" pitchFamily="18" charset="0"/>
                              </a:rPr>
                              <m:t>𝜎</m:t>
                            </m:r>
                            <m:d>
                              <m:dPr>
                                <m:ctrlPr>
                                  <a:rPr lang="en-US" altLang="zh-CN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dirty="0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b="0" i="1" dirty="0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sub>
                                </m:sSub>
                                <m:r>
                                  <a:rPr lang="en-US" altLang="zh-CN" i="1" dirty="0">
                                    <a:latin typeface="Cambria Math" panose="02040503050406030204" pitchFamily="18" charset="0"/>
                                  </a:rPr>
                                  <m:t>·</m:t>
                                </m:r>
                                <m:sSubSup>
                                  <m:sSubSup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i="1" dirty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  <m:sup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sup>
                                </m:sSubSup>
                              </m:e>
                            </m:d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            </m:t>
                            </m:r>
                            <m:sSubSup>
                              <m:sSubSup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sup>
                            </m:sSub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=0</m:t>
                            </m:r>
                          </m:e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zh-CN" altLang="en-US" i="1" dirty="0">
                                <a:latin typeface="Cambria Math" panose="02040503050406030204" pitchFamily="18" charset="0"/>
                              </a:rPr>
                              <m:t>𝜎</m:t>
                            </m:r>
                            <m:d>
                              <m:dPr>
                                <m:ctrlPr>
                                  <a:rPr lang="en-US" altLang="zh-CN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 dirty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i="1" dirty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sub>
                                </m:sSub>
                                <m:r>
                                  <a:rPr lang="en-US" altLang="zh-CN" i="1" dirty="0">
                                    <a:latin typeface="Cambria Math" panose="02040503050406030204" pitchFamily="18" charset="0"/>
                                  </a:rPr>
                                  <m:t>·</m:t>
                                </m:r>
                                <m:sSubSup>
                                  <m:sSubSup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i="1" dirty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  <m:sup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sup>
                                </m:sSubSup>
                              </m:e>
                            </m:d>
                            <m:sSubSup>
                              <m:sSubSup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    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sup>
                            </m:sSub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eqArr>
                      </m:e>
                    </m:d>
                  </m:oMath>
                </a14:m>
                <a:endParaRPr lang="en-US" altLang="zh-CN" dirty="0"/>
              </a:p>
              <a:p>
                <a:pPr lvl="1"/>
                <a:r>
                  <a:rPr lang="en-US" altLang="zh-CN" dirty="0"/>
                  <a:t>i=2,3,…,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836020" y="1069295"/>
                <a:ext cx="7071363" cy="5523094"/>
              </a:xfr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标题 6"/>
              <p:cNvSpPr txBox="1">
                <a:spLocks/>
              </p:cNvSpPr>
              <p:nvPr/>
            </p:nvSpPr>
            <p:spPr>
              <a:xfrm>
                <a:off x="6122123" y="1715945"/>
                <a:ext cx="1778564" cy="446276"/>
              </a:xfrm>
              <a:prstGeom prst="rect">
                <a:avLst/>
              </a:prstGeom>
            </p:spPr>
            <p:txBody>
              <a:bodyPr wrap="none" bIns="91440" anchor="b" anchorCtr="0">
                <a:spAutoFit/>
              </a:bodyPr>
              <a:lstStyle>
                <a:lvl1pPr algn="l" rtl="0" eaLnBrk="1" latinLnBrk="0" hangingPunct="1">
                  <a:spcBef>
                    <a:spcPct val="0"/>
                  </a:spcBef>
                  <a:buNone/>
                  <a:defRPr kumimoji="0" sz="3200" b="1" kern="1200">
                    <a:solidFill>
                      <a:srgbClr val="C00000"/>
                    </a:solidFill>
                    <a:latin typeface="Times New Roman" pitchFamily="18" charset="0"/>
                    <a:ea typeface="+mj-ea"/>
                    <a:cs typeface="Times New Roman" pitchFamily="18" charset="0"/>
                  </a:defRPr>
                </a:lvl1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20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kumimoji="0" lang="en-US" altLang="zh-CN" sz="20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kumimoji="0" lang="zh-CN" alt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itchFamily="18" charset="0"/>
                    <a:ea typeface="幼圆" panose="02010509060101010101" pitchFamily="49" charset="-122"/>
                    <a:cs typeface="Times New Roman" pitchFamily="18" charset="0"/>
                  </a:rPr>
                  <a:t>经过的节点</a:t>
                </a:r>
              </a:p>
            </p:txBody>
          </p:sp>
        </mc:Choice>
        <mc:Fallback xmlns="">
          <p:sp>
            <p:nvSpPr>
              <p:cNvPr id="5" name="标题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2123" y="1715945"/>
                <a:ext cx="1778564" cy="446276"/>
              </a:xfrm>
              <a:prstGeom prst="rect">
                <a:avLst/>
              </a:prstGeom>
              <a:blipFill>
                <a:blip r:embed="rId5"/>
                <a:stretch>
                  <a:fillRect t="-8108" r="-2740" b="-108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直接箭头连接符 5"/>
          <p:cNvCxnSpPr/>
          <p:nvPr/>
        </p:nvCxnSpPr>
        <p:spPr>
          <a:xfrm>
            <a:off x="7820297" y="2157539"/>
            <a:ext cx="311883" cy="1269522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箭头连接符 6"/>
          <p:cNvCxnSpPr/>
          <p:nvPr/>
        </p:nvCxnSpPr>
        <p:spPr>
          <a:xfrm>
            <a:off x="7900687" y="1939083"/>
            <a:ext cx="1502341" cy="109228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/>
          <p:cNvCxnSpPr/>
          <p:nvPr/>
        </p:nvCxnSpPr>
        <p:spPr>
          <a:xfrm>
            <a:off x="7907383" y="2048311"/>
            <a:ext cx="614343" cy="584093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5973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</p:bld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1854923" y="1099445"/>
                <a:ext cx="9553306" cy="522296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endParaRPr lang="en-US" altLang="zh-CN" sz="2200" dirty="0"/>
              </a:p>
              <a:p>
                <a:r>
                  <a:rPr lang="en-US" altLang="zh-CN" dirty="0"/>
                  <a:t> </a:t>
                </a:r>
                <a:r>
                  <a:rPr lang="zh-CN" altLang="en-US" dirty="0"/>
                  <a:t>词</a:t>
                </a:r>
                <a:r>
                  <a:rPr lang="en-US" altLang="zh-CN" dirty="0"/>
                  <a:t>w</a:t>
                </a:r>
                <a:r>
                  <a:rPr lang="zh-CN" altLang="en-US" dirty="0"/>
                  <a:t>的最大似然函数：</a:t>
                </a:r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∏"/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=2</m:t>
                          </m:r>
                        </m:sub>
                        <m:sup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</m:sup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sup>
                              </m:sSubSup>
                            </m:e>
                            <m:e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Sup>
                                <m:sSubSup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2400" i="1" dirty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  <m: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sup>
                              </m:sSubSup>
                            </m:e>
                          </m:d>
                        </m:e>
                      </m:nary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=2</m:t>
                          </m:r>
                        </m:sub>
                        <m:sup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</m:sup>
                        <m:e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zh-CN" altLang="en-US" sz="2400" i="1" dirty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  <m:d>
                                <m:dPr>
                                  <m:ctrlPr>
                                    <a:rPr lang="en-US" altLang="zh-CN" sz="2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4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 dirty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sz="2400" i="1" dirty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sub>
                                  </m:sSub>
                                  <m:r>
                                    <a:rPr lang="en-US" altLang="zh-CN" sz="2400" i="1" dirty="0">
                                      <a:latin typeface="Cambria Math" panose="02040503050406030204" pitchFamily="18" charset="0"/>
                                    </a:rPr>
                                    <m:t>·</m:t>
                                  </m:r>
                                  <m:sSubSup>
                                    <m:sSubSup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sz="2400" i="1" dirty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  <m:sup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sup>
                                  </m:sSubSup>
                                </m:e>
                              </m:d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Sup>
                                <m:sSubSup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sup>
                              </m:sSubSup>
                            </m:sup>
                          </m:sSup>
                        </m:e>
                      </m:nary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[1−</m:t>
                          </m:r>
                          <m:r>
                            <a:rPr lang="zh-CN" altLang="en-US" sz="2400" i="1" dirty="0">
                              <a:latin typeface="Cambria Math" panose="02040503050406030204" pitchFamily="18" charset="0"/>
                            </a:rPr>
                            <m:t>𝜎</m:t>
                          </m:r>
                          <m:d>
                            <m:dPr>
                              <m:ctrlP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 dirty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400" i="1" dirty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sub>
                              </m:sSub>
                              <m: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  <m:t>·</m:t>
                              </m:r>
                              <m:sSubSup>
                                <m:sSubSup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2400" i="1" dirty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  <m: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sup>
                              </m:sSubSup>
                            </m:e>
                          </m:d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  <m:sup>
                          <m:sSubSup>
                            <m:sSub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p>
                          </m:sSubSup>
                        </m:sup>
                      </m:sSup>
                    </m:oMath>
                  </m:oMathPara>
                </a14:m>
                <a:endParaRPr lang="en-US" altLang="zh-CN" sz="2400" dirty="0"/>
              </a:p>
              <a:p>
                <a:endParaRPr lang="en-US" altLang="zh-CN" dirty="0"/>
              </a:p>
              <a:p>
                <a:r>
                  <a:rPr lang="zh-CN" altLang="en-US" dirty="0"/>
                  <a:t>定义损失函数（负对数似然函数）</a:t>
                </a:r>
                <a:r>
                  <a:rPr lang="en-US" altLang="zh-CN" dirty="0"/>
                  <a:t>:</a:t>
                </a:r>
                <a:endParaRPr lang="en-US" altLang="zh-CN" b="0" i="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400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m:rPr>
                          <m:sty m:val="p"/>
                        </m:rPr>
                        <a:rPr lang="en-US" altLang="zh-CN" sz="2400">
                          <a:latin typeface="Cambria Math" panose="02040503050406030204" pitchFamily="18" charset="0"/>
                        </a:rPr>
                        <m:t>L</m:t>
                      </m:r>
                      <m:r>
                        <a:rPr lang="en-US" altLang="zh-CN" sz="240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𝑙𝑜𝑔</m:t>
                      </m:r>
                      <m:nary>
                        <m:naryPr>
                          <m:chr m:val="∏"/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=2</m:t>
                          </m:r>
                        </m:sub>
                        <m:sup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</m:sup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sup>
                              </m:sSubSup>
                            </m:e>
                            <m:e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Sup>
                                <m:sSubSup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2400" i="1" dirty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  <m: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sup>
                              </m:sSubSup>
                            </m:e>
                          </m:d>
                        </m:e>
                      </m:nary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         </m:t>
                      </m:r>
                    </m:oMath>
                  </m:oMathPara>
                </a14:m>
                <a:endParaRPr lang="en-US" altLang="zh-CN" sz="24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       =−</m:t>
                      </m:r>
                      <m:nary>
                        <m:naryPr>
                          <m:chr m:val="∑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=2</m:t>
                          </m:r>
                        </m:sub>
                        <m:sup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</m:sup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{</m:t>
                          </m:r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Sup>
                                <m:sSubSup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sup>
                              </m:sSubSup>
                            </m:e>
                          </m:d>
                          <m:func>
                            <m:func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func>
                                <m:func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𝑙𝑜𝑔</m:t>
                                  </m:r>
                                </m:fName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zh-CN" altLang="en-US" sz="2400" i="1" dirty="0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  <m:d>
                                        <m:dPr>
                                          <m:ctrlPr>
                                            <a:rPr lang="en-US" altLang="zh-CN" sz="2400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CN" sz="2400" i="1" dirty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2400" i="1" dirty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2400" i="1" dirty="0">
                                                  <a:latin typeface="Cambria Math" panose="02040503050406030204" pitchFamily="18" charset="0"/>
                                                </a:rPr>
                                                <m:t>𝑤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zh-CN" sz="2400" i="1" dirty="0">
                                              <a:latin typeface="Cambria Math" panose="02040503050406030204" pitchFamily="18" charset="0"/>
                                            </a:rPr>
                                            <m:t>·</m:t>
                                          </m:r>
                                          <m:sSubSup>
                                            <m:sSubSupPr>
                                              <m:ctrlPr>
                                                <a:rPr lang="en-US" altLang="zh-CN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altLang="zh-CN" sz="2400" i="1" dirty="0">
                                                  <a:latin typeface="Cambria Math" panose="02040503050406030204" pitchFamily="18" charset="0"/>
                                                </a:rPr>
                                                <m:t>𝜃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24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  <m:r>
                                                <a:rPr lang="en-US" altLang="zh-CN" sz="2400" i="1">
                                                  <a:latin typeface="Cambria Math" panose="02040503050406030204" pitchFamily="18" charset="0"/>
                                                </a:rPr>
                                                <m:t>−1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altLang="zh-CN" sz="2400" i="1">
                                                  <a:latin typeface="Cambria Math" panose="02040503050406030204" pitchFamily="18" charset="0"/>
                                                </a:rPr>
                                                <m:t>𝑤</m:t>
                                              </m:r>
                                            </m:sup>
                                          </m:sSubSup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</m:fName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e>
                          </m:func>
                        </m:e>
                      </m:nary>
                      <m:sSubSup>
                        <m:sSub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sup>
                      </m:sSubSup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𝑙𝑜𝑔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[1−</m:t>
                      </m:r>
                      <m:r>
                        <a:rPr lang="zh-CN" altLang="en-US" sz="2400" i="1" dirty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  <m: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  <m:t>·</m:t>
                          </m:r>
                          <m:sSubSup>
                            <m:sSub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p>
                          </m:sSubSup>
                        </m:e>
                      </m:d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]}</m:t>
                      </m:r>
                    </m:oMath>
                  </m:oMathPara>
                </a14:m>
                <a:endParaRPr lang="en-US" altLang="zh-CN" sz="2400" dirty="0"/>
              </a:p>
              <a:p>
                <a:pPr marL="0" indent="0">
                  <a:buNone/>
                </a:pPr>
                <a:endParaRPr lang="zh-CN" altLang="en-US" sz="2400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1854923" y="1099445"/>
                <a:ext cx="9553306" cy="5222967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34571502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获得词向量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5060" y="697755"/>
            <a:ext cx="6181880" cy="5462489"/>
          </a:xfrm>
          <a:prstGeom prst="rect">
            <a:avLst/>
          </a:prstGeom>
        </p:spPr>
      </p:pic>
      <p:sp>
        <p:nvSpPr>
          <p:cNvPr id="4" name="内容占位符 2"/>
          <p:cNvSpPr>
            <a:spLocks noGrp="1"/>
          </p:cNvSpPr>
          <p:nvPr>
            <p:ph sz="quarter" idx="1"/>
          </p:nvPr>
        </p:nvSpPr>
        <p:spPr>
          <a:xfrm>
            <a:off x="1262743" y="1177834"/>
            <a:ext cx="10363200" cy="4572000"/>
          </a:xfrm>
        </p:spPr>
        <p:txBody>
          <a:bodyPr/>
          <a:lstStyle/>
          <a:p>
            <a:endParaRPr lang="en-US" altLang="zh-CN" dirty="0"/>
          </a:p>
          <a:p>
            <a:r>
              <a:rPr lang="en-US" altLang="zh-CN" dirty="0"/>
              <a:t>BP</a:t>
            </a:r>
            <a:r>
              <a:rPr lang="zh-CN" altLang="en-US" dirty="0"/>
              <a:t>算法求解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12974498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训练计算量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1262743" y="1177834"/>
            <a:ext cx="10363200" cy="4572000"/>
          </a:xfrm>
        </p:spPr>
        <p:txBody>
          <a:bodyPr/>
          <a:lstStyle/>
          <a:p>
            <a:endParaRPr lang="en-US" altLang="zh-CN" dirty="0"/>
          </a:p>
          <a:p>
            <a:r>
              <a:rPr lang="zh-CN" altLang="en-US" dirty="0"/>
              <a:t>每次只计算与该词有关的参数</a:t>
            </a:r>
            <a:endParaRPr lang="en-US" altLang="zh-CN" dirty="0"/>
          </a:p>
          <a:p>
            <a:r>
              <a:rPr lang="zh-CN" altLang="en-US" dirty="0"/>
              <a:t>越是常用词涉及的参数越少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1961" y="2183515"/>
            <a:ext cx="8358340" cy="3657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213523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word2vec</a:t>
            </a:r>
            <a:r>
              <a:rPr lang="zh-CN" altLang="en-US" dirty="0"/>
              <a:t>模型</a:t>
            </a:r>
            <a:r>
              <a:rPr lang="en-US" altLang="zh-CN" dirty="0"/>
              <a:t>(</a:t>
            </a:r>
            <a:r>
              <a:rPr lang="zh-CN" altLang="en-US" dirty="0"/>
              <a:t>跳词模型</a:t>
            </a:r>
            <a:r>
              <a:rPr lang="en-US" altLang="zh-CN" dirty="0"/>
              <a:t>)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4709" y="1741714"/>
            <a:ext cx="6448347" cy="4275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7441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数字识别神经网络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737641" y="5720916"/>
                <a:ext cx="10189892" cy="5786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i="1">
                          <a:latin typeface="Cambria Math" panose="02040503050406030204" pitchFamily="18" charset="0"/>
                        </a:rPr>
                        <m:t>𝑠𝑖𝑔𝑚𝑜𝑖𝑑</m:t>
                      </m:r>
                      <m:d>
                        <m:dPr>
                          <m:ctrlPr>
                            <a:rPr lang="zh-CN" altLang="zh-CN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zh-CN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,1</m:t>
                              </m:r>
                            </m:sub>
                          </m:sSub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zh-CN" altLang="zh-CN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zh-CN" altLang="zh-CN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,2</m:t>
                              </m:r>
                            </m:sub>
                          </m:sSub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zh-CN" altLang="zh-CN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+…+</m:t>
                          </m:r>
                          <m:sSub>
                            <m:sSubPr>
                              <m:ctrlPr>
                                <a:rPr lang="zh-CN" altLang="zh-CN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zh-CN" altLang="zh-CN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zh-CN" altLang="zh-CN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zh-CN" sz="2400" dirty="0"/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641" y="5720916"/>
                <a:ext cx="10189892" cy="57868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6" name="组合 145"/>
          <p:cNvGrpSpPr/>
          <p:nvPr/>
        </p:nvGrpSpPr>
        <p:grpSpPr>
          <a:xfrm>
            <a:off x="2382366" y="1567900"/>
            <a:ext cx="6835769" cy="3881689"/>
            <a:chOff x="3170016" y="1567900"/>
            <a:chExt cx="6835769" cy="3881689"/>
          </a:xfrm>
        </p:grpSpPr>
        <p:sp>
          <p:nvSpPr>
            <p:cNvPr id="7" name="椭圆 6"/>
            <p:cNvSpPr/>
            <p:nvPr/>
          </p:nvSpPr>
          <p:spPr>
            <a:xfrm>
              <a:off x="5315391" y="2676814"/>
              <a:ext cx="316752" cy="316998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sz="4400"/>
            </a:p>
          </p:txBody>
        </p:sp>
        <p:sp>
          <p:nvSpPr>
            <p:cNvPr id="8" name="椭圆 7"/>
            <p:cNvSpPr/>
            <p:nvPr/>
          </p:nvSpPr>
          <p:spPr>
            <a:xfrm>
              <a:off x="6723914" y="2648761"/>
              <a:ext cx="316752" cy="316998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sz="4400"/>
            </a:p>
          </p:txBody>
        </p:sp>
        <p:cxnSp>
          <p:nvCxnSpPr>
            <p:cNvPr id="9" name="直接箭头连接符 8"/>
            <p:cNvCxnSpPr/>
            <p:nvPr/>
          </p:nvCxnSpPr>
          <p:spPr>
            <a:xfrm flipH="1" flipV="1">
              <a:off x="5476565" y="2136810"/>
              <a:ext cx="6716" cy="53206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直接箭头连接符 10"/>
            <p:cNvCxnSpPr/>
            <p:nvPr/>
          </p:nvCxnSpPr>
          <p:spPr>
            <a:xfrm flipH="1" flipV="1">
              <a:off x="6871074" y="2115771"/>
              <a:ext cx="6716" cy="53206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" name="椭圆 11"/>
            <p:cNvSpPr/>
            <p:nvPr/>
          </p:nvSpPr>
          <p:spPr>
            <a:xfrm>
              <a:off x="4754785" y="4689548"/>
              <a:ext cx="316752" cy="316998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sz="4400"/>
            </a:p>
          </p:txBody>
        </p:sp>
        <p:sp>
          <p:nvSpPr>
            <p:cNvPr id="13" name="椭圆 12"/>
            <p:cNvSpPr/>
            <p:nvPr/>
          </p:nvSpPr>
          <p:spPr>
            <a:xfrm>
              <a:off x="5623725" y="4689548"/>
              <a:ext cx="316752" cy="316998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sz="4400"/>
            </a:p>
          </p:txBody>
        </p:sp>
        <p:sp>
          <p:nvSpPr>
            <p:cNvPr id="14" name="椭圆 13"/>
            <p:cNvSpPr/>
            <p:nvPr/>
          </p:nvSpPr>
          <p:spPr>
            <a:xfrm>
              <a:off x="7494748" y="4717599"/>
              <a:ext cx="316752" cy="316998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sz="4400"/>
            </a:p>
          </p:txBody>
        </p:sp>
        <p:sp>
          <p:nvSpPr>
            <p:cNvPr id="15" name="文本框 12"/>
            <p:cNvSpPr txBox="1"/>
            <p:nvPr/>
          </p:nvSpPr>
          <p:spPr>
            <a:xfrm>
              <a:off x="5252322" y="1617847"/>
              <a:ext cx="637349" cy="519742"/>
            </a:xfrm>
            <a:prstGeom prst="rect">
              <a:avLst/>
            </a:prstGeom>
            <a:solidFill>
              <a:schemeClr val="lt1"/>
            </a:solidFill>
            <a:ln w="28575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just">
                <a:spcAft>
                  <a:spcPts val="0"/>
                </a:spcAft>
              </a:pPr>
              <a:r>
                <a:rPr lang="en-US" sz="2400" kern="100" dirty="0"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y</a:t>
              </a:r>
              <a:r>
                <a:rPr lang="en-US" sz="2400" kern="100" baseline="-25000" dirty="0"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4</a:t>
              </a:r>
              <a:endParaRPr lang="zh-CN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6" name="文本框 13"/>
            <p:cNvSpPr txBox="1"/>
            <p:nvPr/>
          </p:nvSpPr>
          <p:spPr>
            <a:xfrm>
              <a:off x="6625808" y="1582783"/>
              <a:ext cx="630683" cy="519742"/>
            </a:xfrm>
            <a:prstGeom prst="rect">
              <a:avLst/>
            </a:prstGeom>
            <a:solidFill>
              <a:schemeClr val="lt1"/>
            </a:solidFill>
            <a:ln w="28575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just">
                <a:spcAft>
                  <a:spcPts val="0"/>
                </a:spcAft>
              </a:pPr>
              <a:r>
                <a:rPr lang="en-US" sz="2400" kern="100" dirty="0"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y</a:t>
              </a:r>
              <a:r>
                <a:rPr lang="en-US" sz="2400" kern="100" baseline="-25000" dirty="0"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6</a:t>
              </a:r>
              <a:endParaRPr lang="zh-CN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7" name="文本框 14"/>
            <p:cNvSpPr txBox="1"/>
            <p:nvPr/>
          </p:nvSpPr>
          <p:spPr>
            <a:xfrm>
              <a:off x="6408051" y="4631658"/>
              <a:ext cx="889816" cy="519742"/>
            </a:xfrm>
            <a:prstGeom prst="rect">
              <a:avLst/>
            </a:prstGeom>
            <a:solidFill>
              <a:schemeClr val="lt1"/>
            </a:solidFill>
            <a:ln w="28575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just">
                <a:spcAft>
                  <a:spcPts val="0"/>
                </a:spcAft>
              </a:pPr>
              <a:r>
                <a:rPr lang="en-US" sz="2400" kern="100"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……</a:t>
              </a:r>
              <a:endParaRPr lang="zh-CN" sz="2400" kern="10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18" name="直接箭头连接符 17"/>
            <p:cNvCxnSpPr/>
            <p:nvPr/>
          </p:nvCxnSpPr>
          <p:spPr>
            <a:xfrm flipV="1">
              <a:off x="4965013" y="3006424"/>
              <a:ext cx="510530" cy="1711175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直接箭头连接符 18"/>
            <p:cNvCxnSpPr>
              <a:stCxn id="12" idx="0"/>
            </p:cNvCxnSpPr>
            <p:nvPr/>
          </p:nvCxnSpPr>
          <p:spPr>
            <a:xfrm flipV="1">
              <a:off x="4913161" y="2971360"/>
              <a:ext cx="1970078" cy="171818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直接箭头连接符 19"/>
            <p:cNvCxnSpPr/>
            <p:nvPr/>
          </p:nvCxnSpPr>
          <p:spPr>
            <a:xfrm flipH="1" flipV="1">
              <a:off x="5525619" y="3034477"/>
              <a:ext cx="256263" cy="165507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直接箭头连接符 20"/>
            <p:cNvCxnSpPr>
              <a:stCxn id="13" idx="0"/>
            </p:cNvCxnSpPr>
            <p:nvPr/>
          </p:nvCxnSpPr>
          <p:spPr>
            <a:xfrm flipV="1">
              <a:off x="5782101" y="3013438"/>
              <a:ext cx="1115737" cy="167611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直接箭头连接符 21"/>
            <p:cNvCxnSpPr/>
            <p:nvPr/>
          </p:nvCxnSpPr>
          <p:spPr>
            <a:xfrm flipH="1" flipV="1">
              <a:off x="5553648" y="2999412"/>
              <a:ext cx="2039206" cy="175325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直接箭头连接符 22"/>
            <p:cNvCxnSpPr>
              <a:stCxn id="14" idx="1"/>
            </p:cNvCxnSpPr>
            <p:nvPr/>
          </p:nvCxnSpPr>
          <p:spPr>
            <a:xfrm flipH="1" flipV="1">
              <a:off x="6934143" y="2971360"/>
              <a:ext cx="606992" cy="179266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文本框 23"/>
                <p:cNvSpPr txBox="1"/>
                <p:nvPr/>
              </p:nvSpPr>
              <p:spPr>
                <a:xfrm>
                  <a:off x="4789093" y="5049479"/>
                  <a:ext cx="2982979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         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2 </m:t>
                            </m:r>
                          </m:sub>
                        </m:sSub>
                        <m:r>
                          <a:rPr lang="en-US" altLang="zh-CN" sz="2000" b="0" i="1">
                            <a:latin typeface="Cambria Math" panose="02040503050406030204" pitchFamily="18" charset="0"/>
                          </a:rPr>
                          <m:t>   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       …</m:t>
                        </m:r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              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zh-CN" altLang="en-US" sz="2000" dirty="0"/>
                </a:p>
              </p:txBody>
            </p:sp>
          </mc:Choice>
          <mc:Fallback xmlns="">
            <p:sp>
              <p:nvSpPr>
                <p:cNvPr id="24" name="文本框 2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89093" y="5049479"/>
                  <a:ext cx="2982979" cy="400110"/>
                </a:xfrm>
                <a:prstGeom prst="rect">
                  <a:avLst/>
                </a:prstGeom>
                <a:blipFill>
                  <a:blip r:embed="rId4"/>
                  <a:stretch>
                    <a:fillRect r="-40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5" name="椭圆 24"/>
            <p:cNvSpPr/>
            <p:nvPr/>
          </p:nvSpPr>
          <p:spPr>
            <a:xfrm>
              <a:off x="6007579" y="2655775"/>
              <a:ext cx="316752" cy="316998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sz="4400"/>
            </a:p>
          </p:txBody>
        </p:sp>
        <p:cxnSp>
          <p:nvCxnSpPr>
            <p:cNvPr id="27" name="直接箭头连接符 26"/>
            <p:cNvCxnSpPr/>
            <p:nvPr/>
          </p:nvCxnSpPr>
          <p:spPr>
            <a:xfrm flipH="1" flipV="1">
              <a:off x="6168753" y="2115771"/>
              <a:ext cx="6716" cy="53206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9" name="文本框 12"/>
            <p:cNvSpPr txBox="1"/>
            <p:nvPr/>
          </p:nvSpPr>
          <p:spPr>
            <a:xfrm>
              <a:off x="5944510" y="1596808"/>
              <a:ext cx="637349" cy="519742"/>
            </a:xfrm>
            <a:prstGeom prst="rect">
              <a:avLst/>
            </a:prstGeom>
            <a:solidFill>
              <a:schemeClr val="lt1"/>
            </a:solidFill>
            <a:ln w="28575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just">
                <a:spcAft>
                  <a:spcPts val="0"/>
                </a:spcAft>
              </a:pPr>
              <a:r>
                <a:rPr lang="en-US" sz="2400" kern="100" dirty="0"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y</a:t>
              </a:r>
              <a:r>
                <a:rPr lang="en-US" sz="2400" kern="100" baseline="-25000" dirty="0"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5</a:t>
              </a:r>
              <a:endParaRPr lang="zh-CN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31" name="直接箭头连接符 30"/>
            <p:cNvCxnSpPr>
              <a:stCxn id="12" idx="0"/>
            </p:cNvCxnSpPr>
            <p:nvPr/>
          </p:nvCxnSpPr>
          <p:spPr>
            <a:xfrm flipV="1">
              <a:off x="4913161" y="2985387"/>
              <a:ext cx="1254570" cy="170416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直接箭头连接符 32"/>
            <p:cNvCxnSpPr>
              <a:stCxn id="13" idx="0"/>
            </p:cNvCxnSpPr>
            <p:nvPr/>
          </p:nvCxnSpPr>
          <p:spPr>
            <a:xfrm flipV="1">
              <a:off x="5782101" y="3013439"/>
              <a:ext cx="435707" cy="1676109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直接箭头连接符 34"/>
            <p:cNvCxnSpPr>
              <a:stCxn id="14" idx="1"/>
            </p:cNvCxnSpPr>
            <p:nvPr/>
          </p:nvCxnSpPr>
          <p:spPr>
            <a:xfrm flipH="1" flipV="1">
              <a:off x="6217388" y="2971359"/>
              <a:ext cx="1323747" cy="179266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5" name="椭圆 74"/>
            <p:cNvSpPr/>
            <p:nvPr/>
          </p:nvSpPr>
          <p:spPr>
            <a:xfrm>
              <a:off x="3233085" y="2694135"/>
              <a:ext cx="316752" cy="316998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sz="4400"/>
            </a:p>
          </p:txBody>
        </p:sp>
        <p:sp>
          <p:nvSpPr>
            <p:cNvPr id="76" name="椭圆 75"/>
            <p:cNvSpPr/>
            <p:nvPr/>
          </p:nvSpPr>
          <p:spPr>
            <a:xfrm>
              <a:off x="4641608" y="2666082"/>
              <a:ext cx="316752" cy="316998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sz="4400"/>
            </a:p>
          </p:txBody>
        </p:sp>
        <p:cxnSp>
          <p:nvCxnSpPr>
            <p:cNvPr id="77" name="直接箭头连接符 76"/>
            <p:cNvCxnSpPr/>
            <p:nvPr/>
          </p:nvCxnSpPr>
          <p:spPr>
            <a:xfrm flipH="1" flipV="1">
              <a:off x="3394259" y="2154131"/>
              <a:ext cx="6716" cy="53206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8" name="直接箭头连接符 77"/>
            <p:cNvCxnSpPr/>
            <p:nvPr/>
          </p:nvCxnSpPr>
          <p:spPr>
            <a:xfrm flipH="1" flipV="1">
              <a:off x="4788768" y="2133092"/>
              <a:ext cx="6716" cy="53206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9" name="文本框 12"/>
            <p:cNvSpPr txBox="1"/>
            <p:nvPr/>
          </p:nvSpPr>
          <p:spPr>
            <a:xfrm>
              <a:off x="3170016" y="1635168"/>
              <a:ext cx="637349" cy="519742"/>
            </a:xfrm>
            <a:prstGeom prst="rect">
              <a:avLst/>
            </a:prstGeom>
            <a:solidFill>
              <a:schemeClr val="lt1"/>
            </a:solidFill>
            <a:ln w="28575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just">
                <a:spcAft>
                  <a:spcPts val="0"/>
                </a:spcAft>
              </a:pPr>
              <a:r>
                <a:rPr lang="en-US" sz="2400" kern="100" dirty="0"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y</a:t>
              </a:r>
              <a:r>
                <a:rPr lang="en-US" sz="2400" kern="100" baseline="-25000" dirty="0"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1</a:t>
              </a:r>
              <a:endParaRPr lang="zh-CN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80" name="文本框 13"/>
            <p:cNvSpPr txBox="1"/>
            <p:nvPr/>
          </p:nvSpPr>
          <p:spPr>
            <a:xfrm>
              <a:off x="4543502" y="1600104"/>
              <a:ext cx="630683" cy="519742"/>
            </a:xfrm>
            <a:prstGeom prst="rect">
              <a:avLst/>
            </a:prstGeom>
            <a:solidFill>
              <a:schemeClr val="lt1"/>
            </a:solidFill>
            <a:ln w="28575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just">
                <a:spcAft>
                  <a:spcPts val="0"/>
                </a:spcAft>
              </a:pPr>
              <a:r>
                <a:rPr lang="en-US" sz="2400" kern="100" dirty="0"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y</a:t>
              </a:r>
              <a:r>
                <a:rPr lang="en-US" sz="2400" kern="100" baseline="-25000" dirty="0"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3</a:t>
              </a:r>
              <a:endParaRPr lang="zh-CN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81" name="直接箭头连接符 80"/>
            <p:cNvCxnSpPr>
              <a:stCxn id="12" idx="0"/>
            </p:cNvCxnSpPr>
            <p:nvPr/>
          </p:nvCxnSpPr>
          <p:spPr>
            <a:xfrm flipH="1" flipV="1">
              <a:off x="3393237" y="3023746"/>
              <a:ext cx="1519924" cy="166580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2" name="直接箭头连接符 81"/>
            <p:cNvCxnSpPr>
              <a:stCxn id="12" idx="0"/>
            </p:cNvCxnSpPr>
            <p:nvPr/>
          </p:nvCxnSpPr>
          <p:spPr>
            <a:xfrm flipH="1" flipV="1">
              <a:off x="4800933" y="2988681"/>
              <a:ext cx="112228" cy="1700867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3" name="直接箭头连接符 82"/>
            <p:cNvCxnSpPr>
              <a:stCxn id="13" idx="0"/>
            </p:cNvCxnSpPr>
            <p:nvPr/>
          </p:nvCxnSpPr>
          <p:spPr>
            <a:xfrm flipH="1" flipV="1">
              <a:off x="3443315" y="3051800"/>
              <a:ext cx="2338786" cy="163774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4" name="直接箭头连接符 83"/>
            <p:cNvCxnSpPr>
              <a:stCxn id="13" idx="0"/>
            </p:cNvCxnSpPr>
            <p:nvPr/>
          </p:nvCxnSpPr>
          <p:spPr>
            <a:xfrm flipH="1" flipV="1">
              <a:off x="4815532" y="3030759"/>
              <a:ext cx="966569" cy="1658789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5" name="直接箭头连接符 84"/>
            <p:cNvCxnSpPr>
              <a:stCxn id="14" idx="1"/>
            </p:cNvCxnSpPr>
            <p:nvPr/>
          </p:nvCxnSpPr>
          <p:spPr>
            <a:xfrm flipH="1" flipV="1">
              <a:off x="3471342" y="3016734"/>
              <a:ext cx="4069793" cy="174728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6" name="直接箭头连接符 85"/>
            <p:cNvCxnSpPr>
              <a:stCxn id="14" idx="1"/>
            </p:cNvCxnSpPr>
            <p:nvPr/>
          </p:nvCxnSpPr>
          <p:spPr>
            <a:xfrm flipH="1" flipV="1">
              <a:off x="4851837" y="2988681"/>
              <a:ext cx="2689298" cy="177534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7" name="椭圆 86"/>
            <p:cNvSpPr/>
            <p:nvPr/>
          </p:nvSpPr>
          <p:spPr>
            <a:xfrm>
              <a:off x="3925273" y="2673096"/>
              <a:ext cx="316752" cy="316998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sz="4400"/>
            </a:p>
          </p:txBody>
        </p:sp>
        <p:cxnSp>
          <p:nvCxnSpPr>
            <p:cNvPr id="88" name="直接箭头连接符 87"/>
            <p:cNvCxnSpPr/>
            <p:nvPr/>
          </p:nvCxnSpPr>
          <p:spPr>
            <a:xfrm flipH="1" flipV="1">
              <a:off x="4086447" y="2133092"/>
              <a:ext cx="6716" cy="53206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9" name="文本框 12"/>
            <p:cNvSpPr txBox="1"/>
            <p:nvPr/>
          </p:nvSpPr>
          <p:spPr>
            <a:xfrm>
              <a:off x="3862204" y="1614129"/>
              <a:ext cx="637349" cy="519742"/>
            </a:xfrm>
            <a:prstGeom prst="rect">
              <a:avLst/>
            </a:prstGeom>
            <a:solidFill>
              <a:schemeClr val="lt1"/>
            </a:solidFill>
            <a:ln w="28575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just">
                <a:spcAft>
                  <a:spcPts val="0"/>
                </a:spcAft>
              </a:pPr>
              <a:r>
                <a:rPr lang="en-US" sz="2400" kern="100" dirty="0"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y</a:t>
              </a:r>
              <a:r>
                <a:rPr lang="en-US" sz="2400" kern="100" baseline="-25000" dirty="0"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2</a:t>
              </a:r>
              <a:endParaRPr lang="zh-CN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90" name="直接箭头连接符 89"/>
            <p:cNvCxnSpPr>
              <a:stCxn id="12" idx="0"/>
            </p:cNvCxnSpPr>
            <p:nvPr/>
          </p:nvCxnSpPr>
          <p:spPr>
            <a:xfrm flipH="1" flipV="1">
              <a:off x="4085425" y="3002708"/>
              <a:ext cx="827736" cy="168684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1" name="直接箭头连接符 90"/>
            <p:cNvCxnSpPr>
              <a:stCxn id="13" idx="0"/>
            </p:cNvCxnSpPr>
            <p:nvPr/>
          </p:nvCxnSpPr>
          <p:spPr>
            <a:xfrm flipH="1" flipV="1">
              <a:off x="4135502" y="3030761"/>
              <a:ext cx="1646599" cy="1658787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2" name="直接箭头连接符 91"/>
            <p:cNvCxnSpPr>
              <a:stCxn id="14" idx="1"/>
            </p:cNvCxnSpPr>
            <p:nvPr/>
          </p:nvCxnSpPr>
          <p:spPr>
            <a:xfrm flipH="1" flipV="1">
              <a:off x="4135084" y="2988683"/>
              <a:ext cx="3406051" cy="1775339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0" name="椭圆 109"/>
            <p:cNvSpPr/>
            <p:nvPr/>
          </p:nvSpPr>
          <p:spPr>
            <a:xfrm>
              <a:off x="8064685" y="2661931"/>
              <a:ext cx="316752" cy="316998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sz="4400"/>
            </a:p>
          </p:txBody>
        </p:sp>
        <p:sp>
          <p:nvSpPr>
            <p:cNvPr id="111" name="椭圆 110"/>
            <p:cNvSpPr/>
            <p:nvPr/>
          </p:nvSpPr>
          <p:spPr>
            <a:xfrm>
              <a:off x="9473208" y="2633878"/>
              <a:ext cx="316752" cy="316998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sz="4400"/>
            </a:p>
          </p:txBody>
        </p:sp>
        <p:cxnSp>
          <p:nvCxnSpPr>
            <p:cNvPr id="112" name="直接箭头连接符 111"/>
            <p:cNvCxnSpPr/>
            <p:nvPr/>
          </p:nvCxnSpPr>
          <p:spPr>
            <a:xfrm flipH="1" flipV="1">
              <a:off x="8225859" y="2121927"/>
              <a:ext cx="6716" cy="53206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3" name="直接箭头连接符 112"/>
            <p:cNvCxnSpPr/>
            <p:nvPr/>
          </p:nvCxnSpPr>
          <p:spPr>
            <a:xfrm flipH="1" flipV="1">
              <a:off x="9620368" y="2100888"/>
              <a:ext cx="6716" cy="53206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4" name="文本框 12"/>
            <p:cNvSpPr txBox="1"/>
            <p:nvPr/>
          </p:nvSpPr>
          <p:spPr>
            <a:xfrm>
              <a:off x="8001616" y="1602964"/>
              <a:ext cx="637349" cy="519742"/>
            </a:xfrm>
            <a:prstGeom prst="rect">
              <a:avLst/>
            </a:prstGeom>
            <a:solidFill>
              <a:schemeClr val="lt1"/>
            </a:solidFill>
            <a:ln w="28575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just">
                <a:spcAft>
                  <a:spcPts val="0"/>
                </a:spcAft>
              </a:pPr>
              <a:r>
                <a:rPr lang="en-US" sz="2400" kern="100" dirty="0"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y</a:t>
              </a:r>
              <a:r>
                <a:rPr lang="en-US" sz="2400" kern="100" baseline="-25000" dirty="0"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8</a:t>
              </a:r>
              <a:endParaRPr lang="zh-CN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15" name="文本框 13"/>
            <p:cNvSpPr txBox="1"/>
            <p:nvPr/>
          </p:nvSpPr>
          <p:spPr>
            <a:xfrm>
              <a:off x="9375102" y="1567900"/>
              <a:ext cx="630683" cy="519742"/>
            </a:xfrm>
            <a:prstGeom prst="rect">
              <a:avLst/>
            </a:prstGeom>
            <a:solidFill>
              <a:schemeClr val="lt1"/>
            </a:solidFill>
            <a:ln w="28575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just">
                <a:spcAft>
                  <a:spcPts val="0"/>
                </a:spcAft>
              </a:pPr>
              <a:r>
                <a:rPr lang="en-US" sz="2400" kern="100" dirty="0"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y</a:t>
              </a:r>
              <a:r>
                <a:rPr lang="en-US" sz="2400" kern="100" baseline="-25000" dirty="0"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0</a:t>
              </a:r>
              <a:endParaRPr lang="zh-CN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116" name="直接箭头连接符 115"/>
            <p:cNvCxnSpPr>
              <a:stCxn id="12" idx="0"/>
            </p:cNvCxnSpPr>
            <p:nvPr/>
          </p:nvCxnSpPr>
          <p:spPr>
            <a:xfrm flipV="1">
              <a:off x="4913161" y="2991542"/>
              <a:ext cx="3311676" cy="169800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7" name="直接箭头连接符 116"/>
            <p:cNvCxnSpPr>
              <a:stCxn id="12" idx="0"/>
            </p:cNvCxnSpPr>
            <p:nvPr/>
          </p:nvCxnSpPr>
          <p:spPr>
            <a:xfrm flipV="1">
              <a:off x="4913161" y="2956477"/>
              <a:ext cx="4719372" cy="173307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8" name="直接箭头连接符 117"/>
            <p:cNvCxnSpPr>
              <a:stCxn id="13" idx="0"/>
            </p:cNvCxnSpPr>
            <p:nvPr/>
          </p:nvCxnSpPr>
          <p:spPr>
            <a:xfrm flipV="1">
              <a:off x="5782101" y="3019595"/>
              <a:ext cx="2492813" cy="166995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9" name="直接箭头连接符 118"/>
            <p:cNvCxnSpPr>
              <a:stCxn id="13" idx="0"/>
            </p:cNvCxnSpPr>
            <p:nvPr/>
          </p:nvCxnSpPr>
          <p:spPr>
            <a:xfrm flipV="1">
              <a:off x="5782101" y="2998555"/>
              <a:ext cx="3865031" cy="169099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0" name="直接箭头连接符 119"/>
            <p:cNvCxnSpPr>
              <a:stCxn id="14" idx="1"/>
            </p:cNvCxnSpPr>
            <p:nvPr/>
          </p:nvCxnSpPr>
          <p:spPr>
            <a:xfrm flipV="1">
              <a:off x="7541135" y="2984530"/>
              <a:ext cx="761807" cy="177949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1" name="直接箭头连接符 120"/>
            <p:cNvCxnSpPr>
              <a:stCxn id="14" idx="1"/>
            </p:cNvCxnSpPr>
            <p:nvPr/>
          </p:nvCxnSpPr>
          <p:spPr>
            <a:xfrm flipV="1">
              <a:off x="7541135" y="2956477"/>
              <a:ext cx="2142302" cy="1807545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2" name="椭圆 121"/>
            <p:cNvSpPr/>
            <p:nvPr/>
          </p:nvSpPr>
          <p:spPr>
            <a:xfrm>
              <a:off x="8756873" y="2640892"/>
              <a:ext cx="316752" cy="316998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sz="4400"/>
            </a:p>
          </p:txBody>
        </p:sp>
        <p:cxnSp>
          <p:nvCxnSpPr>
            <p:cNvPr id="123" name="直接箭头连接符 122"/>
            <p:cNvCxnSpPr/>
            <p:nvPr/>
          </p:nvCxnSpPr>
          <p:spPr>
            <a:xfrm flipH="1" flipV="1">
              <a:off x="8918047" y="2100888"/>
              <a:ext cx="6716" cy="53206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4" name="文本框 12"/>
            <p:cNvSpPr txBox="1"/>
            <p:nvPr/>
          </p:nvSpPr>
          <p:spPr>
            <a:xfrm>
              <a:off x="8693804" y="1581925"/>
              <a:ext cx="637349" cy="519742"/>
            </a:xfrm>
            <a:prstGeom prst="rect">
              <a:avLst/>
            </a:prstGeom>
            <a:solidFill>
              <a:schemeClr val="lt1"/>
            </a:solidFill>
            <a:ln w="28575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just">
                <a:spcAft>
                  <a:spcPts val="0"/>
                </a:spcAft>
              </a:pPr>
              <a:r>
                <a:rPr lang="en-US" sz="2400" kern="100" dirty="0"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y</a:t>
              </a:r>
              <a:r>
                <a:rPr lang="en-US" sz="2400" kern="100" baseline="-25000" dirty="0"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9</a:t>
              </a:r>
              <a:endParaRPr lang="zh-CN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125" name="直接箭头连接符 124"/>
            <p:cNvCxnSpPr>
              <a:stCxn id="12" idx="0"/>
            </p:cNvCxnSpPr>
            <p:nvPr/>
          </p:nvCxnSpPr>
          <p:spPr>
            <a:xfrm flipV="1">
              <a:off x="4913161" y="2970505"/>
              <a:ext cx="4003864" cy="171904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6" name="直接箭头连接符 125"/>
            <p:cNvCxnSpPr>
              <a:stCxn id="13" idx="0"/>
            </p:cNvCxnSpPr>
            <p:nvPr/>
          </p:nvCxnSpPr>
          <p:spPr>
            <a:xfrm flipV="1">
              <a:off x="5782101" y="2998557"/>
              <a:ext cx="3185001" cy="169099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7" name="直接箭头连接符 126"/>
            <p:cNvCxnSpPr>
              <a:stCxn id="14" idx="1"/>
            </p:cNvCxnSpPr>
            <p:nvPr/>
          </p:nvCxnSpPr>
          <p:spPr>
            <a:xfrm flipV="1">
              <a:off x="7541135" y="2956477"/>
              <a:ext cx="1425548" cy="1807545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8" name="椭圆 127"/>
            <p:cNvSpPr/>
            <p:nvPr/>
          </p:nvSpPr>
          <p:spPr>
            <a:xfrm>
              <a:off x="7390902" y="2651199"/>
              <a:ext cx="316752" cy="316998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sz="4400"/>
            </a:p>
          </p:txBody>
        </p:sp>
        <p:cxnSp>
          <p:nvCxnSpPr>
            <p:cNvPr id="129" name="直接箭头连接符 128"/>
            <p:cNvCxnSpPr/>
            <p:nvPr/>
          </p:nvCxnSpPr>
          <p:spPr>
            <a:xfrm flipH="1" flipV="1">
              <a:off x="7538062" y="2118209"/>
              <a:ext cx="6716" cy="53206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0" name="文本框 13"/>
            <p:cNvSpPr txBox="1"/>
            <p:nvPr/>
          </p:nvSpPr>
          <p:spPr>
            <a:xfrm>
              <a:off x="7292796" y="1585221"/>
              <a:ext cx="630683" cy="519742"/>
            </a:xfrm>
            <a:prstGeom prst="rect">
              <a:avLst/>
            </a:prstGeom>
            <a:solidFill>
              <a:schemeClr val="lt1"/>
            </a:solidFill>
            <a:ln w="28575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just">
                <a:spcAft>
                  <a:spcPts val="0"/>
                </a:spcAft>
              </a:pPr>
              <a:r>
                <a:rPr lang="en-US" sz="2400" kern="100" dirty="0"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y</a:t>
              </a:r>
              <a:r>
                <a:rPr lang="en-US" sz="2400" kern="100" baseline="-25000" dirty="0"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7</a:t>
              </a:r>
              <a:endParaRPr lang="zh-CN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131" name="直接箭头连接符 130"/>
            <p:cNvCxnSpPr>
              <a:stCxn id="12" idx="0"/>
            </p:cNvCxnSpPr>
            <p:nvPr/>
          </p:nvCxnSpPr>
          <p:spPr>
            <a:xfrm flipV="1">
              <a:off x="4913161" y="2973799"/>
              <a:ext cx="2637066" cy="1715749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2" name="直接箭头连接符 131"/>
            <p:cNvCxnSpPr>
              <a:stCxn id="13" idx="0"/>
            </p:cNvCxnSpPr>
            <p:nvPr/>
          </p:nvCxnSpPr>
          <p:spPr>
            <a:xfrm flipV="1">
              <a:off x="5782101" y="3015877"/>
              <a:ext cx="1782726" cy="167367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3" name="直接箭头连接符 132"/>
            <p:cNvCxnSpPr>
              <a:stCxn id="14" idx="1"/>
            </p:cNvCxnSpPr>
            <p:nvPr/>
          </p:nvCxnSpPr>
          <p:spPr>
            <a:xfrm flipV="1">
              <a:off x="7541135" y="2973799"/>
              <a:ext cx="59996" cy="179022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34095165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词向量应用举例：</a:t>
            </a:r>
            <a:r>
              <a:rPr lang="en-US" altLang="zh-CN" dirty="0" err="1"/>
              <a:t>TextCNN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altLang="zh-CN" dirty="0"/>
          </a:p>
          <a:p>
            <a:r>
              <a:rPr lang="zh-CN" altLang="en-US" dirty="0"/>
              <a:t>情感分类</a:t>
            </a:r>
            <a:endParaRPr lang="en-US" altLang="zh-CN" dirty="0"/>
          </a:p>
          <a:p>
            <a:pPr lvl="1"/>
            <a:r>
              <a:rPr lang="zh-CN" altLang="en-US" dirty="0"/>
              <a:t>正面情感</a:t>
            </a:r>
            <a:endParaRPr lang="en-US" altLang="zh-CN" dirty="0"/>
          </a:p>
          <a:p>
            <a:pPr lvl="2"/>
            <a:r>
              <a:rPr lang="zh-CN" altLang="en-US" dirty="0"/>
              <a:t>我很喜欢这部电影</a:t>
            </a:r>
            <a:endParaRPr lang="en-US" altLang="zh-CN" dirty="0"/>
          </a:p>
          <a:p>
            <a:pPr lvl="1"/>
            <a:r>
              <a:rPr lang="zh-CN" altLang="en-US" dirty="0"/>
              <a:t>负面情感</a:t>
            </a:r>
            <a:endParaRPr lang="en-US" altLang="zh-CN" dirty="0"/>
          </a:p>
          <a:p>
            <a:pPr lvl="2"/>
            <a:r>
              <a:rPr lang="zh-CN" altLang="en-US" dirty="0"/>
              <a:t>这部电影不好看</a:t>
            </a:r>
          </a:p>
        </p:txBody>
      </p:sp>
    </p:spTree>
    <p:extLst>
      <p:ext uri="{BB962C8B-B14F-4D97-AF65-F5344CB8AC3E}">
        <p14:creationId xmlns:p14="http://schemas.microsoft.com/office/powerpoint/2010/main" val="2212112452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2307776" y="365754"/>
            <a:ext cx="7321999" cy="5869441"/>
            <a:chOff x="2307776" y="478971"/>
            <a:chExt cx="7321999" cy="5869441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62225" y="509587"/>
              <a:ext cx="7067550" cy="5838825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07776" y="1883907"/>
              <a:ext cx="1029995" cy="1676736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88615" y="1367247"/>
              <a:ext cx="778583" cy="551496"/>
            </a:xfrm>
            <a:prstGeom prst="rect">
              <a:avLst/>
            </a:prstGeom>
          </p:spPr>
        </p:pic>
        <p:sp>
          <p:nvSpPr>
            <p:cNvPr id="10" name="矩形 9"/>
            <p:cNvSpPr/>
            <p:nvPr/>
          </p:nvSpPr>
          <p:spPr>
            <a:xfrm>
              <a:off x="7228114" y="478971"/>
              <a:ext cx="1663337" cy="618309"/>
            </a:xfrm>
            <a:prstGeom prst="rect">
              <a:avLst/>
            </a:prstGeom>
            <a:solidFill>
              <a:schemeClr val="bg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13" name="标题 6"/>
          <p:cNvSpPr txBox="1">
            <a:spLocks/>
          </p:cNvSpPr>
          <p:nvPr/>
        </p:nvSpPr>
        <p:spPr>
          <a:xfrm>
            <a:off x="2098236" y="5037745"/>
            <a:ext cx="1921419" cy="692497"/>
          </a:xfrm>
          <a:prstGeom prst="rect">
            <a:avLst/>
          </a:prstGeom>
        </p:spPr>
        <p:txBody>
          <a:bodyPr wrap="square" bIns="91440" anchor="b" anchorCtr="0">
            <a:sp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200" b="1" kern="1200">
                <a:solidFill>
                  <a:srgbClr val="C00000"/>
                </a:solidFill>
                <a:latin typeface="Times New Roman" pitchFamily="18" charset="0"/>
                <a:ea typeface="+mj-ea"/>
                <a:cs typeface="Times New Roman" pitchFamily="18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幼圆" panose="02010509060101010101" pitchFamily="49" charset="-122"/>
                <a:cs typeface="Times New Roman" pitchFamily="18" charset="0"/>
              </a:rPr>
              <a:t>卷积核宽度与词向量长度一致</a:t>
            </a:r>
          </a:p>
        </p:txBody>
      </p:sp>
      <p:cxnSp>
        <p:nvCxnSpPr>
          <p:cNvPr id="14" name="直接箭头连接符 13"/>
          <p:cNvCxnSpPr/>
          <p:nvPr/>
        </p:nvCxnSpPr>
        <p:spPr>
          <a:xfrm>
            <a:off x="3889890" y="5442861"/>
            <a:ext cx="751779" cy="78373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右大括号 16"/>
          <p:cNvSpPr/>
          <p:nvPr/>
        </p:nvSpPr>
        <p:spPr>
          <a:xfrm rot="5400000">
            <a:off x="5188305" y="5022841"/>
            <a:ext cx="287381" cy="1127421"/>
          </a:xfrm>
          <a:prstGeom prst="rightBrace">
            <a:avLst>
              <a:gd name="adj1" fmla="val 28812"/>
              <a:gd name="adj2" fmla="val 50000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21" name="直接箭头连接符 20"/>
          <p:cNvCxnSpPr/>
          <p:nvPr/>
        </p:nvCxnSpPr>
        <p:spPr>
          <a:xfrm flipV="1">
            <a:off x="3115509" y="3593125"/>
            <a:ext cx="1510269" cy="552155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/>
          <p:cNvSpPr/>
          <p:nvPr/>
        </p:nvSpPr>
        <p:spPr>
          <a:xfrm>
            <a:off x="4635177" y="396370"/>
            <a:ext cx="1447753" cy="5077107"/>
          </a:xfrm>
          <a:prstGeom prst="rect">
            <a:avLst/>
          </a:prstGeom>
          <a:noFill/>
          <a:ln w="28575">
            <a:solidFill>
              <a:srgbClr val="00B05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0" name="标题 6"/>
          <p:cNvSpPr txBox="1">
            <a:spLocks/>
          </p:cNvSpPr>
          <p:nvPr/>
        </p:nvSpPr>
        <p:spPr>
          <a:xfrm>
            <a:off x="1697929" y="3930147"/>
            <a:ext cx="1474143" cy="692497"/>
          </a:xfrm>
          <a:prstGeom prst="rect">
            <a:avLst/>
          </a:prstGeom>
        </p:spPr>
        <p:txBody>
          <a:bodyPr wrap="square" bIns="91440" anchor="b" anchorCtr="0">
            <a:sp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200" b="1" kern="1200">
                <a:solidFill>
                  <a:srgbClr val="C00000"/>
                </a:solidFill>
                <a:latin typeface="Times New Roman" pitchFamily="18" charset="0"/>
                <a:ea typeface="+mj-ea"/>
                <a:cs typeface="Times New Roman" pitchFamily="18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Times New Roman" pitchFamily="18" charset="0"/>
                <a:ea typeface="幼圆" panose="02010509060101010101" pitchFamily="49" charset="-122"/>
                <a:cs typeface="Times New Roman" pitchFamily="18" charset="0"/>
              </a:rPr>
              <a:t>6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Times New Roman" pitchFamily="18" charset="0"/>
                <a:ea typeface="幼圆" panose="02010509060101010101" pitchFamily="49" charset="-122"/>
                <a:cs typeface="Times New Roman" pitchFamily="18" charset="0"/>
              </a:rPr>
              <a:t>个不同大小的卷积核</a:t>
            </a:r>
          </a:p>
        </p:txBody>
      </p:sp>
      <p:sp>
        <p:nvSpPr>
          <p:cNvPr id="34" name="矩形 33"/>
          <p:cNvSpPr/>
          <p:nvPr/>
        </p:nvSpPr>
        <p:spPr>
          <a:xfrm>
            <a:off x="2369526" y="1254030"/>
            <a:ext cx="2141094" cy="2261016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5" name="标题 6"/>
          <p:cNvSpPr txBox="1">
            <a:spLocks/>
          </p:cNvSpPr>
          <p:nvPr/>
        </p:nvSpPr>
        <p:spPr>
          <a:xfrm>
            <a:off x="1729906" y="1983171"/>
            <a:ext cx="710070" cy="692497"/>
          </a:xfrm>
          <a:prstGeom prst="rect">
            <a:avLst/>
          </a:prstGeom>
        </p:spPr>
        <p:txBody>
          <a:bodyPr wrap="square" bIns="91440" anchor="b" anchorCtr="0">
            <a:sp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200" b="1" kern="1200">
                <a:solidFill>
                  <a:srgbClr val="C00000"/>
                </a:solidFill>
                <a:latin typeface="Times New Roman" pitchFamily="18" charset="0"/>
                <a:ea typeface="+mj-ea"/>
                <a:cs typeface="Times New Roman" pitchFamily="18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幼圆" panose="02010509060101010101" pitchFamily="49" charset="-122"/>
                <a:cs typeface="Times New Roman" pitchFamily="18" charset="0"/>
              </a:rPr>
              <a:t>输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itchFamily="18" charset="0"/>
              <a:ea typeface="幼圆" panose="02010509060101010101" pitchFamily="49" charset="-122"/>
              <a:cs typeface="Times New Roman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幼圆" panose="02010509060101010101" pitchFamily="49" charset="-122"/>
                <a:cs typeface="Times New Roman" pitchFamily="18" charset="0"/>
              </a:rPr>
              <a:t>入</a:t>
            </a:r>
          </a:p>
        </p:txBody>
      </p:sp>
      <p:sp>
        <p:nvSpPr>
          <p:cNvPr id="36" name="矩形 35"/>
          <p:cNvSpPr/>
          <p:nvPr/>
        </p:nvSpPr>
        <p:spPr>
          <a:xfrm>
            <a:off x="3372462" y="1840070"/>
            <a:ext cx="1060202" cy="835598"/>
          </a:xfrm>
          <a:prstGeom prst="rect">
            <a:avLst/>
          </a:prstGeom>
          <a:solidFill>
            <a:schemeClr val="accent2">
              <a:alpha val="50000"/>
            </a:schemeClr>
          </a:solidFill>
          <a:ln w="28575">
            <a:solidFill>
              <a:srgbClr val="C0000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39" name="直接箭头连接符 38"/>
          <p:cNvCxnSpPr/>
          <p:nvPr/>
        </p:nvCxnSpPr>
        <p:spPr>
          <a:xfrm flipH="1">
            <a:off x="7228114" y="788535"/>
            <a:ext cx="574766" cy="334871"/>
          </a:xfrm>
          <a:prstGeom prst="straightConnector1">
            <a:avLst/>
          </a:prstGeom>
          <a:ln w="28575">
            <a:solidFill>
              <a:srgbClr val="FF0000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箭头连接符 39"/>
          <p:cNvCxnSpPr/>
          <p:nvPr/>
        </p:nvCxnSpPr>
        <p:spPr>
          <a:xfrm flipV="1">
            <a:off x="3854541" y="838929"/>
            <a:ext cx="1569543" cy="1418941"/>
          </a:xfrm>
          <a:prstGeom prst="straightConnector1">
            <a:avLst/>
          </a:prstGeom>
          <a:ln w="76200">
            <a:solidFill>
              <a:srgbClr val="FB81E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箭头连接符 47"/>
          <p:cNvCxnSpPr/>
          <p:nvPr/>
        </p:nvCxnSpPr>
        <p:spPr>
          <a:xfrm flipV="1">
            <a:off x="5546333" y="564231"/>
            <a:ext cx="959283" cy="274698"/>
          </a:xfrm>
          <a:prstGeom prst="straightConnector1">
            <a:avLst/>
          </a:prstGeom>
          <a:ln w="76200">
            <a:solidFill>
              <a:srgbClr val="FB81E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矩形 49"/>
          <p:cNvSpPr/>
          <p:nvPr/>
        </p:nvSpPr>
        <p:spPr>
          <a:xfrm>
            <a:off x="3385916" y="2047622"/>
            <a:ext cx="1060202" cy="835598"/>
          </a:xfrm>
          <a:prstGeom prst="rect">
            <a:avLst/>
          </a:prstGeom>
          <a:solidFill>
            <a:schemeClr val="accent2">
              <a:alpha val="50000"/>
            </a:schemeClr>
          </a:solidFill>
          <a:ln w="28575">
            <a:solidFill>
              <a:srgbClr val="C0000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51" name="直接箭头连接符 50"/>
          <p:cNvCxnSpPr/>
          <p:nvPr/>
        </p:nvCxnSpPr>
        <p:spPr>
          <a:xfrm flipV="1">
            <a:off x="3845873" y="923049"/>
            <a:ext cx="1564850" cy="1566786"/>
          </a:xfrm>
          <a:prstGeom prst="straightConnector1">
            <a:avLst/>
          </a:prstGeom>
          <a:ln w="76200">
            <a:solidFill>
              <a:srgbClr val="FB81E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箭头连接符 51"/>
          <p:cNvCxnSpPr/>
          <p:nvPr/>
        </p:nvCxnSpPr>
        <p:spPr>
          <a:xfrm flipV="1">
            <a:off x="5453383" y="788535"/>
            <a:ext cx="1093536" cy="112150"/>
          </a:xfrm>
          <a:prstGeom prst="straightConnector1">
            <a:avLst/>
          </a:prstGeom>
          <a:ln w="76200">
            <a:solidFill>
              <a:srgbClr val="FB81E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标题 6"/>
          <p:cNvSpPr txBox="1">
            <a:spLocks/>
          </p:cNvSpPr>
          <p:nvPr/>
        </p:nvSpPr>
        <p:spPr>
          <a:xfrm>
            <a:off x="7281411" y="433247"/>
            <a:ext cx="1319468" cy="415498"/>
          </a:xfrm>
          <a:prstGeom prst="rect">
            <a:avLst/>
          </a:prstGeom>
        </p:spPr>
        <p:txBody>
          <a:bodyPr wrap="square" bIns="91440" anchor="b" anchorCtr="0">
            <a:sp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200" b="1" kern="1200">
                <a:solidFill>
                  <a:srgbClr val="C00000"/>
                </a:solidFill>
                <a:latin typeface="Times New Roman" pitchFamily="18" charset="0"/>
                <a:ea typeface="+mj-ea"/>
                <a:cs typeface="Times New Roman" pitchFamily="18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幼圆" panose="02010509060101010101" pitchFamily="49" charset="-122"/>
                <a:cs typeface="Times New Roman" pitchFamily="18" charset="0"/>
              </a:rPr>
              <a:t>1-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幼圆" panose="02010509060101010101" pitchFamily="49" charset="-122"/>
                <a:cs typeface="Times New Roman" pitchFamily="18" charset="0"/>
              </a:rPr>
              <a:t>最大池化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itchFamily="18" charset="0"/>
              <a:ea typeface="幼圆" panose="02010509060101010101" pitchFamily="49" charset="-122"/>
              <a:cs typeface="Times New Roman" pitchFamily="18" charset="0"/>
            </a:endParaRPr>
          </a:p>
        </p:txBody>
      </p:sp>
      <p:cxnSp>
        <p:nvCxnSpPr>
          <p:cNvPr id="68" name="直接箭头连接符 67"/>
          <p:cNvCxnSpPr/>
          <p:nvPr/>
        </p:nvCxnSpPr>
        <p:spPr>
          <a:xfrm flipH="1">
            <a:off x="8155882" y="2170334"/>
            <a:ext cx="489622" cy="712886"/>
          </a:xfrm>
          <a:prstGeom prst="straightConnector1">
            <a:avLst/>
          </a:prstGeom>
          <a:ln w="28575">
            <a:solidFill>
              <a:srgbClr val="FF0000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标题 6"/>
          <p:cNvSpPr txBox="1">
            <a:spLocks/>
          </p:cNvSpPr>
          <p:nvPr/>
        </p:nvSpPr>
        <p:spPr>
          <a:xfrm>
            <a:off x="8358452" y="1739528"/>
            <a:ext cx="1319468" cy="415498"/>
          </a:xfrm>
          <a:prstGeom prst="rect">
            <a:avLst/>
          </a:prstGeom>
        </p:spPr>
        <p:txBody>
          <a:bodyPr wrap="square" bIns="91440" anchor="b" anchorCtr="0">
            <a:sp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200" b="1" kern="1200">
                <a:solidFill>
                  <a:srgbClr val="C00000"/>
                </a:solidFill>
                <a:latin typeface="Times New Roman" pitchFamily="18" charset="0"/>
                <a:ea typeface="+mj-ea"/>
                <a:cs typeface="Times New Roman" pitchFamily="18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幼圆" panose="02010509060101010101" pitchFamily="49" charset="-122"/>
                <a:cs typeface="Times New Roman" pitchFamily="18" charset="0"/>
              </a:rPr>
              <a:t>拼接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itchFamily="18" charset="0"/>
              <a:ea typeface="幼圆" panose="02010509060101010101" pitchFamily="49" charset="-122"/>
              <a:cs typeface="Times New Roman" pitchFamily="18" charset="0"/>
            </a:endParaRPr>
          </a:p>
        </p:txBody>
      </p:sp>
      <p:cxnSp>
        <p:nvCxnSpPr>
          <p:cNvPr id="76" name="直接箭头连接符 75"/>
          <p:cNvCxnSpPr/>
          <p:nvPr/>
        </p:nvCxnSpPr>
        <p:spPr>
          <a:xfrm flipH="1">
            <a:off x="9492343" y="2327221"/>
            <a:ext cx="103967" cy="869038"/>
          </a:xfrm>
          <a:prstGeom prst="straightConnector1">
            <a:avLst/>
          </a:prstGeom>
          <a:ln w="28575">
            <a:solidFill>
              <a:srgbClr val="FF0000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标题 6"/>
          <p:cNvSpPr txBox="1">
            <a:spLocks/>
          </p:cNvSpPr>
          <p:nvPr/>
        </p:nvSpPr>
        <p:spPr>
          <a:xfrm>
            <a:off x="9346783" y="1684332"/>
            <a:ext cx="1319468" cy="692497"/>
          </a:xfrm>
          <a:prstGeom prst="rect">
            <a:avLst/>
          </a:prstGeom>
        </p:spPr>
        <p:txBody>
          <a:bodyPr wrap="square" bIns="91440" anchor="b" anchorCtr="0">
            <a:sp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200" b="1" kern="1200">
                <a:solidFill>
                  <a:srgbClr val="C00000"/>
                </a:solidFill>
                <a:latin typeface="Times New Roman" pitchFamily="18" charset="0"/>
                <a:ea typeface="+mj-ea"/>
                <a:cs typeface="Times New Roman" pitchFamily="18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幼圆" panose="02010509060101010101" pitchFamily="49" charset="-122"/>
                <a:cs typeface="Times New Roman" pitchFamily="18" charset="0"/>
              </a:rPr>
              <a:t>全连接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幼圆" panose="02010509060101010101" pitchFamily="49" charset="-122"/>
                <a:cs typeface="Times New Roman" pitchFamily="18" charset="0"/>
              </a:rPr>
              <a:t>+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幼圆" panose="02010509060101010101" pitchFamily="49" charset="-122"/>
                <a:cs typeface="Times New Roman" pitchFamily="18" charset="0"/>
              </a:rPr>
              <a:t>softmax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itchFamily="18" charset="0"/>
              <a:ea typeface="幼圆" panose="02010509060101010101" pitchFamily="49" charset="-122"/>
              <a:cs typeface="Times New Roman" pitchFamily="18" charset="0"/>
            </a:endParaRPr>
          </a:p>
        </p:txBody>
      </p:sp>
      <p:sp>
        <p:nvSpPr>
          <p:cNvPr id="80" name="标题 6"/>
          <p:cNvSpPr txBox="1">
            <a:spLocks/>
          </p:cNvSpPr>
          <p:nvPr/>
        </p:nvSpPr>
        <p:spPr>
          <a:xfrm>
            <a:off x="9793938" y="3196259"/>
            <a:ext cx="710070" cy="692497"/>
          </a:xfrm>
          <a:prstGeom prst="rect">
            <a:avLst/>
          </a:prstGeom>
        </p:spPr>
        <p:txBody>
          <a:bodyPr wrap="square" bIns="91440" anchor="b" anchorCtr="0">
            <a:sp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200" b="1" kern="1200">
                <a:solidFill>
                  <a:srgbClr val="C00000"/>
                </a:solidFill>
                <a:latin typeface="Times New Roman" pitchFamily="18" charset="0"/>
                <a:ea typeface="+mj-ea"/>
                <a:cs typeface="Times New Roman" pitchFamily="18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幼圆" panose="02010509060101010101" pitchFamily="49" charset="-122"/>
                <a:cs typeface="Times New Roman" pitchFamily="18" charset="0"/>
              </a:rPr>
              <a:t>输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itchFamily="18" charset="0"/>
              <a:ea typeface="幼圆" panose="02010509060101010101" pitchFamily="49" charset="-122"/>
              <a:cs typeface="Times New Roman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幼圆" panose="02010509060101010101" pitchFamily="49" charset="-122"/>
                <a:cs typeface="Times New Roman" pitchFamily="18" charset="0"/>
              </a:rPr>
              <a:t>出</a:t>
            </a:r>
          </a:p>
        </p:txBody>
      </p:sp>
    </p:spTree>
    <p:extLst>
      <p:ext uri="{BB962C8B-B14F-4D97-AF65-F5344CB8AC3E}">
        <p14:creationId xmlns:p14="http://schemas.microsoft.com/office/powerpoint/2010/main" val="2471322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  <p:bldP spid="17" grpId="0" animBg="1"/>
      <p:bldP spid="17" grpId="1" animBg="1"/>
      <p:bldP spid="22" grpId="0" animBg="1"/>
      <p:bldP spid="22" grpId="1" animBg="1"/>
      <p:bldP spid="30" grpId="0"/>
      <p:bldP spid="30" grpId="1"/>
      <p:bldP spid="34" grpId="0" animBg="1"/>
      <p:bldP spid="34" grpId="1" animBg="1"/>
      <p:bldP spid="35" grpId="0"/>
      <p:bldP spid="35" grpId="1"/>
      <p:bldP spid="36" grpId="0" animBg="1"/>
      <p:bldP spid="36" grpId="1" animBg="1"/>
      <p:bldP spid="50" grpId="0" animBg="1"/>
      <p:bldP spid="50" grpId="1" animBg="1"/>
      <p:bldP spid="57" grpId="0"/>
      <p:bldP spid="69" grpId="0"/>
      <p:bldP spid="77" grpId="0"/>
      <p:bldP spid="80" grpId="0"/>
    </p:bld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文本卷积计算举例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247" y="1480457"/>
            <a:ext cx="9578398" cy="431945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538" y="1471748"/>
            <a:ext cx="9597708" cy="4328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709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小结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endParaRPr lang="en-US" altLang="zh-CN" dirty="0"/>
          </a:p>
          <a:p>
            <a:r>
              <a:rPr lang="zh-CN" altLang="en-US" dirty="0"/>
              <a:t>词向量</a:t>
            </a:r>
            <a:endParaRPr lang="en-US" altLang="zh-CN" dirty="0"/>
          </a:p>
          <a:p>
            <a:pPr lvl="1"/>
            <a:r>
              <a:rPr lang="zh-CN" altLang="en-US" dirty="0"/>
              <a:t>独热编码</a:t>
            </a:r>
            <a:endParaRPr lang="en-US" altLang="zh-CN" dirty="0"/>
          </a:p>
          <a:p>
            <a:pPr lvl="1"/>
            <a:r>
              <a:rPr lang="zh-CN" altLang="en-US" dirty="0"/>
              <a:t>分布式表示</a:t>
            </a:r>
            <a:endParaRPr lang="en-US" altLang="zh-CN" dirty="0"/>
          </a:p>
          <a:p>
            <a:pPr>
              <a:spcBef>
                <a:spcPts val="1800"/>
              </a:spcBef>
            </a:pPr>
            <a:r>
              <a:rPr lang="zh-CN" altLang="en-US" dirty="0"/>
              <a:t>神经网络语言模型</a:t>
            </a:r>
            <a:endParaRPr lang="en-US" altLang="zh-CN" dirty="0"/>
          </a:p>
          <a:p>
            <a:pPr lvl="1">
              <a:spcBef>
                <a:spcPts val="600"/>
              </a:spcBef>
            </a:pPr>
            <a:r>
              <a:rPr lang="zh-CN" altLang="en-US" dirty="0"/>
              <a:t>通过训练神经网络语言模型得到词向量</a:t>
            </a:r>
            <a:endParaRPr lang="en-US" altLang="zh-CN" dirty="0"/>
          </a:p>
          <a:p>
            <a:pPr>
              <a:spcBef>
                <a:spcPts val="1200"/>
              </a:spcBef>
            </a:pPr>
            <a:r>
              <a:rPr lang="en-US" altLang="zh-CN" dirty="0"/>
              <a:t>word2vec</a:t>
            </a:r>
            <a:r>
              <a:rPr lang="zh-CN" altLang="en-US" dirty="0"/>
              <a:t>模型</a:t>
            </a:r>
            <a:endParaRPr lang="en-US" altLang="zh-CN" dirty="0"/>
          </a:p>
          <a:p>
            <a:pPr lvl="1">
              <a:spcBef>
                <a:spcPts val="600"/>
              </a:spcBef>
            </a:pPr>
            <a:r>
              <a:rPr lang="zh-CN" altLang="en-US" dirty="0"/>
              <a:t>简化的神经网络语言模型</a:t>
            </a:r>
            <a:endParaRPr lang="en-US" altLang="zh-CN" dirty="0"/>
          </a:p>
          <a:p>
            <a:pPr lvl="1"/>
            <a:r>
              <a:rPr lang="zh-CN" altLang="en-US" dirty="0"/>
              <a:t>连续词袋模型</a:t>
            </a:r>
            <a:endParaRPr lang="en-US" altLang="zh-CN" dirty="0"/>
          </a:p>
          <a:p>
            <a:pPr lvl="1"/>
            <a:r>
              <a:rPr lang="zh-CN" altLang="en-US" dirty="0"/>
              <a:t>跳词模型</a:t>
            </a:r>
          </a:p>
        </p:txBody>
      </p:sp>
    </p:spTree>
    <p:extLst>
      <p:ext uri="{BB962C8B-B14F-4D97-AF65-F5344CB8AC3E}">
        <p14:creationId xmlns:p14="http://schemas.microsoft.com/office/powerpoint/2010/main" val="3943644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</a:t>
            </a:r>
            <a:r>
              <a:rPr lang="en-US" altLang="zh-CN"/>
              <a:t>.8 </a:t>
            </a:r>
            <a:r>
              <a:rPr lang="zh-CN" altLang="en-US" dirty="0"/>
              <a:t>循环神经网络（</a:t>
            </a:r>
            <a:r>
              <a:rPr lang="en-US" altLang="zh-CN" dirty="0"/>
              <a:t>RNN: </a:t>
            </a:r>
            <a:r>
              <a:rPr lang="en-US" altLang="zh-CN" b="0" dirty="0"/>
              <a:t>Recurrent Neural Network</a:t>
            </a:r>
            <a:r>
              <a:rPr lang="zh-CN" altLang="en-US" dirty="0"/>
              <a:t>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1219200" y="1662485"/>
            <a:ext cx="10363200" cy="4572000"/>
          </a:xfrm>
        </p:spPr>
        <p:txBody>
          <a:bodyPr/>
          <a:lstStyle/>
          <a:p>
            <a:r>
              <a:rPr lang="zh-CN" altLang="en-US" dirty="0"/>
              <a:t>数据角度</a:t>
            </a:r>
            <a:endParaRPr lang="en-US" altLang="zh-CN" dirty="0"/>
          </a:p>
          <a:p>
            <a:pPr lvl="1"/>
            <a:r>
              <a:rPr lang="zh-CN" altLang="en-US" dirty="0"/>
              <a:t>序列数据</a:t>
            </a:r>
            <a:endParaRPr lang="en-US" altLang="zh-CN" dirty="0"/>
          </a:p>
          <a:p>
            <a:pPr lvl="2"/>
            <a:r>
              <a:rPr lang="zh-CN" altLang="en-US" dirty="0"/>
              <a:t>数据之间有先后联系</a:t>
            </a:r>
            <a:endParaRPr lang="en-US" altLang="zh-CN" dirty="0"/>
          </a:p>
          <a:p>
            <a:pPr lvl="2"/>
            <a:r>
              <a:rPr lang="zh-CN" altLang="en-US" dirty="0"/>
              <a:t>语音、文本</a:t>
            </a:r>
            <a:r>
              <a:rPr lang="en-US" altLang="zh-CN" dirty="0"/>
              <a:t>…</a:t>
            </a:r>
          </a:p>
          <a:p>
            <a:pPr>
              <a:spcBef>
                <a:spcPts val="1800"/>
              </a:spcBef>
            </a:pPr>
            <a:r>
              <a:rPr lang="zh-CN" altLang="en-US" dirty="0"/>
              <a:t>网络结构角度</a:t>
            </a:r>
            <a:endParaRPr lang="en-US" altLang="zh-CN" dirty="0"/>
          </a:p>
          <a:p>
            <a:pPr lvl="1"/>
            <a:r>
              <a:rPr lang="zh-CN" altLang="en-US" dirty="0"/>
              <a:t>前馈网络</a:t>
            </a:r>
            <a:endParaRPr lang="en-US" altLang="zh-CN" dirty="0"/>
          </a:p>
          <a:p>
            <a:pPr lvl="1"/>
            <a:r>
              <a:rPr lang="zh-CN" altLang="en-US" dirty="0"/>
              <a:t>反馈网络</a:t>
            </a:r>
            <a:endParaRPr lang="en-US" altLang="zh-CN" dirty="0"/>
          </a:p>
          <a:p>
            <a:pPr>
              <a:spcBef>
                <a:spcPts val="1800"/>
              </a:spcBef>
            </a:pPr>
            <a:r>
              <a:rPr lang="zh-CN" altLang="en-US" dirty="0"/>
              <a:t>表示角度</a:t>
            </a:r>
            <a:endParaRPr lang="en-US" altLang="zh-CN" dirty="0"/>
          </a:p>
          <a:p>
            <a:pPr lvl="1"/>
            <a:r>
              <a:rPr lang="zh-CN" altLang="en-US" dirty="0"/>
              <a:t>句子向量、序列向量</a:t>
            </a:r>
          </a:p>
        </p:txBody>
      </p:sp>
    </p:spTree>
    <p:extLst>
      <p:ext uri="{BB962C8B-B14F-4D97-AF65-F5344CB8AC3E}">
        <p14:creationId xmlns:p14="http://schemas.microsoft.com/office/powerpoint/2010/main" val="1872361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从句子理解说起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altLang="zh-CN" dirty="0"/>
          </a:p>
          <a:p>
            <a:r>
              <a:rPr lang="zh-CN" altLang="en-US" dirty="0"/>
              <a:t>句子的理解过程</a:t>
            </a:r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  </a:t>
            </a:r>
            <a:r>
              <a:rPr lang="zh-CN" altLang="en-US" dirty="0"/>
              <a:t>我非常喜欢这部城市题材电影</a:t>
            </a:r>
          </a:p>
        </p:txBody>
      </p:sp>
    </p:spTree>
    <p:extLst>
      <p:ext uri="{BB962C8B-B14F-4D97-AF65-F5344CB8AC3E}">
        <p14:creationId xmlns:p14="http://schemas.microsoft.com/office/powerpoint/2010/main" val="1866927098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1104" y="1049572"/>
            <a:ext cx="8752127" cy="4381169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691765" y="2941981"/>
            <a:ext cx="1494845" cy="2488760"/>
          </a:xfrm>
          <a:prstGeom prst="rect">
            <a:avLst/>
          </a:prstGeom>
          <a:solidFill>
            <a:schemeClr val="bg1">
              <a:alpha val="79000"/>
            </a:schemeClr>
          </a:solidFill>
          <a:ln w="381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186611" y="2647784"/>
            <a:ext cx="1192693" cy="2786933"/>
          </a:xfrm>
          <a:prstGeom prst="rect">
            <a:avLst/>
          </a:prstGeom>
          <a:solidFill>
            <a:schemeClr val="bg1">
              <a:alpha val="79000"/>
            </a:schemeClr>
          </a:solidFill>
          <a:ln w="381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379304" y="2353586"/>
            <a:ext cx="1264258" cy="3081131"/>
          </a:xfrm>
          <a:prstGeom prst="rect">
            <a:avLst/>
          </a:prstGeom>
          <a:solidFill>
            <a:schemeClr val="bg1">
              <a:alpha val="79000"/>
            </a:schemeClr>
          </a:solidFill>
          <a:ln w="381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4641303" y="2353586"/>
            <a:ext cx="1306274" cy="3081131"/>
          </a:xfrm>
          <a:prstGeom prst="rect">
            <a:avLst/>
          </a:prstGeom>
          <a:solidFill>
            <a:schemeClr val="bg1">
              <a:alpha val="79000"/>
            </a:schemeClr>
          </a:solidFill>
          <a:ln w="381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947577" y="2043486"/>
            <a:ext cx="954155" cy="3395206"/>
          </a:xfrm>
          <a:prstGeom prst="rect">
            <a:avLst/>
          </a:prstGeom>
          <a:solidFill>
            <a:schemeClr val="bg1">
              <a:alpha val="79000"/>
            </a:schemeClr>
          </a:solidFill>
          <a:ln w="381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6901733" y="2043486"/>
            <a:ext cx="1192028" cy="3387255"/>
          </a:xfrm>
          <a:prstGeom prst="rect">
            <a:avLst/>
          </a:prstGeom>
          <a:solidFill>
            <a:schemeClr val="bg1">
              <a:alpha val="79000"/>
            </a:schemeClr>
          </a:solidFill>
          <a:ln w="381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8093761" y="1757238"/>
            <a:ext cx="1026386" cy="3673503"/>
          </a:xfrm>
          <a:prstGeom prst="rect">
            <a:avLst/>
          </a:prstGeom>
          <a:solidFill>
            <a:schemeClr val="bg1">
              <a:alpha val="79000"/>
            </a:schemeClr>
          </a:solidFill>
          <a:ln w="381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4268054" y="2043486"/>
            <a:ext cx="1679522" cy="310100"/>
          </a:xfrm>
          <a:prstGeom prst="rect">
            <a:avLst/>
          </a:prstGeom>
          <a:solidFill>
            <a:schemeClr val="bg1">
              <a:alpha val="79000"/>
            </a:schemeClr>
          </a:solidFill>
          <a:ln w="381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5222209" y="1733386"/>
            <a:ext cx="2048467" cy="310100"/>
          </a:xfrm>
          <a:prstGeom prst="rect">
            <a:avLst/>
          </a:prstGeom>
          <a:solidFill>
            <a:schemeClr val="bg1">
              <a:alpha val="79000"/>
            </a:schemeClr>
          </a:solidFill>
          <a:ln w="381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770849" y="1486903"/>
            <a:ext cx="2578021" cy="238532"/>
          </a:xfrm>
          <a:prstGeom prst="rect">
            <a:avLst/>
          </a:prstGeom>
          <a:solidFill>
            <a:schemeClr val="bg1">
              <a:alpha val="79000"/>
            </a:schemeClr>
          </a:solidFill>
          <a:ln w="381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6677298" y="1113189"/>
            <a:ext cx="2975585" cy="310097"/>
          </a:xfrm>
          <a:prstGeom prst="rect">
            <a:avLst/>
          </a:prstGeom>
          <a:solidFill>
            <a:schemeClr val="bg1">
              <a:alpha val="79000"/>
            </a:schemeClr>
          </a:solidFill>
          <a:ln w="381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8387207" y="1433225"/>
            <a:ext cx="478413" cy="314073"/>
          </a:xfrm>
          <a:prstGeom prst="rect">
            <a:avLst/>
          </a:prstGeom>
          <a:solidFill>
            <a:schemeClr val="bg1">
              <a:alpha val="79000"/>
            </a:schemeClr>
          </a:solidFill>
          <a:ln w="381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7298295" y="1721462"/>
            <a:ext cx="478413" cy="314073"/>
          </a:xfrm>
          <a:prstGeom prst="rect">
            <a:avLst/>
          </a:prstGeom>
          <a:solidFill>
            <a:schemeClr val="bg1">
              <a:alpha val="79000"/>
            </a:schemeClr>
          </a:solidFill>
          <a:ln w="381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1136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</p:bld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058" y="1351721"/>
            <a:ext cx="7903103" cy="407902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970058" y="2790908"/>
            <a:ext cx="803082" cy="1622064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409244" y="2790908"/>
            <a:ext cx="803082" cy="1622064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702948" y="2790908"/>
            <a:ext cx="803082" cy="1622064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8075432" y="2790908"/>
            <a:ext cx="803082" cy="1622064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9501809" y="1259144"/>
            <a:ext cx="12324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序列的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向量表示</a:t>
            </a:r>
          </a:p>
        </p:txBody>
      </p:sp>
      <p:cxnSp>
        <p:nvCxnSpPr>
          <p:cNvPr id="10" name="直接箭头连接符 9"/>
          <p:cNvCxnSpPr/>
          <p:nvPr/>
        </p:nvCxnSpPr>
        <p:spPr>
          <a:xfrm flipH="1">
            <a:off x="8690776" y="1582310"/>
            <a:ext cx="811033" cy="8746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6258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/>
    </p:bld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图片 5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429" y="1717483"/>
            <a:ext cx="7116063" cy="3108960"/>
          </a:xfrm>
          <a:prstGeom prst="rect">
            <a:avLst/>
          </a:prstGeom>
        </p:spPr>
      </p:pic>
      <p:sp>
        <p:nvSpPr>
          <p:cNvPr id="54" name="矩形 53"/>
          <p:cNvSpPr/>
          <p:nvPr/>
        </p:nvSpPr>
        <p:spPr>
          <a:xfrm>
            <a:off x="779214" y="2441052"/>
            <a:ext cx="7688911" cy="2512612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9724431" y="817901"/>
            <a:ext cx="1614116" cy="2009871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58" name="直接箭头连接符 57"/>
          <p:cNvCxnSpPr/>
          <p:nvPr/>
        </p:nvCxnSpPr>
        <p:spPr>
          <a:xfrm flipH="1">
            <a:off x="8543537" y="1963974"/>
            <a:ext cx="1056247" cy="58044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3" name="图片 7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4259" y="877536"/>
            <a:ext cx="1314460" cy="1962164"/>
          </a:xfrm>
          <a:prstGeom prst="rect">
            <a:avLst/>
          </a:prstGeom>
        </p:spPr>
      </p:pic>
      <p:pic>
        <p:nvPicPr>
          <p:cNvPr id="74" name="图片 7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2451" y="163087"/>
            <a:ext cx="3779116" cy="5641286"/>
          </a:xfrm>
          <a:prstGeom prst="rect">
            <a:avLst/>
          </a:prstGeom>
        </p:spPr>
      </p:pic>
      <p:sp>
        <p:nvSpPr>
          <p:cNvPr id="75" name="右大括号 74"/>
          <p:cNvSpPr/>
          <p:nvPr/>
        </p:nvSpPr>
        <p:spPr>
          <a:xfrm rot="5400000">
            <a:off x="4237727" y="2506892"/>
            <a:ext cx="492981" cy="5338820"/>
          </a:xfrm>
          <a:prstGeom prst="rightBrace">
            <a:avLst>
              <a:gd name="adj1" fmla="val 14348"/>
              <a:gd name="adj2" fmla="val 50000"/>
            </a:avLst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6" name="文本框 75"/>
          <p:cNvSpPr txBox="1"/>
          <p:nvPr/>
        </p:nvSpPr>
        <p:spPr>
          <a:xfrm>
            <a:off x="4192703" y="5518129"/>
            <a:ext cx="7600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输入</a:t>
            </a:r>
          </a:p>
        </p:txBody>
      </p:sp>
      <p:sp>
        <p:nvSpPr>
          <p:cNvPr id="77" name="文本框 76"/>
          <p:cNvSpPr txBox="1"/>
          <p:nvPr/>
        </p:nvSpPr>
        <p:spPr>
          <a:xfrm>
            <a:off x="10119973" y="2926081"/>
            <a:ext cx="12165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循环模块</a:t>
            </a:r>
          </a:p>
        </p:txBody>
      </p:sp>
      <p:sp>
        <p:nvSpPr>
          <p:cNvPr id="78" name="文本框 77"/>
          <p:cNvSpPr txBox="1"/>
          <p:nvPr/>
        </p:nvSpPr>
        <p:spPr>
          <a:xfrm>
            <a:off x="4675355" y="5734947"/>
            <a:ext cx="12165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循环模块</a:t>
            </a:r>
          </a:p>
        </p:txBody>
      </p:sp>
      <p:sp>
        <p:nvSpPr>
          <p:cNvPr id="79" name="文本框 78"/>
          <p:cNvSpPr txBox="1"/>
          <p:nvPr/>
        </p:nvSpPr>
        <p:spPr>
          <a:xfrm>
            <a:off x="3935886" y="3591667"/>
            <a:ext cx="9939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全连接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/>
              <p:cNvSpPr/>
              <p:nvPr/>
            </p:nvSpPr>
            <p:spPr>
              <a:xfrm>
                <a:off x="2017561" y="842962"/>
                <a:ext cx="6268896" cy="82400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kumimoji="0" lang="zh-CN" alt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eqArrPr>
                        <m:e>
                          <m:sSubSup>
                            <m:sSubSupPr>
                              <m:ctrlP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𝑘</m:t>
                              </m:r>
                            </m:sub>
                            <m:sup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𝑖</m:t>
                              </m:r>
                            </m:sup>
                          </m:sSubSup>
                          <m: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kumimoji="0" lang="zh-CN" alt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tan</m:t>
                          </m:r>
                          <m:r>
                            <m:rPr>
                              <m:sty m:val="p"/>
                            </m:rPr>
                            <a:rPr kumimoji="0" lang="en-US" altLang="zh-CN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h</m:t>
                          </m:r>
                          <m: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(</m:t>
                          </m:r>
                          <m:sSub>
                            <m:sSubPr>
                              <m:ctrlP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𝑘</m:t>
                              </m:r>
                              <m:r>
                                <a:rPr kumimoji="0" lang="zh-CN" altLang="en-US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,1</m:t>
                              </m:r>
                            </m:sub>
                          </m:sSub>
                          <m:r>
                            <a:rPr kumimoji="0" lang="zh-CN" alt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·</m:t>
                          </m:r>
                          <m:sSubSup>
                            <m:sSubSupPr>
                              <m:ctrlP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0" lang="zh-CN" altLang="en-US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𝑖</m:t>
                                  </m:r>
                                  <m:r>
                                    <a:rPr kumimoji="0" lang="zh-CN" altLang="en-US" sz="18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−1</m:t>
                                  </m:r>
                                </m:e>
                              </m:d>
                            </m:sup>
                          </m:sSubSup>
                          <m:r>
                            <a:rPr kumimoji="0" lang="zh-CN" alt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+</m:t>
                          </m:r>
                          <m:sSub>
                            <m:sSubPr>
                              <m:ctrlP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𝑘</m:t>
                              </m:r>
                              <m:r>
                                <a:rPr kumimoji="0" lang="zh-CN" altLang="en-US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,2</m:t>
                              </m:r>
                            </m:sub>
                          </m:sSub>
                          <m:r>
                            <a:rPr kumimoji="0" lang="zh-CN" alt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·</m:t>
                          </m:r>
                          <m:sSubSup>
                            <m:sSubSupPr>
                              <m:ctrlP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0" lang="zh-CN" altLang="en-US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𝑖</m:t>
                                  </m:r>
                                  <m:r>
                                    <a:rPr kumimoji="0" lang="zh-CN" altLang="en-US" sz="18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−1</m:t>
                                  </m:r>
                                </m:e>
                              </m:d>
                            </m:sup>
                          </m:sSubSup>
                          <m:r>
                            <a:rPr kumimoji="0" lang="zh-CN" alt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+…+</m:t>
                          </m:r>
                          <m:sSub>
                            <m:sSubPr>
                              <m:ctrlP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𝑘</m:t>
                              </m:r>
                              <m:r>
                                <a:rPr kumimoji="0" lang="zh-CN" altLang="en-US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,</m:t>
                              </m:r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𝑚</m:t>
                              </m:r>
                            </m:sub>
                          </m:sSub>
                          <m:r>
                            <a:rPr kumimoji="0" lang="zh-CN" alt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·</m:t>
                          </m:r>
                          <m:sSubSup>
                            <m:sSubSupPr>
                              <m:ctrlP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𝑚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𝑖</m:t>
                                  </m:r>
                                  <m:r>
                                    <a:rPr kumimoji="0" lang="zh-CN" altLang="en-US" sz="18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−1</m:t>
                                  </m:r>
                                </m:e>
                              </m:d>
                            </m:sup>
                          </m:sSubSup>
                          <m:r>
                            <a:rPr kumimoji="0" lang="zh-CN" alt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+    </m:t>
                          </m:r>
                        </m:e>
                        <m:e>
                          <m:sSub>
                            <m:sSubPr>
                              <m:ctrlP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𝑢</m:t>
                              </m:r>
                            </m:e>
                            <m:sub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𝑘</m:t>
                              </m:r>
                              <m:r>
                                <a:rPr kumimoji="0" lang="zh-CN" altLang="en-US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,1</m:t>
                              </m:r>
                            </m:sub>
                          </m:sSub>
                          <m:r>
                            <a:rPr kumimoji="0" lang="zh-CN" alt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·</m:t>
                          </m:r>
                          <m:sSubSup>
                            <m:sSubSupPr>
                              <m:ctrlP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zh-CN" altLang="en-US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bSup>
                          <m:r>
                            <a:rPr kumimoji="0" lang="zh-CN" alt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+</m:t>
                          </m:r>
                          <m:sSub>
                            <m:sSubPr>
                              <m:ctrlP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𝑢</m:t>
                              </m:r>
                            </m:e>
                            <m:sub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𝑘</m:t>
                              </m:r>
                              <m:r>
                                <a:rPr kumimoji="0" lang="zh-CN" altLang="en-US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,2</m:t>
                              </m:r>
                            </m:sub>
                          </m:sSub>
                          <m:r>
                            <a:rPr kumimoji="0" lang="zh-CN" alt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·</m:t>
                          </m:r>
                          <m:sSubSup>
                            <m:sSubSupPr>
                              <m:ctrlP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zh-CN" altLang="en-US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bSup>
                          <m:r>
                            <a:rPr kumimoji="0" lang="zh-CN" alt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+…+</m:t>
                          </m:r>
                          <m:sSub>
                            <m:sSubPr>
                              <m:ctrlP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𝑢</m:t>
                              </m:r>
                            </m:e>
                            <m:sub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𝑘</m:t>
                              </m:r>
                              <m:r>
                                <a:rPr kumimoji="0" lang="zh-CN" altLang="en-US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,</m:t>
                              </m:r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𝑛</m:t>
                              </m:r>
                            </m:sub>
                          </m:sSub>
                          <m:r>
                            <a:rPr kumimoji="0" lang="zh-CN" alt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·</m:t>
                          </m:r>
                          <m:sSubSup>
                            <m:sSubSupPr>
                              <m:ctrlP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𝑛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bSup>
                          <m: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)</m:t>
                          </m:r>
                        </m:e>
                      </m:eqArr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7561" y="842962"/>
                <a:ext cx="6268896" cy="82400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3166115" y="2156440"/>
                <a:ext cx="803490" cy="3808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h</m:t>
                          </m:r>
                        </m:e>
                        <m:sup>
                          <m: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(</m:t>
                          </m:r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−1)</m:t>
                          </m:r>
                        </m:sup>
                      </m:sSup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6115" y="2156440"/>
                <a:ext cx="803490" cy="3808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/>
              <p:cNvSpPr/>
              <p:nvPr/>
            </p:nvSpPr>
            <p:spPr>
              <a:xfrm>
                <a:off x="9724431" y="1380096"/>
                <a:ext cx="598304" cy="28469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CN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sz="1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h</m:t>
                          </m:r>
                        </m:e>
                        <m:sup>
                          <m:r>
                            <a:rPr kumimoji="0" lang="en-US" altLang="zh-CN" sz="1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(</m:t>
                          </m:r>
                          <m:r>
                            <a:rPr kumimoji="0" lang="en-US" altLang="zh-CN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  <m:r>
                            <a:rPr kumimoji="0" lang="en-US" altLang="zh-CN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−1)</m:t>
                          </m:r>
                        </m:sup>
                      </m:sSup>
                    </m:oMath>
                  </m:oMathPara>
                </a14:m>
                <a:endPara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5" name="矩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24431" y="1380096"/>
                <a:ext cx="598304" cy="28469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/>
              <p:cNvSpPr/>
              <p:nvPr/>
            </p:nvSpPr>
            <p:spPr>
              <a:xfrm>
                <a:off x="5622057" y="3079969"/>
                <a:ext cx="2613252" cy="45903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h</m:t>
                          </m:r>
                        </m:e>
                        <m:sup>
                          <m: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(</m:t>
                          </m:r>
                          <m: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  <m: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)</m:t>
                          </m:r>
                        </m:sup>
                      </m:sSup>
                      <m:r>
                        <a:rPr kumimoji="0" lang="zh-CN" altLang="en-US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zh-CN" altLang="en-US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sub>
                            <m:sup>
                              <m: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(</m:t>
                              </m:r>
                              <m: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𝑖</m:t>
                              </m:r>
                              <m: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)</m:t>
                              </m:r>
                            </m:sup>
                          </m:sSubSup>
                          <m: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sSubSup>
                            <m:sSubSupPr>
                              <m:ctrlPr>
                                <a:rPr kumimoji="0" lang="en-US" altLang="zh-CN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b>
                            <m:sup>
                              <m: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(</m:t>
                              </m:r>
                              <m: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𝑖</m:t>
                              </m:r>
                              <m: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)</m:t>
                              </m:r>
                            </m:sup>
                          </m:sSubSup>
                          <m:r>
                            <a:rPr kumimoji="0" lang="en-US" altLang="zh-CN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…,</m:t>
                          </m:r>
                          <m:sSubSup>
                            <m:sSubSupPr>
                              <m:ctrlPr>
                                <a:rPr kumimoji="0" lang="en-US" altLang="zh-CN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𝑚</m:t>
                              </m:r>
                            </m:sub>
                            <m:sup>
                              <m: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(</m:t>
                              </m:r>
                              <m: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𝑖</m:t>
                              </m:r>
                              <m: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)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6" name="矩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2057" y="3079969"/>
                <a:ext cx="2613252" cy="45903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/>
              <p:cNvSpPr/>
              <p:nvPr/>
            </p:nvSpPr>
            <p:spPr>
              <a:xfrm>
                <a:off x="4826960" y="5421824"/>
                <a:ext cx="2613252" cy="45903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</m:e>
                        <m:sup>
                          <m: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(</m:t>
                          </m:r>
                          <m: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  <m: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)</m:t>
                          </m:r>
                        </m:sup>
                      </m:sSup>
                      <m:r>
                        <a:rPr kumimoji="0" lang="zh-CN" altLang="en-US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zh-CN" altLang="en-US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sub>
                            <m:sup>
                              <m: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(</m:t>
                              </m:r>
                              <m: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𝑖</m:t>
                              </m:r>
                              <m: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)</m:t>
                              </m:r>
                            </m:sup>
                          </m:sSubSup>
                          <m: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sSubSup>
                            <m:sSubSupPr>
                              <m:ctrlPr>
                                <a:rPr kumimoji="0" lang="en-US" altLang="zh-CN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b>
                            <m:sup>
                              <m: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(</m:t>
                              </m:r>
                              <m: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𝑖</m:t>
                              </m:r>
                              <m: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)</m:t>
                              </m:r>
                            </m:sup>
                          </m:sSubSup>
                          <m:r>
                            <a:rPr kumimoji="0" lang="en-US" altLang="zh-CN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…,</m:t>
                          </m:r>
                          <m:sSubSup>
                            <m:sSubSupPr>
                              <m:ctrlPr>
                                <a:rPr kumimoji="0" lang="en-US" altLang="zh-CN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𝑛</m:t>
                              </m:r>
                            </m:sub>
                            <m:sup>
                              <m: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(</m:t>
                              </m:r>
                              <m: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𝑖</m:t>
                              </m:r>
                              <m: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)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7" name="矩形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6960" y="5421824"/>
                <a:ext cx="2613252" cy="45903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矩形 19"/>
              <p:cNvSpPr/>
              <p:nvPr/>
            </p:nvSpPr>
            <p:spPr>
              <a:xfrm>
                <a:off x="1007508" y="5402270"/>
                <a:ext cx="3269202" cy="45903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h</m:t>
                          </m:r>
                        </m:e>
                        <m:sup>
                          <m: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(</m:t>
                          </m:r>
                          <m: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  <m: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−1)</m:t>
                          </m:r>
                        </m:sup>
                      </m:sSup>
                      <m:r>
                        <a:rPr kumimoji="0" lang="zh-CN" altLang="en-US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zh-CN" altLang="en-US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sub>
                            <m:sup>
                              <m: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(</m:t>
                              </m:r>
                              <m: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𝑖</m:t>
                              </m:r>
                              <m: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−1)</m:t>
                              </m:r>
                            </m:sup>
                          </m:sSubSup>
                          <m: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sSubSup>
                            <m:sSubSupPr>
                              <m:ctrlPr>
                                <a:rPr kumimoji="0" lang="en-US" altLang="zh-CN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b>
                            <m:sup>
                              <m: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(</m:t>
                              </m:r>
                              <m: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𝑖</m:t>
                              </m:r>
                              <m: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−1)</m:t>
                              </m:r>
                            </m:sup>
                          </m:sSubSup>
                          <m:r>
                            <a:rPr kumimoji="0" lang="en-US" altLang="zh-CN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…,</m:t>
                          </m:r>
                          <m:sSubSup>
                            <m:sSubSupPr>
                              <m:ctrlPr>
                                <a:rPr kumimoji="0" lang="en-US" altLang="zh-CN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𝑚</m:t>
                              </m:r>
                            </m:sub>
                            <m:sup>
                              <m: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(</m:t>
                              </m:r>
                              <m: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𝑖</m:t>
                              </m:r>
                              <m: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−1)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20" name="矩形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7508" y="5402270"/>
                <a:ext cx="3269202" cy="45903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62199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57" grpId="0" animBg="1"/>
      <p:bldP spid="75" grpId="0" animBg="1"/>
      <p:bldP spid="76" grpId="0"/>
      <p:bldP spid="77" grpId="0"/>
      <p:bldP spid="78" grpId="0"/>
      <p:bldP spid="79" grpId="0"/>
      <p:bldP spid="2" grpId="0"/>
      <p:bldP spid="3" grpId="0"/>
      <p:bldP spid="15" grpId="0"/>
      <p:bldP spid="16" grpId="0"/>
      <p:bldP spid="17" grpId="0"/>
      <p:bldP spid="20" grpId="0"/>
    </p:bld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循环神经网络的训练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与具体任务结合</a:t>
            </a:r>
            <a:endParaRPr lang="en-US" altLang="zh-CN" dirty="0"/>
          </a:p>
          <a:p>
            <a:pPr lvl="1"/>
            <a:r>
              <a:rPr lang="zh-CN" altLang="en-US" dirty="0"/>
              <a:t>例：情感分类问题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7960655" y="2934032"/>
            <a:ext cx="12165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输出层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7960655" y="3781506"/>
            <a:ext cx="1711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句子向量表示</a:t>
            </a:r>
          </a:p>
        </p:txBody>
      </p:sp>
      <p:sp>
        <p:nvSpPr>
          <p:cNvPr id="7" name="右大括号 6"/>
          <p:cNvSpPr/>
          <p:nvPr/>
        </p:nvSpPr>
        <p:spPr>
          <a:xfrm rot="5400000">
            <a:off x="4357009" y="2634119"/>
            <a:ext cx="492981" cy="5338820"/>
          </a:xfrm>
          <a:prstGeom prst="rightBrace">
            <a:avLst>
              <a:gd name="adj1" fmla="val 14348"/>
              <a:gd name="adj2" fmla="val 50000"/>
            </a:avLst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800724" y="5602772"/>
            <a:ext cx="22184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句子的词向量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7490719" y="1832828"/>
                <a:ext cx="2964529" cy="5048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分类的概率</a:t>
                </a:r>
                <a14:m>
                  <m:oMath xmlns:m="http://schemas.openxmlformats.org/officeDocument/2006/math">
                    <m:r>
                      <a:rPr kumimoji="0" lang="en-US" altLang="zh-CN" sz="1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  </m:t>
                    </m:r>
                    <m:sSup>
                      <m:sSupPr>
                        <m:ctrlPr>
                          <a:rPr kumimoji="0" lang="zh-CN" alt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r>
                          <a:rPr kumimoji="0" lang="zh-CN" alt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𝑦</m:t>
                        </m:r>
                      </m:e>
                      <m:sup>
                        <m:r>
                          <a:rPr kumimoji="0" lang="zh-CN" alt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𝑡</m:t>
                        </m:r>
                      </m:sup>
                    </m:sSup>
                    <m:r>
                      <a: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kumimoji="0" lang="zh-CN" alt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kumimoji="0" lang="zh-CN" altLang="en-US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SupPr>
                          <m:e>
                            <m:r>
                              <a:rPr kumimoji="0" lang="zh-CN" altLang="en-US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𝑦</m:t>
                            </m:r>
                          </m:e>
                          <m:sub>
                            <m:r>
                              <a:rPr kumimoji="0" lang="zh-CN" altLang="en-US" sz="18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1</m:t>
                            </m:r>
                          </m:sub>
                          <m:sup>
                            <m:d>
                              <m:dPr>
                                <m:ctrlPr>
                                  <a:rPr kumimoji="0" lang="zh-CN" altLang="en-US" sz="1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FF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dPr>
                              <m:e>
                                <m:r>
                                  <a:rPr kumimoji="0" lang="zh-CN" altLang="en-US" sz="1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FF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𝑡</m:t>
                                </m:r>
                              </m:e>
                            </m:d>
                          </m:sup>
                        </m:sSubSup>
                        <m:r>
                          <a:rPr kumimoji="0" lang="zh-CN" altLang="en-US" sz="1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,</m:t>
                        </m:r>
                        <m:sSubSup>
                          <m:sSubSupPr>
                            <m:ctrlPr>
                              <a:rPr kumimoji="0" lang="zh-CN" altLang="en-US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SupPr>
                          <m:e>
                            <m:r>
                              <a:rPr kumimoji="0" lang="zh-CN" altLang="en-US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𝑦</m:t>
                            </m:r>
                          </m:e>
                          <m:sub>
                            <m:r>
                              <a:rPr kumimoji="0" lang="zh-CN" altLang="en-US" sz="18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2</m:t>
                            </m:r>
                          </m:sub>
                          <m:sup>
                            <m:d>
                              <m:dPr>
                                <m:ctrlPr>
                                  <a:rPr kumimoji="0" lang="zh-CN" altLang="en-US" sz="1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FF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dPr>
                              <m:e>
                                <m:r>
                                  <a:rPr kumimoji="0" lang="zh-CN" altLang="en-US" sz="1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FF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𝑡</m:t>
                                </m:r>
                              </m:e>
                            </m:d>
                          </m:sup>
                        </m:sSubSup>
                      </m:e>
                    </m:d>
                  </m:oMath>
                </a14:m>
                <a:endPara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0719" y="1832828"/>
                <a:ext cx="2964529" cy="504818"/>
              </a:xfrm>
              <a:prstGeom prst="rect">
                <a:avLst/>
              </a:prstGeom>
              <a:blipFill>
                <a:blip r:embed="rId3"/>
                <a:stretch>
                  <a:fillRect l="-1852" b="-24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7960655" y="4176291"/>
                <a:ext cx="2621487" cy="5048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h</m:t>
                          </m:r>
                        </m:e>
                        <m:sup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(</m:t>
                          </m:r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𝑡</m:t>
                          </m:r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)</m:t>
                          </m:r>
                        </m:sup>
                      </m:sSup>
                      <m:r>
                        <a:rPr kumimoji="0" lang="zh-CN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sub>
                            <m:sup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(</m:t>
                              </m:r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)</m:t>
                              </m:r>
                            </m:sup>
                          </m:sSubSup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sSubSup>
                            <m:sSubSupPr>
                              <m:ctrlP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b>
                            <m:sup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(</m:t>
                              </m:r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)</m:t>
                              </m:r>
                            </m:sup>
                          </m:sSubSup>
                          <m: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…,</m:t>
                          </m:r>
                          <m:sSubSup>
                            <m:sSubSupPr>
                              <m:ctrlP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𝑚</m:t>
                              </m:r>
                            </m:sub>
                            <m:sup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(</m:t>
                              </m:r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)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0655" y="4176291"/>
                <a:ext cx="2621487" cy="50481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5463822" y="5566585"/>
                <a:ext cx="2584297" cy="5048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</m:e>
                        <m:sup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(</m:t>
                          </m:r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)</m:t>
                          </m:r>
                        </m:sup>
                      </m:sSup>
                      <m:r>
                        <a:rPr kumimoji="0" lang="zh-CN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sub>
                            <m:sup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(</m:t>
                              </m:r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𝑖</m:t>
                              </m:r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)</m:t>
                              </m:r>
                            </m:sup>
                          </m:sSubSup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sSubSup>
                            <m:sSubSupPr>
                              <m:ctrlP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b>
                            <m:sup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(</m:t>
                              </m:r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𝑖</m:t>
                              </m:r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)</m:t>
                              </m:r>
                            </m:sup>
                          </m:sSubSup>
                          <m: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…,</m:t>
                          </m:r>
                          <m:sSubSup>
                            <m:sSubSupPr>
                              <m:ctrlP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𝑛</m:t>
                              </m:r>
                            </m:sub>
                            <m:sup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(</m:t>
                              </m:r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𝑖</m:t>
                              </m:r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)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3822" y="5566585"/>
                <a:ext cx="2584297" cy="50481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右大括号 11"/>
          <p:cNvSpPr/>
          <p:nvPr/>
        </p:nvSpPr>
        <p:spPr>
          <a:xfrm>
            <a:off x="7847937" y="3184487"/>
            <a:ext cx="254442" cy="732714"/>
          </a:xfrm>
          <a:prstGeom prst="rightBrace">
            <a:avLst>
              <a:gd name="adj1" fmla="val 26103"/>
              <a:gd name="adj2" fmla="val 51475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8147976" y="3356186"/>
            <a:ext cx="12165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全连接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/>
              <p:cNvSpPr/>
              <p:nvPr/>
            </p:nvSpPr>
            <p:spPr>
              <a:xfrm>
                <a:off x="8651023" y="2808597"/>
                <a:ext cx="1727909" cy="5048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zh-CN" alt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𝑜</m:t>
                          </m:r>
                        </m:e>
                        <m:sup>
                          <m: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𝑡</m:t>
                          </m:r>
                        </m:sup>
                      </m:sSup>
                      <m:r>
                        <a:rPr kumimoji="0" lang="zh-CN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𝑜</m:t>
                              </m:r>
                            </m:e>
                            <m:sub>
                              <m:r>
                                <a:rPr kumimoji="0" lang="zh-CN" altLang="en-US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𝑡</m:t>
                                  </m:r>
                                </m:e>
                              </m:d>
                            </m:sup>
                          </m:sSubSup>
                          <m:r>
                            <a:rPr kumimoji="0" lang="zh-CN" alt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sSubSup>
                            <m:sSubSupPr>
                              <m:ctrlP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𝑜</m:t>
                              </m:r>
                            </m:e>
                            <m:sub>
                              <m:r>
                                <a:rPr kumimoji="0" lang="zh-CN" altLang="en-US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𝑡</m:t>
                                  </m:r>
                                </m:e>
                              </m:d>
                            </m:sup>
                          </m:sSubSup>
                        </m:e>
                      </m:d>
                    </m:oMath>
                  </m:oMathPara>
                </a14:m>
                <a:endPara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1023" y="2808597"/>
                <a:ext cx="1727909" cy="50481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图片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55060" y="2061049"/>
            <a:ext cx="6606929" cy="3000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665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 animBg="1"/>
      <p:bldP spid="8" grpId="0"/>
      <p:bldP spid="9" grpId="0"/>
      <p:bldP spid="10" grpId="0"/>
      <p:bldP spid="11" grpId="0"/>
      <p:bldP spid="12" grpId="0" animBg="1"/>
      <p:bldP spid="13" grpId="0"/>
      <p:bldP spid="1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神经网络的横向扩展</a:t>
            </a:r>
            <a:r>
              <a:rPr lang="en-US" altLang="zh-CN" dirty="0"/>
              <a:t>——</a:t>
            </a:r>
            <a:r>
              <a:rPr lang="zh-CN" altLang="en-US" dirty="0"/>
              <a:t>增加模式</a:t>
            </a:r>
          </a:p>
        </p:txBody>
      </p:sp>
      <p:sp>
        <p:nvSpPr>
          <p:cNvPr id="6" name="Rectangle 2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2513558" y="2892898"/>
            <a:ext cx="411506" cy="379609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4400"/>
          </a:p>
        </p:txBody>
      </p:sp>
      <p:sp>
        <p:nvSpPr>
          <p:cNvPr id="9" name="椭圆 8"/>
          <p:cNvSpPr/>
          <p:nvPr/>
        </p:nvSpPr>
        <p:spPr>
          <a:xfrm>
            <a:off x="4343430" y="2859304"/>
            <a:ext cx="411506" cy="379609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4400"/>
          </a:p>
        </p:txBody>
      </p:sp>
      <p:cxnSp>
        <p:nvCxnSpPr>
          <p:cNvPr id="10" name="直接箭头连接符 9"/>
          <p:cNvCxnSpPr/>
          <p:nvPr/>
        </p:nvCxnSpPr>
        <p:spPr>
          <a:xfrm flipH="1" flipV="1">
            <a:off x="2722946" y="2246237"/>
            <a:ext cx="8725" cy="63715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/>
          <p:nvPr/>
        </p:nvCxnSpPr>
        <p:spPr>
          <a:xfrm flipH="1" flipV="1">
            <a:off x="4534612" y="2221042"/>
            <a:ext cx="8725" cy="63715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椭圆 11"/>
          <p:cNvSpPr/>
          <p:nvPr/>
        </p:nvSpPr>
        <p:spPr>
          <a:xfrm>
            <a:off x="1785251" y="5303173"/>
            <a:ext cx="411506" cy="379609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4400"/>
          </a:p>
        </p:txBody>
      </p:sp>
      <p:sp>
        <p:nvSpPr>
          <p:cNvPr id="13" name="椭圆 12"/>
          <p:cNvSpPr/>
          <p:nvPr/>
        </p:nvSpPr>
        <p:spPr>
          <a:xfrm>
            <a:off x="2914128" y="5303173"/>
            <a:ext cx="411506" cy="379609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4400"/>
          </a:p>
        </p:txBody>
      </p:sp>
      <p:sp>
        <p:nvSpPr>
          <p:cNvPr id="14" name="椭圆 13"/>
          <p:cNvSpPr/>
          <p:nvPr/>
        </p:nvSpPr>
        <p:spPr>
          <a:xfrm>
            <a:off x="5344854" y="5336764"/>
            <a:ext cx="411506" cy="379609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4400"/>
          </a:p>
        </p:txBody>
      </p:sp>
      <p:sp>
        <p:nvSpPr>
          <p:cNvPr id="15" name="文本框 12"/>
          <p:cNvSpPr txBox="1"/>
          <p:nvPr/>
        </p:nvSpPr>
        <p:spPr>
          <a:xfrm>
            <a:off x="2431623" y="1624772"/>
            <a:ext cx="828007" cy="622398"/>
          </a:xfrm>
          <a:prstGeom prst="rect">
            <a:avLst/>
          </a:prstGeom>
          <a:solidFill>
            <a:schemeClr val="lt1"/>
          </a:solidFill>
          <a:ln w="28575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spcAft>
                <a:spcPts val="0"/>
              </a:spcAft>
            </a:pPr>
            <a:r>
              <a:rPr lang="en-US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y</a:t>
            </a:r>
            <a:r>
              <a:rPr lang="en-US" sz="2400" kern="100" baseline="-250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3</a:t>
            </a:r>
            <a:endParaRPr lang="zh-CN" sz="2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6" name="文本框 13"/>
          <p:cNvSpPr txBox="1"/>
          <p:nvPr/>
        </p:nvSpPr>
        <p:spPr>
          <a:xfrm>
            <a:off x="4215977" y="1582782"/>
            <a:ext cx="819347" cy="622398"/>
          </a:xfrm>
          <a:prstGeom prst="rect">
            <a:avLst/>
          </a:prstGeom>
          <a:solidFill>
            <a:schemeClr val="lt1"/>
          </a:solidFill>
          <a:ln w="28575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spcAft>
                <a:spcPts val="0"/>
              </a:spcAft>
            </a:pPr>
            <a:r>
              <a:rPr lang="en-US" sz="2400" kern="10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y</a:t>
            </a:r>
            <a:r>
              <a:rPr lang="en-US" sz="2400" kern="100" baseline="-2500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8</a:t>
            </a:r>
            <a:endParaRPr lang="zh-CN" sz="24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7" name="文本框 14"/>
          <p:cNvSpPr txBox="1"/>
          <p:nvPr/>
        </p:nvSpPr>
        <p:spPr>
          <a:xfrm>
            <a:off x="3819614" y="5255313"/>
            <a:ext cx="1155998" cy="622398"/>
          </a:xfrm>
          <a:prstGeom prst="rect">
            <a:avLst/>
          </a:prstGeom>
          <a:solidFill>
            <a:schemeClr val="lt1"/>
          </a:solidFill>
          <a:ln w="28575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spcAft>
                <a:spcPts val="0"/>
              </a:spcAft>
            </a:pPr>
            <a:r>
              <a:rPr lang="en-US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……</a:t>
            </a:r>
            <a:endParaRPr lang="zh-CN" sz="2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8" name="直接箭头连接符 17"/>
          <p:cNvCxnSpPr/>
          <p:nvPr/>
        </p:nvCxnSpPr>
        <p:spPr>
          <a:xfrm flipV="1">
            <a:off x="2058367" y="3287610"/>
            <a:ext cx="663251" cy="204915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/>
          <p:nvPr/>
        </p:nvCxnSpPr>
        <p:spPr>
          <a:xfrm flipV="1">
            <a:off x="2094781" y="3245620"/>
            <a:ext cx="2455635" cy="209114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/>
          <p:nvPr/>
        </p:nvCxnSpPr>
        <p:spPr>
          <a:xfrm flipH="1" flipV="1">
            <a:off x="2786674" y="3321204"/>
            <a:ext cx="332922" cy="198196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/>
          <p:nvPr/>
        </p:nvCxnSpPr>
        <p:spPr>
          <a:xfrm flipV="1">
            <a:off x="3178139" y="3296009"/>
            <a:ext cx="1391244" cy="202395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/>
          <p:nvPr/>
        </p:nvCxnSpPr>
        <p:spPr>
          <a:xfrm flipH="1" flipV="1">
            <a:off x="2823088" y="3279214"/>
            <a:ext cx="2649219" cy="209954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/>
          <p:nvPr/>
        </p:nvCxnSpPr>
        <p:spPr>
          <a:xfrm flipH="1" flipV="1">
            <a:off x="4616547" y="3245620"/>
            <a:ext cx="892177" cy="211633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Rectangle 34"/>
          <p:cNvSpPr>
            <a:spLocks noChangeArrowheads="1"/>
          </p:cNvSpPr>
          <p:nvPr/>
        </p:nvSpPr>
        <p:spPr bwMode="auto">
          <a:xfrm>
            <a:off x="0" y="457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6264625" y="2859304"/>
            <a:ext cx="411506" cy="379609"/>
          </a:xfrm>
          <a:prstGeom prst="ellipse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4400"/>
          </a:p>
        </p:txBody>
      </p:sp>
      <p:cxnSp>
        <p:nvCxnSpPr>
          <p:cNvPr id="32" name="直接箭头连接符 31"/>
          <p:cNvCxnSpPr/>
          <p:nvPr/>
        </p:nvCxnSpPr>
        <p:spPr>
          <a:xfrm flipH="1" flipV="1">
            <a:off x="6455807" y="2221042"/>
            <a:ext cx="8725" cy="637153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直接箭头连接符 32"/>
          <p:cNvCxnSpPr>
            <a:stCxn id="12" idx="7"/>
          </p:cNvCxnSpPr>
          <p:nvPr/>
        </p:nvCxnSpPr>
        <p:spPr>
          <a:xfrm flipV="1">
            <a:off x="2136493" y="3245620"/>
            <a:ext cx="4335118" cy="2113145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直接箭头连接符 33"/>
          <p:cNvCxnSpPr>
            <a:stCxn id="13" idx="7"/>
          </p:cNvCxnSpPr>
          <p:nvPr/>
        </p:nvCxnSpPr>
        <p:spPr>
          <a:xfrm flipV="1">
            <a:off x="3265370" y="3296010"/>
            <a:ext cx="3225208" cy="2062755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直接箭头连接符 34"/>
          <p:cNvCxnSpPr/>
          <p:nvPr/>
        </p:nvCxnSpPr>
        <p:spPr>
          <a:xfrm flipV="1">
            <a:off x="5573777" y="3245621"/>
            <a:ext cx="963966" cy="2074347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本框 38"/>
              <p:cNvSpPr txBox="1"/>
              <p:nvPr/>
            </p:nvSpPr>
            <p:spPr>
              <a:xfrm>
                <a:off x="1829822" y="5734195"/>
                <a:ext cx="387531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         </m:t>
                          </m:r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2 </m:t>
                          </m:r>
                        </m:sub>
                      </m:sSub>
                      <m:r>
                        <a:rPr lang="en-US" altLang="zh-CN" sz="2800" b="0" i="1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    …</m:t>
                      </m:r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              </m:t>
                          </m:r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39" name="文本框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9822" y="5734195"/>
                <a:ext cx="3875315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椭圆 39"/>
          <p:cNvSpPr/>
          <p:nvPr/>
        </p:nvSpPr>
        <p:spPr>
          <a:xfrm>
            <a:off x="7998399" y="2832616"/>
            <a:ext cx="411506" cy="379609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4400"/>
          </a:p>
        </p:txBody>
      </p:sp>
      <p:cxnSp>
        <p:nvCxnSpPr>
          <p:cNvPr id="41" name="直接箭头连接符 40"/>
          <p:cNvCxnSpPr/>
          <p:nvPr/>
        </p:nvCxnSpPr>
        <p:spPr>
          <a:xfrm flipH="1" flipV="1">
            <a:off x="8189581" y="2194354"/>
            <a:ext cx="8725" cy="637153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直接箭头连接符 41"/>
          <p:cNvCxnSpPr/>
          <p:nvPr/>
        </p:nvCxnSpPr>
        <p:spPr>
          <a:xfrm flipV="1">
            <a:off x="2094781" y="3218933"/>
            <a:ext cx="6110604" cy="2179896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直接箭头连接符 42"/>
          <p:cNvCxnSpPr>
            <a:stCxn id="13" idx="7"/>
          </p:cNvCxnSpPr>
          <p:nvPr/>
        </p:nvCxnSpPr>
        <p:spPr>
          <a:xfrm flipV="1">
            <a:off x="3265370" y="3269323"/>
            <a:ext cx="4958982" cy="2089442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直接箭头连接符 43"/>
          <p:cNvCxnSpPr/>
          <p:nvPr/>
        </p:nvCxnSpPr>
        <p:spPr>
          <a:xfrm flipV="1">
            <a:off x="5633205" y="3218934"/>
            <a:ext cx="2638312" cy="209421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任意多边形 48"/>
          <p:cNvSpPr/>
          <p:nvPr/>
        </p:nvSpPr>
        <p:spPr>
          <a:xfrm>
            <a:off x="6217920" y="1584961"/>
            <a:ext cx="600891" cy="574766"/>
          </a:xfrm>
          <a:custGeom>
            <a:avLst/>
            <a:gdLst>
              <a:gd name="connsiteX0" fmla="*/ 0 w 687977"/>
              <a:gd name="connsiteY0" fmla="*/ 0 h 592183"/>
              <a:gd name="connsiteX1" fmla="*/ 687977 w 687977"/>
              <a:gd name="connsiteY1" fmla="*/ 209006 h 592183"/>
              <a:gd name="connsiteX2" fmla="*/ 278675 w 687977"/>
              <a:gd name="connsiteY2" fmla="*/ 304800 h 592183"/>
              <a:gd name="connsiteX3" fmla="*/ 618309 w 687977"/>
              <a:gd name="connsiteY3" fmla="*/ 426720 h 592183"/>
              <a:gd name="connsiteX4" fmla="*/ 87086 w 687977"/>
              <a:gd name="connsiteY4" fmla="*/ 592183 h 592183"/>
              <a:gd name="connsiteX0" fmla="*/ 0 w 627017"/>
              <a:gd name="connsiteY0" fmla="*/ 0 h 592183"/>
              <a:gd name="connsiteX1" fmla="*/ 627017 w 627017"/>
              <a:gd name="connsiteY1" fmla="*/ 209006 h 592183"/>
              <a:gd name="connsiteX2" fmla="*/ 217715 w 627017"/>
              <a:gd name="connsiteY2" fmla="*/ 304800 h 592183"/>
              <a:gd name="connsiteX3" fmla="*/ 557349 w 627017"/>
              <a:gd name="connsiteY3" fmla="*/ 426720 h 592183"/>
              <a:gd name="connsiteX4" fmla="*/ 26126 w 627017"/>
              <a:gd name="connsiteY4" fmla="*/ 592183 h 592183"/>
              <a:gd name="connsiteX0" fmla="*/ 0 w 600891"/>
              <a:gd name="connsiteY0" fmla="*/ 0 h 574766"/>
              <a:gd name="connsiteX1" fmla="*/ 600891 w 600891"/>
              <a:gd name="connsiteY1" fmla="*/ 191589 h 574766"/>
              <a:gd name="connsiteX2" fmla="*/ 191589 w 600891"/>
              <a:gd name="connsiteY2" fmla="*/ 287383 h 574766"/>
              <a:gd name="connsiteX3" fmla="*/ 531223 w 600891"/>
              <a:gd name="connsiteY3" fmla="*/ 409303 h 574766"/>
              <a:gd name="connsiteX4" fmla="*/ 0 w 600891"/>
              <a:gd name="connsiteY4" fmla="*/ 574766 h 574766"/>
              <a:gd name="connsiteX0" fmla="*/ 0 w 600891"/>
              <a:gd name="connsiteY0" fmla="*/ 0 h 452846"/>
              <a:gd name="connsiteX1" fmla="*/ 600891 w 600891"/>
              <a:gd name="connsiteY1" fmla="*/ 191589 h 452846"/>
              <a:gd name="connsiteX2" fmla="*/ 191589 w 600891"/>
              <a:gd name="connsiteY2" fmla="*/ 287383 h 452846"/>
              <a:gd name="connsiteX3" fmla="*/ 531223 w 600891"/>
              <a:gd name="connsiteY3" fmla="*/ 409303 h 452846"/>
              <a:gd name="connsiteX4" fmla="*/ 113212 w 600891"/>
              <a:gd name="connsiteY4" fmla="*/ 452846 h 452846"/>
              <a:gd name="connsiteX0" fmla="*/ 0 w 600891"/>
              <a:gd name="connsiteY0" fmla="*/ 0 h 574766"/>
              <a:gd name="connsiteX1" fmla="*/ 600891 w 600891"/>
              <a:gd name="connsiteY1" fmla="*/ 191589 h 574766"/>
              <a:gd name="connsiteX2" fmla="*/ 191589 w 600891"/>
              <a:gd name="connsiteY2" fmla="*/ 287383 h 574766"/>
              <a:gd name="connsiteX3" fmla="*/ 531223 w 600891"/>
              <a:gd name="connsiteY3" fmla="*/ 409303 h 574766"/>
              <a:gd name="connsiteX4" fmla="*/ 60960 w 600891"/>
              <a:gd name="connsiteY4" fmla="*/ 574766 h 5747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0891" h="574766">
                <a:moveTo>
                  <a:pt x="0" y="0"/>
                </a:moveTo>
                <a:lnTo>
                  <a:pt x="600891" y="191589"/>
                </a:lnTo>
                <a:lnTo>
                  <a:pt x="191589" y="287383"/>
                </a:lnTo>
                <a:lnTo>
                  <a:pt x="531223" y="409303"/>
                </a:lnTo>
                <a:lnTo>
                  <a:pt x="60960" y="574766"/>
                </a:lnTo>
              </a:path>
            </a:pathLst>
          </a:cu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任意多边形 50"/>
          <p:cNvSpPr/>
          <p:nvPr/>
        </p:nvSpPr>
        <p:spPr>
          <a:xfrm>
            <a:off x="7829006" y="1480456"/>
            <a:ext cx="679268" cy="592183"/>
          </a:xfrm>
          <a:custGeom>
            <a:avLst/>
            <a:gdLst>
              <a:gd name="connsiteX0" fmla="*/ 226423 w 679268"/>
              <a:gd name="connsiteY0" fmla="*/ 0 h 539932"/>
              <a:gd name="connsiteX1" fmla="*/ 670560 w 679268"/>
              <a:gd name="connsiteY1" fmla="*/ 165463 h 539932"/>
              <a:gd name="connsiteX2" fmla="*/ 0 w 679268"/>
              <a:gd name="connsiteY2" fmla="*/ 418012 h 539932"/>
              <a:gd name="connsiteX3" fmla="*/ 452845 w 679268"/>
              <a:gd name="connsiteY3" fmla="*/ 539932 h 539932"/>
              <a:gd name="connsiteX4" fmla="*/ 679268 w 679268"/>
              <a:gd name="connsiteY4" fmla="*/ 426720 h 539932"/>
              <a:gd name="connsiteX5" fmla="*/ 269965 w 679268"/>
              <a:gd name="connsiteY5" fmla="*/ 95794 h 539932"/>
              <a:gd name="connsiteX6" fmla="*/ 269965 w 679268"/>
              <a:gd name="connsiteY6" fmla="*/ 95794 h 539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9268" h="539932">
                <a:moveTo>
                  <a:pt x="226423" y="0"/>
                </a:moveTo>
                <a:lnTo>
                  <a:pt x="670560" y="165463"/>
                </a:lnTo>
                <a:lnTo>
                  <a:pt x="0" y="418012"/>
                </a:lnTo>
                <a:lnTo>
                  <a:pt x="452845" y="539932"/>
                </a:lnTo>
                <a:lnTo>
                  <a:pt x="679268" y="426720"/>
                </a:lnTo>
                <a:lnTo>
                  <a:pt x="269965" y="95794"/>
                </a:lnTo>
                <a:lnTo>
                  <a:pt x="269965" y="95794"/>
                </a:lnTo>
              </a:path>
            </a:pathLst>
          </a:custGeom>
          <a:noFill/>
          <a:ln w="38100">
            <a:solidFill>
              <a:srgbClr val="119F1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任意多边形 51"/>
          <p:cNvSpPr/>
          <p:nvPr/>
        </p:nvSpPr>
        <p:spPr>
          <a:xfrm>
            <a:off x="9288817" y="3609441"/>
            <a:ext cx="1535769" cy="1870559"/>
          </a:xfrm>
          <a:custGeom>
            <a:avLst/>
            <a:gdLst>
              <a:gd name="connsiteX0" fmla="*/ 0 w 687977"/>
              <a:gd name="connsiteY0" fmla="*/ 0 h 592183"/>
              <a:gd name="connsiteX1" fmla="*/ 687977 w 687977"/>
              <a:gd name="connsiteY1" fmla="*/ 209006 h 592183"/>
              <a:gd name="connsiteX2" fmla="*/ 278675 w 687977"/>
              <a:gd name="connsiteY2" fmla="*/ 304800 h 592183"/>
              <a:gd name="connsiteX3" fmla="*/ 618309 w 687977"/>
              <a:gd name="connsiteY3" fmla="*/ 426720 h 592183"/>
              <a:gd name="connsiteX4" fmla="*/ 87086 w 687977"/>
              <a:gd name="connsiteY4" fmla="*/ 592183 h 592183"/>
              <a:gd name="connsiteX0" fmla="*/ 0 w 627017"/>
              <a:gd name="connsiteY0" fmla="*/ 0 h 592183"/>
              <a:gd name="connsiteX1" fmla="*/ 627017 w 627017"/>
              <a:gd name="connsiteY1" fmla="*/ 209006 h 592183"/>
              <a:gd name="connsiteX2" fmla="*/ 217715 w 627017"/>
              <a:gd name="connsiteY2" fmla="*/ 304800 h 592183"/>
              <a:gd name="connsiteX3" fmla="*/ 557349 w 627017"/>
              <a:gd name="connsiteY3" fmla="*/ 426720 h 592183"/>
              <a:gd name="connsiteX4" fmla="*/ 26126 w 627017"/>
              <a:gd name="connsiteY4" fmla="*/ 592183 h 592183"/>
              <a:gd name="connsiteX0" fmla="*/ 0 w 600891"/>
              <a:gd name="connsiteY0" fmla="*/ 0 h 574766"/>
              <a:gd name="connsiteX1" fmla="*/ 600891 w 600891"/>
              <a:gd name="connsiteY1" fmla="*/ 191589 h 574766"/>
              <a:gd name="connsiteX2" fmla="*/ 191589 w 600891"/>
              <a:gd name="connsiteY2" fmla="*/ 287383 h 574766"/>
              <a:gd name="connsiteX3" fmla="*/ 531223 w 600891"/>
              <a:gd name="connsiteY3" fmla="*/ 409303 h 574766"/>
              <a:gd name="connsiteX4" fmla="*/ 0 w 600891"/>
              <a:gd name="connsiteY4" fmla="*/ 574766 h 574766"/>
              <a:gd name="connsiteX0" fmla="*/ 0 w 600891"/>
              <a:gd name="connsiteY0" fmla="*/ 0 h 452846"/>
              <a:gd name="connsiteX1" fmla="*/ 600891 w 600891"/>
              <a:gd name="connsiteY1" fmla="*/ 191589 h 452846"/>
              <a:gd name="connsiteX2" fmla="*/ 191589 w 600891"/>
              <a:gd name="connsiteY2" fmla="*/ 287383 h 452846"/>
              <a:gd name="connsiteX3" fmla="*/ 531223 w 600891"/>
              <a:gd name="connsiteY3" fmla="*/ 409303 h 452846"/>
              <a:gd name="connsiteX4" fmla="*/ 113212 w 600891"/>
              <a:gd name="connsiteY4" fmla="*/ 452846 h 452846"/>
              <a:gd name="connsiteX0" fmla="*/ 0 w 600891"/>
              <a:gd name="connsiteY0" fmla="*/ 0 h 574766"/>
              <a:gd name="connsiteX1" fmla="*/ 600891 w 600891"/>
              <a:gd name="connsiteY1" fmla="*/ 191589 h 574766"/>
              <a:gd name="connsiteX2" fmla="*/ 191589 w 600891"/>
              <a:gd name="connsiteY2" fmla="*/ 287383 h 574766"/>
              <a:gd name="connsiteX3" fmla="*/ 531223 w 600891"/>
              <a:gd name="connsiteY3" fmla="*/ 409303 h 574766"/>
              <a:gd name="connsiteX4" fmla="*/ 60960 w 600891"/>
              <a:gd name="connsiteY4" fmla="*/ 574766 h 5747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0891" h="574766">
                <a:moveTo>
                  <a:pt x="0" y="0"/>
                </a:moveTo>
                <a:lnTo>
                  <a:pt x="600891" y="191589"/>
                </a:lnTo>
                <a:lnTo>
                  <a:pt x="191589" y="287383"/>
                </a:lnTo>
                <a:lnTo>
                  <a:pt x="531223" y="409303"/>
                </a:lnTo>
                <a:lnTo>
                  <a:pt x="60960" y="574766"/>
                </a:lnTo>
              </a:path>
            </a:pathLst>
          </a:cu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任意多边形 52"/>
          <p:cNvSpPr/>
          <p:nvPr/>
        </p:nvSpPr>
        <p:spPr>
          <a:xfrm>
            <a:off x="8957422" y="3771039"/>
            <a:ext cx="1600623" cy="1532134"/>
          </a:xfrm>
          <a:custGeom>
            <a:avLst/>
            <a:gdLst>
              <a:gd name="connsiteX0" fmla="*/ 226423 w 679268"/>
              <a:gd name="connsiteY0" fmla="*/ 0 h 539932"/>
              <a:gd name="connsiteX1" fmla="*/ 670560 w 679268"/>
              <a:gd name="connsiteY1" fmla="*/ 165463 h 539932"/>
              <a:gd name="connsiteX2" fmla="*/ 0 w 679268"/>
              <a:gd name="connsiteY2" fmla="*/ 418012 h 539932"/>
              <a:gd name="connsiteX3" fmla="*/ 452845 w 679268"/>
              <a:gd name="connsiteY3" fmla="*/ 539932 h 539932"/>
              <a:gd name="connsiteX4" fmla="*/ 679268 w 679268"/>
              <a:gd name="connsiteY4" fmla="*/ 426720 h 539932"/>
              <a:gd name="connsiteX5" fmla="*/ 269965 w 679268"/>
              <a:gd name="connsiteY5" fmla="*/ 95794 h 539932"/>
              <a:gd name="connsiteX6" fmla="*/ 269965 w 679268"/>
              <a:gd name="connsiteY6" fmla="*/ 95794 h 539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9268" h="539932">
                <a:moveTo>
                  <a:pt x="226423" y="0"/>
                </a:moveTo>
                <a:lnTo>
                  <a:pt x="670560" y="165463"/>
                </a:lnTo>
                <a:lnTo>
                  <a:pt x="0" y="418012"/>
                </a:lnTo>
                <a:lnTo>
                  <a:pt x="452845" y="539932"/>
                </a:lnTo>
                <a:lnTo>
                  <a:pt x="679268" y="426720"/>
                </a:lnTo>
                <a:lnTo>
                  <a:pt x="269965" y="95794"/>
                </a:lnTo>
                <a:lnTo>
                  <a:pt x="269965" y="95794"/>
                </a:lnTo>
              </a:path>
            </a:pathLst>
          </a:custGeom>
          <a:noFill/>
          <a:ln w="38100">
            <a:solidFill>
              <a:srgbClr val="119F1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1353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40" grpId="0" animBg="1"/>
      <p:bldP spid="49" grpId="0" animBg="1"/>
      <p:bldP spid="51" grpId="0" animBg="1"/>
      <p:bldP spid="52" grpId="0" animBg="1"/>
      <p:bldP spid="52" grpId="1" animBg="1"/>
      <p:bldP spid="53" grpId="0" animBg="1"/>
      <p:bldP spid="53" grpId="1" animBg="1"/>
    </p:bld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循环神经网络的一般结构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439" y="1697118"/>
            <a:ext cx="5938396" cy="407350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7933" y="1753163"/>
            <a:ext cx="1212474" cy="3696567"/>
          </a:xfrm>
          <a:prstGeom prst="rect">
            <a:avLst/>
          </a:prstGeom>
        </p:spPr>
      </p:pic>
      <p:cxnSp>
        <p:nvCxnSpPr>
          <p:cNvPr id="6" name="直接箭头连接符 5"/>
          <p:cNvCxnSpPr/>
          <p:nvPr/>
        </p:nvCxnSpPr>
        <p:spPr>
          <a:xfrm flipH="1">
            <a:off x="10543431" y="4182386"/>
            <a:ext cx="341905" cy="20673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10771917" y="3969087"/>
            <a:ext cx="1200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延迟一拍</a:t>
            </a:r>
          </a:p>
        </p:txBody>
      </p:sp>
      <p:sp>
        <p:nvSpPr>
          <p:cNvPr id="10" name="右箭头 9"/>
          <p:cNvSpPr/>
          <p:nvPr/>
        </p:nvSpPr>
        <p:spPr>
          <a:xfrm>
            <a:off x="7012433" y="4316844"/>
            <a:ext cx="954157" cy="381663"/>
          </a:xfrm>
          <a:prstGeom prst="rightArrow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7197331" y="1683563"/>
                <a:ext cx="2460032" cy="5048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zh-CN" alt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𝑦</m:t>
                          </m:r>
                        </m:e>
                        <m:sup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</m:sup>
                      </m:sSup>
                      <m:r>
                        <a:rPr kumimoji="0" lang="zh-CN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0" lang="zh-CN" altLang="en-US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altLang="zh-CN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bSup>
                          <m:r>
                            <a:rPr kumimoji="0" lang="zh-CN" alt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sSubSup>
                            <m:sSubSupPr>
                              <m:ctrlP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0" lang="zh-CN" altLang="en-US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altLang="zh-CN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bSup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,…,</m:t>
                          </m:r>
                          <m:sSubSup>
                            <m:sSubSupPr>
                              <m:ctrlP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𝑘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altLang="zh-CN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bSup>
                        </m:e>
                      </m:d>
                    </m:oMath>
                  </m:oMathPara>
                </a14:m>
                <a:endPara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7331" y="1683563"/>
                <a:ext cx="2460032" cy="50481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7288489" y="2857457"/>
                <a:ext cx="2508892" cy="5048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zh-CN" alt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𝑜</m:t>
                          </m:r>
                        </m:e>
                        <m:sup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</m:sup>
                      </m:sSup>
                      <m:r>
                        <a:rPr kumimoji="0" lang="zh-CN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𝑜</m:t>
                              </m:r>
                            </m:e>
                            <m:sub>
                              <m:r>
                                <a:rPr kumimoji="0" lang="zh-CN" altLang="en-US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altLang="zh-CN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bSup>
                          <m:r>
                            <a:rPr kumimoji="0" lang="zh-CN" alt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sSubSup>
                            <m:sSubSupPr>
                              <m:ctrlP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𝑜</m:t>
                              </m:r>
                            </m:e>
                            <m:sub>
                              <m:r>
                                <a:rPr kumimoji="0" lang="zh-CN" altLang="en-US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altLang="zh-CN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bSup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,…,</m:t>
                          </m:r>
                          <m:sSubSup>
                            <m:sSubSupPr>
                              <m:ctrlP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𝑜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𝑘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altLang="zh-CN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bSup>
                        </m:e>
                      </m:d>
                    </m:oMath>
                  </m:oMathPara>
                </a14:m>
                <a:endPara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8489" y="2857457"/>
                <a:ext cx="2508892" cy="50481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/>
              <p:cNvSpPr/>
              <p:nvPr/>
            </p:nvSpPr>
            <p:spPr>
              <a:xfrm>
                <a:off x="7012434" y="3733871"/>
                <a:ext cx="2582054" cy="5048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h</m:t>
                          </m:r>
                        </m:e>
                        <m:sup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(</m:t>
                          </m:r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)</m:t>
                          </m:r>
                        </m:sup>
                      </m:sSup>
                      <m:r>
                        <a:rPr kumimoji="0" lang="zh-CN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sub>
                            <m:sup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(</m:t>
                              </m:r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𝑖</m:t>
                              </m:r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)</m:t>
                              </m:r>
                            </m:sup>
                          </m:sSubSup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sSubSup>
                            <m:sSubSupPr>
                              <m:ctrlP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b>
                            <m:sup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(</m:t>
                              </m:r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𝑖</m:t>
                              </m:r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)</m:t>
                              </m:r>
                            </m:sup>
                          </m:sSubSup>
                          <m: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…,</m:t>
                          </m:r>
                          <m:sSubSup>
                            <m:sSubSupPr>
                              <m:ctrlP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𝑚</m:t>
                              </m:r>
                            </m:sub>
                            <m:sup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(</m:t>
                              </m:r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𝑖</m:t>
                              </m:r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)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2434" y="3733871"/>
                <a:ext cx="2582054" cy="50481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/>
              <p:cNvSpPr/>
              <p:nvPr/>
            </p:nvSpPr>
            <p:spPr>
              <a:xfrm>
                <a:off x="7125645" y="4981882"/>
                <a:ext cx="2584297" cy="5048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</m:e>
                        <m:sup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(</m:t>
                          </m:r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)</m:t>
                          </m:r>
                        </m:sup>
                      </m:sSup>
                      <m:r>
                        <a:rPr kumimoji="0" lang="zh-CN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sub>
                            <m:sup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(</m:t>
                              </m:r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𝑖</m:t>
                              </m:r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)</m:t>
                              </m:r>
                            </m:sup>
                          </m:sSubSup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sSubSup>
                            <m:sSubSupPr>
                              <m:ctrlP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b>
                            <m:sup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(</m:t>
                              </m:r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𝑖</m:t>
                              </m:r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)</m:t>
                              </m:r>
                            </m:sup>
                          </m:sSubSup>
                          <m: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…,</m:t>
                          </m:r>
                          <m:sSubSup>
                            <m:sSubSupPr>
                              <m:ctrlP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𝑛</m:t>
                              </m:r>
                            </m:sub>
                            <m:sup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(</m:t>
                              </m:r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𝑖</m:t>
                              </m:r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)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5645" y="4981882"/>
                <a:ext cx="2584297" cy="50481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10909190" y="4238689"/>
                <a:ext cx="803490" cy="3808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h</m:t>
                          </m:r>
                        </m:e>
                        <m:sup>
                          <m: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(</m:t>
                          </m:r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−1)</m:t>
                          </m:r>
                        </m:sup>
                      </m:sSup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09190" y="4238689"/>
                <a:ext cx="803490" cy="3808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文本框 19"/>
          <p:cNvSpPr txBox="1"/>
          <p:nvPr/>
        </p:nvSpPr>
        <p:spPr>
          <a:xfrm>
            <a:off x="10434763" y="3402442"/>
            <a:ext cx="1200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全连接</a:t>
            </a:r>
          </a:p>
        </p:txBody>
      </p:sp>
      <p:cxnSp>
        <p:nvCxnSpPr>
          <p:cNvPr id="21" name="直接箭头连接符 20"/>
          <p:cNvCxnSpPr>
            <a:stCxn id="20" idx="1"/>
          </p:cNvCxnSpPr>
          <p:nvPr/>
        </p:nvCxnSpPr>
        <p:spPr>
          <a:xfrm flipH="1" flipV="1">
            <a:off x="10176034" y="3205129"/>
            <a:ext cx="258729" cy="38197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>
            <a:stCxn id="20" idx="1"/>
          </p:cNvCxnSpPr>
          <p:nvPr/>
        </p:nvCxnSpPr>
        <p:spPr>
          <a:xfrm flipH="1">
            <a:off x="10042317" y="3587108"/>
            <a:ext cx="392446" cy="59527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10289495" y="4734759"/>
            <a:ext cx="1200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全连接</a:t>
            </a:r>
          </a:p>
        </p:txBody>
      </p:sp>
    </p:spTree>
    <p:extLst>
      <p:ext uri="{BB962C8B-B14F-4D97-AF65-F5344CB8AC3E}">
        <p14:creationId xmlns:p14="http://schemas.microsoft.com/office/powerpoint/2010/main" val="4162229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 animBg="1"/>
      <p:bldP spid="8" grpId="0"/>
      <p:bldP spid="12" grpId="0"/>
      <p:bldP spid="13" grpId="0"/>
      <p:bldP spid="14" grpId="0"/>
      <p:bldP spid="3" grpId="0"/>
      <p:bldP spid="20" grpId="0"/>
      <p:bldP spid="27" grpId="0"/>
    </p:bld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举例：中文分词问题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1219200" y="1606826"/>
            <a:ext cx="10363200" cy="4572000"/>
          </a:xfrm>
        </p:spPr>
        <p:txBody>
          <a:bodyPr>
            <a:normAutofit lnSpcReduction="10000"/>
          </a:bodyPr>
          <a:lstStyle/>
          <a:p>
            <a:r>
              <a:rPr lang="zh-CN" altLang="en-US" dirty="0"/>
              <a:t>分词问题</a:t>
            </a:r>
            <a:endParaRPr lang="en-US" altLang="zh-CN" dirty="0"/>
          </a:p>
          <a:p>
            <a:pPr lvl="1"/>
            <a:r>
              <a:rPr lang="zh-CN" altLang="en-US" dirty="0"/>
              <a:t>清华   大学  计算机  系</a:t>
            </a:r>
            <a:endParaRPr lang="en-US" altLang="zh-CN" dirty="0"/>
          </a:p>
          <a:p>
            <a:pPr lvl="1"/>
            <a:endParaRPr lang="en-US" altLang="zh-CN" dirty="0"/>
          </a:p>
          <a:p>
            <a:r>
              <a:rPr lang="zh-CN" altLang="en-US" dirty="0"/>
              <a:t>标记说明</a:t>
            </a:r>
            <a:endParaRPr lang="en-US" altLang="zh-CN" dirty="0"/>
          </a:p>
          <a:p>
            <a:pPr lvl="1"/>
            <a:r>
              <a:rPr lang="en-US" altLang="zh-CN" dirty="0"/>
              <a:t>B </a:t>
            </a:r>
            <a:r>
              <a:rPr lang="zh-CN" altLang="en-US" dirty="0"/>
              <a:t>：词首字</a:t>
            </a:r>
            <a:endParaRPr lang="en-US" altLang="zh-CN" dirty="0"/>
          </a:p>
          <a:p>
            <a:pPr lvl="1"/>
            <a:r>
              <a:rPr lang="en-US" altLang="zh-CN" dirty="0"/>
              <a:t>E </a:t>
            </a:r>
            <a:r>
              <a:rPr lang="zh-CN" altLang="en-US" dirty="0"/>
              <a:t>：词尾字</a:t>
            </a:r>
            <a:endParaRPr lang="en-US" altLang="zh-CN" dirty="0"/>
          </a:p>
          <a:p>
            <a:pPr lvl="1"/>
            <a:r>
              <a:rPr lang="en-US" altLang="zh-CN" dirty="0"/>
              <a:t>M</a:t>
            </a:r>
            <a:r>
              <a:rPr lang="zh-CN" altLang="en-US" dirty="0"/>
              <a:t>：词中字</a:t>
            </a:r>
            <a:endParaRPr lang="en-US" altLang="zh-CN" dirty="0"/>
          </a:p>
          <a:p>
            <a:pPr lvl="1"/>
            <a:r>
              <a:rPr lang="en-US" altLang="zh-CN" dirty="0"/>
              <a:t>S </a:t>
            </a:r>
            <a:r>
              <a:rPr lang="zh-CN" altLang="en-US" dirty="0"/>
              <a:t>：单字词</a:t>
            </a:r>
            <a:endParaRPr lang="en-US" altLang="zh-CN" dirty="0"/>
          </a:p>
          <a:p>
            <a:pPr lvl="1"/>
            <a:endParaRPr lang="en-US" altLang="zh-CN" dirty="0"/>
          </a:p>
          <a:p>
            <a:pPr marL="320040" lvl="1" indent="0">
              <a:buNone/>
            </a:pPr>
            <a:r>
              <a:rPr lang="en-US" altLang="zh-CN" dirty="0"/>
              <a:t>    </a:t>
            </a:r>
            <a:r>
              <a:rPr lang="zh-CN" altLang="zh-CN" dirty="0"/>
              <a:t>清 华 计 算 机 系</a:t>
            </a:r>
          </a:p>
          <a:p>
            <a:pPr marL="320040" lvl="1" indent="0">
              <a:buNone/>
            </a:pPr>
            <a:r>
              <a:rPr lang="en-US" altLang="zh-CN" dirty="0"/>
              <a:t>     B   E   B   M   E   S</a:t>
            </a:r>
            <a:endParaRPr lang="zh-CN" altLang="zh-CN" dirty="0"/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8930" y="2310978"/>
            <a:ext cx="5976228" cy="2489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208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举例：看图说话问题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1219200" y="1602187"/>
            <a:ext cx="10363200" cy="4572000"/>
          </a:xfrm>
        </p:spPr>
        <p:txBody>
          <a:bodyPr/>
          <a:lstStyle/>
          <a:p>
            <a:r>
              <a:rPr lang="zh-CN" altLang="en-US" dirty="0"/>
              <a:t>看图说话问题</a:t>
            </a:r>
            <a:endParaRPr lang="en-US" altLang="zh-CN" dirty="0"/>
          </a:p>
          <a:p>
            <a:pPr lvl="1"/>
            <a:r>
              <a:rPr lang="zh-CN" altLang="en-US" dirty="0"/>
              <a:t>用一句话描述图像内容</a:t>
            </a:r>
            <a:endParaRPr lang="en-US" altLang="zh-CN" dirty="0"/>
          </a:p>
          <a:p>
            <a:pPr lvl="1"/>
            <a:endParaRPr lang="en-US" altLang="zh-CN" dirty="0"/>
          </a:p>
          <a:p>
            <a:pPr marL="274320" lvl="1" indent="0">
              <a:buNone/>
            </a:pPr>
            <a:r>
              <a:rPr lang="zh-CN" altLang="en-US" dirty="0"/>
              <a:t>“草坪上有一只漂亮的小狗”“</a:t>
            </a:r>
          </a:p>
        </p:txBody>
      </p:sp>
      <p:pic>
        <p:nvPicPr>
          <p:cNvPr id="4" name="图片 3" descr="C:\Users\msp\AppData\Local\Temp\WeChat Files\cad213e17e708a5be32cf0a350a7bc0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9767" y="2011679"/>
            <a:ext cx="5152445" cy="330774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47450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7498" y="439719"/>
            <a:ext cx="4481883" cy="3827328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294239" y="4587918"/>
            <a:ext cx="652007" cy="64633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神经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网络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10" name="直接箭头连接符 9"/>
          <p:cNvCxnSpPr>
            <a:stCxn id="5" idx="0"/>
          </p:cNvCxnSpPr>
          <p:nvPr/>
        </p:nvCxnSpPr>
        <p:spPr>
          <a:xfrm flipH="1" flipV="1">
            <a:off x="5620242" y="4269856"/>
            <a:ext cx="1" cy="3180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/>
          <p:nvPr/>
        </p:nvCxnSpPr>
        <p:spPr>
          <a:xfrm flipH="1" flipV="1">
            <a:off x="5605667" y="5225340"/>
            <a:ext cx="1" cy="3180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5251834" y="5552311"/>
            <a:ext cx="707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图像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/>
              <p:cNvSpPr/>
              <p:nvPr/>
            </p:nvSpPr>
            <p:spPr>
              <a:xfrm>
                <a:off x="1116757" y="576514"/>
                <a:ext cx="2729017" cy="78181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zh-CN" alt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𝑦</m:t>
                          </m:r>
                        </m:e>
                        <m:sup>
                          <m:d>
                            <m:dPr>
                              <m:ctrlP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</m:e>
                          </m:d>
                        </m:sup>
                      </m:sSup>
                      <m:r>
                        <a:rPr kumimoji="0" lang="zh-CN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0" lang="zh-CN" altLang="en-US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𝑡</m:t>
                                  </m:r>
                                </m:e>
                              </m:d>
                            </m:sup>
                          </m:sSubSup>
                          <m:r>
                            <a:rPr kumimoji="0" lang="zh-CN" alt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sSubSup>
                            <m:sSubSupPr>
                              <m:ctrlP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0" lang="zh-CN" altLang="en-US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𝑡</m:t>
                                  </m:r>
                                </m:e>
                              </m:d>
                            </m:sup>
                          </m:sSubSup>
                          <m:r>
                            <a:rPr kumimoji="0" lang="zh-CN" alt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sSubSup>
                            <m:sSubSupPr>
                              <m:ctrlP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zh-CN" altLang="en-US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…,</m:t>
                              </m:r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𝐾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𝑡</m:t>
                                  </m:r>
                                </m:e>
                              </m:d>
                            </m:sup>
                          </m:sSubSup>
                        </m:e>
                      </m:d>
                    </m:oMath>
                  </m:oMathPara>
                </a14:m>
                <a:endPara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（</a:t>
                </a: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K</a:t>
                </a:r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为字表长度）</a:t>
                </a:r>
              </a:p>
            </p:txBody>
          </p:sp>
        </mc:Choice>
        <mc:Fallback xmlns="">
          <p:sp>
            <p:nvSpPr>
              <p:cNvPr id="15" name="矩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6757" y="576514"/>
                <a:ext cx="2729017" cy="781817"/>
              </a:xfrm>
              <a:prstGeom prst="rect">
                <a:avLst/>
              </a:prstGeom>
              <a:blipFill>
                <a:blip r:embed="rId3"/>
                <a:stretch>
                  <a:fillRect l="-1786" b="-132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/>
              <p:cNvSpPr/>
              <p:nvPr/>
            </p:nvSpPr>
            <p:spPr>
              <a:xfrm>
                <a:off x="2388965" y="3899024"/>
                <a:ext cx="2670731" cy="5048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zh-CN" alt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</m:e>
                        <m:sup>
                          <m:d>
                            <m:dPr>
                              <m:ctrlP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</m:e>
                          </m:d>
                        </m:sup>
                      </m:sSup>
                      <m:r>
                        <a:rPr kumimoji="0" lang="zh-CN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zh-CN" altLang="en-US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𝑡</m:t>
                                  </m:r>
                                </m:e>
                              </m:d>
                            </m:sup>
                          </m:sSubSup>
                          <m:r>
                            <a:rPr kumimoji="0" lang="zh-CN" alt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sSubSup>
                            <m:sSubSupPr>
                              <m:ctrlP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zh-CN" altLang="en-US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𝑡</m:t>
                                  </m:r>
                                </m:e>
                              </m:d>
                            </m:sup>
                          </m:sSubSup>
                          <m:r>
                            <a:rPr kumimoji="0" lang="zh-CN" alt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sSubSup>
                            <m:sSubSupPr>
                              <m:ctrlPr>
                                <a:rPr kumimoji="0" lang="zh-CN" alt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zh-CN" altLang="en-US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…,</m:t>
                              </m:r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𝑛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𝑡</m:t>
                                  </m:r>
                                </m:e>
                              </m:d>
                            </m:sup>
                          </m:sSubSup>
                        </m:e>
                      </m:d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6" name="矩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8965" y="3899024"/>
                <a:ext cx="2670731" cy="50481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文本框 19"/>
          <p:cNvSpPr txBox="1"/>
          <p:nvPr/>
        </p:nvSpPr>
        <p:spPr>
          <a:xfrm>
            <a:off x="8477812" y="2095370"/>
            <a:ext cx="282894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训练样本：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   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图像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—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句子描述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损失函数：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   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负对数似然函数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36578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20" grpId="0"/>
    </p:bld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双向循环神经网络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1219200" y="1654531"/>
            <a:ext cx="10363200" cy="4572000"/>
          </a:xfrm>
        </p:spPr>
        <p:txBody>
          <a:bodyPr/>
          <a:lstStyle/>
          <a:p>
            <a:r>
              <a:rPr lang="zh-CN" altLang="en-US" dirty="0"/>
              <a:t>问题的提出</a:t>
            </a:r>
            <a:endParaRPr lang="en-US" altLang="zh-CN" dirty="0"/>
          </a:p>
          <a:p>
            <a:pPr lvl="1"/>
            <a:r>
              <a:rPr lang="zh-CN" altLang="en-US" dirty="0"/>
              <a:t>序列前面的内容被</a:t>
            </a:r>
            <a:endParaRPr lang="en-US" altLang="zh-CN" dirty="0"/>
          </a:p>
          <a:p>
            <a:pPr marL="320040" lvl="1" indent="0">
              <a:buNone/>
            </a:pPr>
            <a:r>
              <a:rPr lang="en-US" altLang="zh-CN" dirty="0"/>
              <a:t>   </a:t>
            </a:r>
            <a:r>
              <a:rPr lang="zh-CN" altLang="en-US" dirty="0"/>
              <a:t>后面的内容淹没</a:t>
            </a:r>
          </a:p>
        </p:txBody>
      </p:sp>
      <p:pic>
        <p:nvPicPr>
          <p:cNvPr id="45" name="图片 4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8205" y="1768680"/>
            <a:ext cx="5471920" cy="3753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001637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双向循环神经网络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9649" y="1417638"/>
            <a:ext cx="4882099" cy="4387709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291698" y="4345589"/>
            <a:ext cx="13579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正向处理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628888" y="3411437"/>
            <a:ext cx="13579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反向处理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317063" y="2681558"/>
            <a:ext cx="15726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拼接在一起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8" name="直接箭头连接符 7"/>
          <p:cNvCxnSpPr>
            <a:stCxn id="7" idx="1"/>
          </p:cNvCxnSpPr>
          <p:nvPr/>
        </p:nvCxnSpPr>
        <p:spPr>
          <a:xfrm flipH="1">
            <a:off x="7098790" y="2881613"/>
            <a:ext cx="1218273" cy="279217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/>
          <p:cNvCxnSpPr>
            <a:stCxn id="7" idx="1"/>
          </p:cNvCxnSpPr>
          <p:nvPr/>
        </p:nvCxnSpPr>
        <p:spPr>
          <a:xfrm flipH="1">
            <a:off x="7440698" y="2881613"/>
            <a:ext cx="876365" cy="338666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6614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序列到序列循环神经网络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1219200" y="1781755"/>
            <a:ext cx="10363200" cy="4572000"/>
          </a:xfrm>
        </p:spPr>
        <p:txBody>
          <a:bodyPr/>
          <a:lstStyle/>
          <a:p>
            <a:r>
              <a:rPr lang="zh-CN" altLang="en-US" dirty="0"/>
              <a:t>用途</a:t>
            </a:r>
            <a:endParaRPr lang="en-US" altLang="zh-CN" dirty="0"/>
          </a:p>
          <a:p>
            <a:pPr lvl="1"/>
            <a:r>
              <a:rPr lang="zh-CN" altLang="en-US" dirty="0"/>
              <a:t>机器翻译</a:t>
            </a:r>
            <a:endParaRPr lang="en-US" altLang="zh-CN" dirty="0"/>
          </a:p>
          <a:p>
            <a:pPr lvl="2"/>
            <a:r>
              <a:rPr lang="zh-CN" altLang="en-US" dirty="0"/>
              <a:t>文字到文字</a:t>
            </a:r>
            <a:endParaRPr lang="en-US" altLang="zh-CN" dirty="0"/>
          </a:p>
          <a:p>
            <a:pPr lvl="2"/>
            <a:r>
              <a:rPr lang="zh-CN" altLang="en-US" dirty="0"/>
              <a:t>语音到语音</a:t>
            </a:r>
            <a:endParaRPr lang="en-US" altLang="zh-CN" dirty="0"/>
          </a:p>
          <a:p>
            <a:pPr lvl="1"/>
            <a:r>
              <a:rPr lang="zh-CN" altLang="en-US" dirty="0"/>
              <a:t>问答系统</a:t>
            </a:r>
            <a:endParaRPr lang="en-US" altLang="zh-CN" dirty="0"/>
          </a:p>
          <a:p>
            <a:pPr lvl="2"/>
            <a:r>
              <a:rPr lang="zh-CN" altLang="en-US" dirty="0"/>
              <a:t>问句到答案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7762" y="1696887"/>
            <a:ext cx="6154309" cy="4073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409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小结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1219200" y="1606826"/>
            <a:ext cx="10363200" cy="4572000"/>
          </a:xfrm>
        </p:spPr>
        <p:txBody>
          <a:bodyPr/>
          <a:lstStyle/>
          <a:p>
            <a:r>
              <a:rPr lang="zh-CN" altLang="en-US" dirty="0"/>
              <a:t>循环神经网络</a:t>
            </a:r>
            <a:endParaRPr lang="en-US" altLang="zh-CN" dirty="0"/>
          </a:p>
          <a:p>
            <a:pPr lvl="1"/>
            <a:r>
              <a:rPr lang="zh-CN" altLang="en-US" dirty="0"/>
              <a:t>处理序列数据</a:t>
            </a:r>
            <a:endParaRPr lang="en-US" altLang="zh-CN" dirty="0"/>
          </a:p>
          <a:p>
            <a:r>
              <a:rPr lang="zh-CN" altLang="en-US" dirty="0"/>
              <a:t>双向循环神经网络</a:t>
            </a:r>
            <a:endParaRPr lang="en-US" altLang="zh-CN" dirty="0"/>
          </a:p>
          <a:p>
            <a:r>
              <a:rPr lang="zh-CN" altLang="en-US" dirty="0"/>
              <a:t>序列到序列神经网络</a:t>
            </a:r>
            <a:endParaRPr lang="en-US" altLang="zh-CN" dirty="0"/>
          </a:p>
          <a:p>
            <a:r>
              <a:rPr lang="zh-CN" altLang="en-US" dirty="0"/>
              <a:t>应用举例</a:t>
            </a:r>
            <a:endParaRPr lang="en-US" altLang="zh-CN" dirty="0"/>
          </a:p>
          <a:p>
            <a:pPr lvl="1"/>
            <a:r>
              <a:rPr lang="zh-CN" altLang="en-US" dirty="0"/>
              <a:t>情感分类问题</a:t>
            </a:r>
            <a:endParaRPr lang="en-US" altLang="zh-CN" dirty="0"/>
          </a:p>
          <a:p>
            <a:pPr lvl="1"/>
            <a:r>
              <a:rPr lang="zh-CN" altLang="en-US" dirty="0"/>
              <a:t>分词问题</a:t>
            </a:r>
            <a:endParaRPr lang="en-US" altLang="zh-CN" dirty="0"/>
          </a:p>
          <a:p>
            <a:pPr lvl="1"/>
            <a:r>
              <a:rPr lang="zh-CN" altLang="en-US" dirty="0"/>
              <a:t>看图说话问题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960485219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2.9 </a:t>
            </a:r>
            <a:r>
              <a:rPr lang="zh-CN" altLang="en-US" dirty="0"/>
              <a:t>长短期记忆网络（</a:t>
            </a:r>
            <a:r>
              <a:rPr lang="en-US" altLang="zh-CN" dirty="0"/>
              <a:t>LSTM</a:t>
            </a:r>
            <a:r>
              <a:rPr lang="zh-CN" altLang="en-US" dirty="0"/>
              <a:t>：</a:t>
            </a:r>
            <a:r>
              <a:rPr lang="en-US" altLang="zh-CN" dirty="0"/>
              <a:t>Long Short-Term Memory</a:t>
            </a:r>
            <a:r>
              <a:rPr lang="zh-CN" altLang="en-US" dirty="0"/>
              <a:t>）</a:t>
            </a:r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1219200" y="1789706"/>
            <a:ext cx="10363200" cy="4572000"/>
          </a:xfrm>
        </p:spPr>
        <p:txBody>
          <a:bodyPr>
            <a:normAutofit/>
          </a:bodyPr>
          <a:lstStyle/>
          <a:p>
            <a:r>
              <a:rPr lang="zh-CN" altLang="en-US" dirty="0"/>
              <a:t>简单</a:t>
            </a:r>
            <a:r>
              <a:rPr lang="en-US" altLang="zh-CN" dirty="0"/>
              <a:t>RNN</a:t>
            </a:r>
            <a:r>
              <a:rPr lang="zh-CN" altLang="en-US" dirty="0"/>
              <a:t>存在的问题</a:t>
            </a:r>
            <a:endParaRPr lang="en-US" altLang="zh-CN" dirty="0"/>
          </a:p>
          <a:p>
            <a:pPr lvl="1"/>
            <a:r>
              <a:rPr lang="zh-CN" altLang="en-US" dirty="0"/>
              <a:t>长期依赖问题</a:t>
            </a:r>
            <a:endParaRPr lang="en-US" altLang="zh-CN" dirty="0"/>
          </a:p>
          <a:p>
            <a:pPr lvl="2"/>
            <a:r>
              <a:rPr lang="en-US" altLang="zh-CN" dirty="0" err="1"/>
              <a:t>beijing</a:t>
            </a:r>
            <a:r>
              <a:rPr lang="en-US" altLang="zh-CN" dirty="0"/>
              <a:t>  </a:t>
            </a:r>
            <a:r>
              <a:rPr lang="en-US" altLang="zh-CN" dirty="0" err="1">
                <a:solidFill>
                  <a:srgbClr val="FF0000"/>
                </a:solidFill>
              </a:rPr>
              <a:t>shi</a:t>
            </a:r>
            <a:r>
              <a:rPr lang="en-US" altLang="zh-CN" dirty="0">
                <a:solidFill>
                  <a:srgbClr val="FF0000"/>
                </a:solidFill>
              </a:rPr>
              <a:t> </a:t>
            </a:r>
            <a:r>
              <a:rPr lang="en-US" altLang="zh-CN" dirty="0"/>
              <a:t> </a:t>
            </a:r>
            <a:r>
              <a:rPr lang="en-US" altLang="zh-CN" dirty="0" err="1"/>
              <a:t>yige</a:t>
            </a:r>
            <a:r>
              <a:rPr lang="en-US" altLang="zh-CN" dirty="0"/>
              <a:t>  </a:t>
            </a:r>
            <a:r>
              <a:rPr lang="en-US" altLang="zh-CN" dirty="0" err="1"/>
              <a:t>meili</a:t>
            </a:r>
            <a:r>
              <a:rPr lang="en-US" altLang="zh-CN" dirty="0"/>
              <a:t>  de</a:t>
            </a:r>
          </a:p>
          <a:p>
            <a:pPr lvl="2"/>
            <a:r>
              <a:rPr lang="zh-CN" altLang="en-US" dirty="0"/>
              <a:t>北京</a:t>
            </a:r>
            <a:r>
              <a:rPr lang="zh-CN" altLang="en-US" dirty="0">
                <a:solidFill>
                  <a:srgbClr val="FF0000"/>
                </a:solidFill>
              </a:rPr>
              <a:t>是</a:t>
            </a:r>
            <a:r>
              <a:rPr lang="zh-CN" altLang="en-US" dirty="0"/>
              <a:t>一个美丽的（</a:t>
            </a:r>
            <a:r>
              <a:rPr lang="zh-CN" altLang="en-US" dirty="0">
                <a:solidFill>
                  <a:srgbClr val="FF0000"/>
                </a:solidFill>
              </a:rPr>
              <a:t>城市</a:t>
            </a:r>
            <a:r>
              <a:rPr lang="zh-CN" altLang="en-US" dirty="0"/>
              <a:t>）</a:t>
            </a:r>
            <a:endParaRPr lang="en-US" altLang="zh-CN" dirty="0"/>
          </a:p>
          <a:p>
            <a:pPr lvl="2"/>
            <a:r>
              <a:rPr lang="zh-CN" altLang="en-US" dirty="0"/>
              <a:t>北京</a:t>
            </a:r>
            <a:r>
              <a:rPr lang="zh-CN" altLang="en-US" dirty="0">
                <a:solidFill>
                  <a:srgbClr val="FF0000"/>
                </a:solidFill>
              </a:rPr>
              <a:t>市</a:t>
            </a:r>
            <a:r>
              <a:rPr lang="zh-CN" altLang="en-US" dirty="0"/>
              <a:t>一个美丽的（</a:t>
            </a:r>
            <a:r>
              <a:rPr lang="zh-CN" altLang="en-US" dirty="0">
                <a:solidFill>
                  <a:srgbClr val="FF0000"/>
                </a:solidFill>
              </a:rPr>
              <a:t>姑娘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zh-CN" altLang="en-US" dirty="0"/>
              <a:t>重点选择问题</a:t>
            </a:r>
            <a:endParaRPr lang="en-US" altLang="zh-CN" dirty="0"/>
          </a:p>
          <a:p>
            <a:pPr lvl="2"/>
            <a:r>
              <a:rPr lang="zh-CN" altLang="en-US" dirty="0"/>
              <a:t>不同的任务词的重要性不同</a:t>
            </a:r>
            <a:endParaRPr lang="en-US" altLang="zh-CN" dirty="0"/>
          </a:p>
          <a:p>
            <a:pPr lvl="2"/>
            <a:r>
              <a:rPr lang="zh-CN" altLang="en-US" dirty="0"/>
              <a:t>我</a:t>
            </a:r>
            <a:r>
              <a:rPr lang="zh-CN" altLang="en-US" dirty="0">
                <a:solidFill>
                  <a:srgbClr val="FF0000"/>
                </a:solidFill>
              </a:rPr>
              <a:t>非常喜欢</a:t>
            </a:r>
            <a:r>
              <a:rPr lang="zh-CN" altLang="en-US" dirty="0">
                <a:solidFill>
                  <a:srgbClr val="00B050"/>
                </a:solidFill>
              </a:rPr>
              <a:t>看</a:t>
            </a:r>
            <a:r>
              <a:rPr lang="zh-CN" altLang="en-US" dirty="0"/>
              <a:t>这部</a:t>
            </a:r>
            <a:r>
              <a:rPr lang="zh-CN" altLang="en-US" dirty="0">
                <a:solidFill>
                  <a:srgbClr val="00B050"/>
                </a:solidFill>
              </a:rPr>
              <a:t>电影</a:t>
            </a:r>
            <a:endParaRPr lang="en-US" altLang="zh-CN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9228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图片 5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469" y="755381"/>
            <a:ext cx="7116063" cy="3108960"/>
          </a:xfrm>
          <a:prstGeom prst="rect">
            <a:avLst/>
          </a:prstGeom>
        </p:spPr>
      </p:pic>
      <p:sp>
        <p:nvSpPr>
          <p:cNvPr id="54" name="矩形 53"/>
          <p:cNvSpPr/>
          <p:nvPr/>
        </p:nvSpPr>
        <p:spPr>
          <a:xfrm>
            <a:off x="970057" y="1478950"/>
            <a:ext cx="7132322" cy="2512612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9358685" y="817901"/>
            <a:ext cx="1614116" cy="2009871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58" name="直接箭头连接符 57"/>
          <p:cNvCxnSpPr/>
          <p:nvPr/>
        </p:nvCxnSpPr>
        <p:spPr>
          <a:xfrm flipH="1">
            <a:off x="8177791" y="1963974"/>
            <a:ext cx="1056247" cy="58044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3" name="图片 7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8513" y="877536"/>
            <a:ext cx="1314460" cy="1962164"/>
          </a:xfrm>
          <a:prstGeom prst="rect">
            <a:avLst/>
          </a:prstGeom>
        </p:spPr>
      </p:pic>
      <p:sp>
        <p:nvSpPr>
          <p:cNvPr id="75" name="右大括号 74"/>
          <p:cNvSpPr/>
          <p:nvPr/>
        </p:nvSpPr>
        <p:spPr>
          <a:xfrm rot="5400000">
            <a:off x="4357009" y="1544790"/>
            <a:ext cx="492981" cy="5338820"/>
          </a:xfrm>
          <a:prstGeom prst="rightBrace">
            <a:avLst>
              <a:gd name="adj1" fmla="val 14348"/>
              <a:gd name="adj2" fmla="val 50000"/>
            </a:avLst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6" name="文本框 75"/>
          <p:cNvSpPr txBox="1"/>
          <p:nvPr/>
        </p:nvSpPr>
        <p:spPr>
          <a:xfrm>
            <a:off x="4309608" y="4564059"/>
            <a:ext cx="7600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输入</a:t>
            </a:r>
          </a:p>
        </p:txBody>
      </p:sp>
      <p:sp>
        <p:nvSpPr>
          <p:cNvPr id="77" name="文本框 76"/>
          <p:cNvSpPr txBox="1"/>
          <p:nvPr/>
        </p:nvSpPr>
        <p:spPr>
          <a:xfrm>
            <a:off x="9754227" y="2926081"/>
            <a:ext cx="12165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循环模块</a:t>
            </a:r>
          </a:p>
        </p:txBody>
      </p:sp>
      <p:sp>
        <p:nvSpPr>
          <p:cNvPr id="79" name="文本框 78"/>
          <p:cNvSpPr txBox="1"/>
          <p:nvPr/>
        </p:nvSpPr>
        <p:spPr>
          <a:xfrm>
            <a:off x="4055168" y="2629565"/>
            <a:ext cx="9939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全连接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矩形 80"/>
              <p:cNvSpPr/>
              <p:nvPr/>
            </p:nvSpPr>
            <p:spPr>
              <a:xfrm>
                <a:off x="1555727" y="4942509"/>
                <a:ext cx="7344356" cy="85279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ctrlPr>
                            <a:rPr kumimoji="0" lang="zh-CN" alt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eqArrPr>
                            <m:e>
                              <m:sSubSup>
                                <m:sSubSupPr>
                                  <m:ctrlP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SupPr>
                                <m:e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𝑖</m:t>
                                  </m:r>
                                </m:sup>
                              </m:sSubSup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=</m:t>
                              </m:r>
                              <m:r>
                                <m:rPr>
                                  <m:sty m:val="p"/>
                                </m:rPr>
                                <a:rPr kumimoji="0" lang="zh-CN" altLang="en-US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tan</m:t>
                              </m:r>
                              <m:func>
                                <m:funcPr>
                                  <m:ctrlP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0" lang="zh-CN" altLang="en-US" sz="18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h</m:t>
                                  </m:r>
                                </m:fName>
                                <m:e>
                                  <m:r>
                                    <a:rPr kumimoji="0" lang="zh-CN" altLang="en-US" sz="18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(</m:t>
                                  </m:r>
                                </m:e>
                              </m:func>
                              <m:sSub>
                                <m:sSubPr>
                                  <m:ctrlP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𝑘</m:t>
                                  </m:r>
                                  <m:r>
                                    <a:rPr kumimoji="0" lang="zh-CN" altLang="en-US" sz="18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,1</m:t>
                                  </m:r>
                                </m:sub>
                              </m:sSub>
                              <m:r>
                                <a:rPr kumimoji="0" lang="zh-CN" altLang="en-US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·</m:t>
                              </m:r>
                              <m:sSubSup>
                                <m:sSubSupPr>
                                  <m:ctrlP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SupPr>
                                <m:e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kumimoji="0" lang="zh-CN" altLang="en-US" sz="18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1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kumimoji="0" lang="zh-CN" alt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0" lang="zh-CN" alt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𝑖</m:t>
                                      </m:r>
                                      <m:r>
                                        <a:rPr kumimoji="0" lang="zh-CN" altLang="en-US" sz="1800" b="0" i="0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−1</m:t>
                                      </m:r>
                                    </m:e>
                                  </m:d>
                                </m:sup>
                              </m:sSubSup>
                              <m:r>
                                <a:rPr kumimoji="0" lang="zh-CN" altLang="en-US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𝑘</m:t>
                                  </m:r>
                                  <m:r>
                                    <a:rPr kumimoji="0" lang="zh-CN" altLang="en-US" sz="18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,2</m:t>
                                  </m:r>
                                </m:sub>
                              </m:sSub>
                              <m:r>
                                <a:rPr kumimoji="0" lang="zh-CN" altLang="en-US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·</m:t>
                              </m:r>
                              <m:sSubSup>
                                <m:sSubSupPr>
                                  <m:ctrlP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SupPr>
                                <m:e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kumimoji="0" lang="zh-CN" altLang="en-US" sz="18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2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kumimoji="0" lang="zh-CN" alt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0" lang="zh-CN" alt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𝑖</m:t>
                                      </m:r>
                                      <m:r>
                                        <a:rPr kumimoji="0" lang="zh-CN" altLang="en-US" sz="1800" b="0" i="0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−1</m:t>
                                      </m:r>
                                    </m:e>
                                  </m:d>
                                </m:sup>
                              </m:sSubSup>
                              <m:r>
                                <a:rPr kumimoji="0" lang="zh-CN" altLang="en-US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+…+</m:t>
                              </m:r>
                              <m:sSub>
                                <m:sSubPr>
                                  <m:ctrlP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𝑘</m:t>
                                  </m:r>
                                  <m:r>
                                    <a:rPr kumimoji="0" lang="zh-CN" altLang="en-US" sz="18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,</m:t>
                                  </m:r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a:rPr kumimoji="0" lang="zh-CN" altLang="en-US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·</m:t>
                              </m:r>
                              <m:sSubSup>
                                <m:sSubSupPr>
                                  <m:ctrlP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SupPr>
                                <m:e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𝑚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kumimoji="0" lang="zh-CN" alt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0" lang="zh-CN" alt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𝑖</m:t>
                                      </m:r>
                                      <m:r>
                                        <a:rPr kumimoji="0" lang="zh-CN" altLang="en-US" sz="1800" b="0" i="0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−1</m:t>
                                      </m:r>
                                    </m:e>
                                  </m:d>
                                </m:sup>
                              </m:sSubSup>
                              <m:r>
                                <a:rPr kumimoji="0" lang="zh-CN" altLang="en-US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+    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𝑘</m:t>
                                  </m:r>
                                  <m:r>
                                    <a:rPr kumimoji="0" lang="zh-CN" altLang="en-US" sz="18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,1</m:t>
                                  </m:r>
                                </m:sub>
                              </m:sSub>
                              <m:r>
                                <a:rPr kumimoji="0" lang="zh-CN" altLang="en-US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·</m:t>
                              </m:r>
                              <m:sSubSup>
                                <m:sSubSupPr>
                                  <m:ctrlP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SupPr>
                                <m:e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0" lang="zh-CN" altLang="en-US" sz="18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1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kumimoji="0" lang="zh-CN" alt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0" lang="zh-CN" alt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bSup>
                              <m:r>
                                <a:rPr kumimoji="0" lang="zh-CN" altLang="en-US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𝑘</m:t>
                                  </m:r>
                                  <m:r>
                                    <a:rPr kumimoji="0" lang="zh-CN" altLang="en-US" sz="18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,2</m:t>
                                  </m:r>
                                </m:sub>
                              </m:sSub>
                              <m:r>
                                <a:rPr kumimoji="0" lang="zh-CN" altLang="en-US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·</m:t>
                              </m:r>
                              <m:sSubSup>
                                <m:sSubSupPr>
                                  <m:ctrlP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SupPr>
                                <m:e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0" lang="zh-CN" altLang="en-US" sz="18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2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kumimoji="0" lang="zh-CN" alt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0" lang="zh-CN" alt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bSup>
                              <m:r>
                                <a:rPr kumimoji="0" lang="zh-CN" altLang="en-US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+…+</m:t>
                              </m:r>
                              <m:sSub>
                                <m:sSubPr>
                                  <m:ctrlP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𝑘</m:t>
                                  </m:r>
                                  <m:r>
                                    <a:rPr kumimoji="0" lang="zh-CN" altLang="en-US" sz="18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,</m:t>
                                  </m:r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kumimoji="0" lang="zh-CN" altLang="en-US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·</m:t>
                              </m:r>
                              <m:sSubSup>
                                <m:sSubSupPr>
                                  <m:ctrlP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SupPr>
                                <m:e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𝑛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kumimoji="0" lang="zh-CN" alt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0" lang="zh-CN" alt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bSup>
                            </m:e>
                          </m:eqArr>
                        </m:e>
                      </m:d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81" name="矩形 8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5727" y="4942509"/>
                <a:ext cx="7344356" cy="8527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组合 1"/>
          <p:cNvGrpSpPr/>
          <p:nvPr/>
        </p:nvGrpSpPr>
        <p:grpSpPr>
          <a:xfrm>
            <a:off x="939455" y="772433"/>
            <a:ext cx="7270156" cy="5349865"/>
            <a:chOff x="939455" y="772433"/>
            <a:chExt cx="7270156" cy="5349865"/>
          </a:xfrm>
        </p:grpSpPr>
        <p:cxnSp>
          <p:nvCxnSpPr>
            <p:cNvPr id="14" name="直接箭头连接符 13"/>
            <p:cNvCxnSpPr>
              <a:stCxn id="16" idx="6"/>
            </p:cNvCxnSpPr>
            <p:nvPr/>
          </p:nvCxnSpPr>
          <p:spPr>
            <a:xfrm>
              <a:off x="4684125" y="2180983"/>
              <a:ext cx="2962001" cy="1360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椭圆 14"/>
            <p:cNvSpPr/>
            <p:nvPr/>
          </p:nvSpPr>
          <p:spPr>
            <a:xfrm>
              <a:off x="4180125" y="2904340"/>
              <a:ext cx="504000" cy="5040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×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6" name="椭圆 15"/>
            <p:cNvSpPr/>
            <p:nvPr/>
          </p:nvSpPr>
          <p:spPr>
            <a:xfrm>
              <a:off x="4180125" y="1928983"/>
              <a:ext cx="504000" cy="50400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＋</a:t>
              </a:r>
            </a:p>
          </p:txBody>
        </p:sp>
        <p:cxnSp>
          <p:nvCxnSpPr>
            <p:cNvPr id="17" name="直接箭头连接符 16"/>
            <p:cNvCxnSpPr>
              <a:stCxn id="15" idx="0"/>
              <a:endCxn id="16" idx="4"/>
            </p:cNvCxnSpPr>
            <p:nvPr/>
          </p:nvCxnSpPr>
          <p:spPr>
            <a:xfrm flipV="1">
              <a:off x="4432125" y="2432983"/>
              <a:ext cx="0" cy="47135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箭头连接符 17"/>
            <p:cNvCxnSpPr>
              <a:endCxn id="15" idx="4"/>
            </p:cNvCxnSpPr>
            <p:nvPr/>
          </p:nvCxnSpPr>
          <p:spPr>
            <a:xfrm flipV="1">
              <a:off x="4432125" y="3408340"/>
              <a:ext cx="0" cy="48823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椭圆 18"/>
            <p:cNvSpPr/>
            <p:nvPr/>
          </p:nvSpPr>
          <p:spPr>
            <a:xfrm>
              <a:off x="5842288" y="2904340"/>
              <a:ext cx="576000" cy="5040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tanh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0" name="椭圆 19"/>
            <p:cNvSpPr/>
            <p:nvPr/>
          </p:nvSpPr>
          <p:spPr>
            <a:xfrm>
              <a:off x="5879452" y="3866606"/>
              <a:ext cx="504000" cy="533969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×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1" name="椭圆 20"/>
            <p:cNvSpPr/>
            <p:nvPr/>
          </p:nvSpPr>
          <p:spPr>
            <a:xfrm>
              <a:off x="2466228" y="1932275"/>
              <a:ext cx="504000" cy="50400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×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2" name="圆角矩形 21"/>
            <p:cNvSpPr/>
            <p:nvPr/>
          </p:nvSpPr>
          <p:spPr>
            <a:xfrm>
              <a:off x="2185851" y="1724297"/>
              <a:ext cx="4998720" cy="3535680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23" name="直接箭头连接符 22"/>
            <p:cNvCxnSpPr>
              <a:stCxn id="52" idx="0"/>
              <a:endCxn id="21" idx="4"/>
            </p:cNvCxnSpPr>
            <p:nvPr/>
          </p:nvCxnSpPr>
          <p:spPr>
            <a:xfrm flipV="1">
              <a:off x="2715102" y="2436275"/>
              <a:ext cx="3126" cy="148176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箭头连接符 23"/>
            <p:cNvCxnSpPr>
              <a:stCxn id="55" idx="0"/>
              <a:endCxn id="15" idx="3"/>
            </p:cNvCxnSpPr>
            <p:nvPr/>
          </p:nvCxnSpPr>
          <p:spPr>
            <a:xfrm flipV="1">
              <a:off x="3555483" y="3334531"/>
              <a:ext cx="698451" cy="58785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箭头连接符 24"/>
            <p:cNvCxnSpPr>
              <a:stCxn id="59" idx="3"/>
              <a:endCxn id="20" idx="2"/>
            </p:cNvCxnSpPr>
            <p:nvPr/>
          </p:nvCxnSpPr>
          <p:spPr>
            <a:xfrm>
              <a:off x="5554147" y="4117775"/>
              <a:ext cx="325305" cy="158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箭头连接符 25"/>
            <p:cNvCxnSpPr>
              <a:endCxn id="19" idx="0"/>
            </p:cNvCxnSpPr>
            <p:nvPr/>
          </p:nvCxnSpPr>
          <p:spPr>
            <a:xfrm flipH="1">
              <a:off x="6130288" y="2194591"/>
              <a:ext cx="9255" cy="70974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箭头连接符 26"/>
            <p:cNvCxnSpPr>
              <a:stCxn id="19" idx="4"/>
              <a:endCxn id="20" idx="0"/>
            </p:cNvCxnSpPr>
            <p:nvPr/>
          </p:nvCxnSpPr>
          <p:spPr>
            <a:xfrm>
              <a:off x="6130288" y="3408340"/>
              <a:ext cx="1164" cy="45826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箭头连接符 27"/>
            <p:cNvCxnSpPr/>
            <p:nvPr/>
          </p:nvCxnSpPr>
          <p:spPr>
            <a:xfrm>
              <a:off x="2165611" y="4758291"/>
              <a:ext cx="2903933" cy="2274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箭头连接符 28"/>
            <p:cNvCxnSpPr/>
            <p:nvPr/>
          </p:nvCxnSpPr>
          <p:spPr>
            <a:xfrm flipV="1">
              <a:off x="2472949" y="4318147"/>
              <a:ext cx="130915" cy="42954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箭头连接符 29"/>
            <p:cNvCxnSpPr/>
            <p:nvPr/>
          </p:nvCxnSpPr>
          <p:spPr>
            <a:xfrm flipV="1">
              <a:off x="3328387" y="4316231"/>
              <a:ext cx="167678" cy="44701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箭头连接符 30"/>
            <p:cNvCxnSpPr/>
            <p:nvPr/>
          </p:nvCxnSpPr>
          <p:spPr>
            <a:xfrm flipV="1">
              <a:off x="4175854" y="4339612"/>
              <a:ext cx="163452" cy="4413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箭头连接符 31"/>
            <p:cNvCxnSpPr/>
            <p:nvPr/>
          </p:nvCxnSpPr>
          <p:spPr>
            <a:xfrm flipV="1">
              <a:off x="5067255" y="4333649"/>
              <a:ext cx="118431" cy="44735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箭头连接符 32"/>
            <p:cNvCxnSpPr/>
            <p:nvPr/>
          </p:nvCxnSpPr>
          <p:spPr>
            <a:xfrm>
              <a:off x="2735156" y="5000580"/>
              <a:ext cx="2577352" cy="7576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箭头连接符 33"/>
            <p:cNvCxnSpPr/>
            <p:nvPr/>
          </p:nvCxnSpPr>
          <p:spPr>
            <a:xfrm flipV="1">
              <a:off x="1724296" y="2194928"/>
              <a:ext cx="466176" cy="572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箭头连接符 34"/>
            <p:cNvCxnSpPr/>
            <p:nvPr/>
          </p:nvCxnSpPr>
          <p:spPr>
            <a:xfrm flipV="1">
              <a:off x="1718009" y="4747693"/>
              <a:ext cx="466176" cy="572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箭头连接符 35"/>
            <p:cNvCxnSpPr/>
            <p:nvPr/>
          </p:nvCxnSpPr>
          <p:spPr>
            <a:xfrm flipV="1">
              <a:off x="3598252" y="4325242"/>
              <a:ext cx="7375" cy="68291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箭头连接符 36"/>
            <p:cNvCxnSpPr>
              <a:endCxn id="52" idx="2"/>
            </p:cNvCxnSpPr>
            <p:nvPr/>
          </p:nvCxnSpPr>
          <p:spPr>
            <a:xfrm flipV="1">
              <a:off x="2714914" y="4318147"/>
              <a:ext cx="188" cy="118951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箭头连接符 37"/>
            <p:cNvCxnSpPr/>
            <p:nvPr/>
          </p:nvCxnSpPr>
          <p:spPr>
            <a:xfrm flipV="1">
              <a:off x="4412412" y="4315655"/>
              <a:ext cx="6597" cy="69250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箭头连接符 38"/>
            <p:cNvCxnSpPr/>
            <p:nvPr/>
          </p:nvCxnSpPr>
          <p:spPr>
            <a:xfrm flipV="1">
              <a:off x="5292349" y="4326539"/>
              <a:ext cx="4216" cy="65947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箭头连接符 39"/>
            <p:cNvCxnSpPr>
              <a:stCxn id="20" idx="4"/>
            </p:cNvCxnSpPr>
            <p:nvPr/>
          </p:nvCxnSpPr>
          <p:spPr>
            <a:xfrm>
              <a:off x="6131452" y="4400575"/>
              <a:ext cx="7545" cy="389134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箭头连接符 40"/>
            <p:cNvCxnSpPr/>
            <p:nvPr/>
          </p:nvCxnSpPr>
          <p:spPr>
            <a:xfrm flipV="1">
              <a:off x="6119294" y="4749025"/>
              <a:ext cx="1402062" cy="3350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箭头连接符 41"/>
            <p:cNvCxnSpPr/>
            <p:nvPr/>
          </p:nvCxnSpPr>
          <p:spPr>
            <a:xfrm flipH="1" flipV="1">
              <a:off x="6661708" y="2270893"/>
              <a:ext cx="18918" cy="2476801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箭头连接符 42"/>
            <p:cNvCxnSpPr/>
            <p:nvPr/>
          </p:nvCxnSpPr>
          <p:spPr>
            <a:xfrm flipV="1">
              <a:off x="6653000" y="1272249"/>
              <a:ext cx="8708" cy="85056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文本框 43"/>
            <p:cNvSpPr txBox="1"/>
            <p:nvPr/>
          </p:nvSpPr>
          <p:spPr>
            <a:xfrm>
              <a:off x="2507910" y="5660633"/>
              <a:ext cx="5509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x</a:t>
              </a:r>
              <a:r>
                <a:rPr kumimoji="0" lang="en-US" altLang="zh-CN" sz="2400" b="0" i="0" u="none" strike="noStrike" kern="0" cap="none" spc="0" normalizeH="0" baseline="30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(t)</a:t>
              </a:r>
              <a:endParaRPr kumimoji="0" lang="zh-CN" altLang="en-US" sz="2400" b="0" i="0" u="none" strike="noStrike" kern="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45" name="文本框 44"/>
            <p:cNvSpPr txBox="1"/>
            <p:nvPr/>
          </p:nvSpPr>
          <p:spPr>
            <a:xfrm>
              <a:off x="7610535" y="4462440"/>
              <a:ext cx="5509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h</a:t>
              </a:r>
              <a:r>
                <a:rPr kumimoji="0" lang="en-US" altLang="zh-CN" sz="2400" b="0" i="0" u="none" strike="noStrike" kern="0" cap="none" spc="0" normalizeH="0" baseline="30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(t)</a:t>
              </a:r>
              <a:endParaRPr kumimoji="0" lang="zh-CN" altLang="en-US" sz="2400" b="0" i="0" u="none" strike="noStrike" kern="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46" name="文本框 45"/>
            <p:cNvSpPr txBox="1"/>
            <p:nvPr/>
          </p:nvSpPr>
          <p:spPr>
            <a:xfrm>
              <a:off x="6395681" y="772433"/>
              <a:ext cx="5509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h</a:t>
              </a:r>
              <a:r>
                <a:rPr kumimoji="0" lang="en-US" altLang="zh-CN" sz="2400" b="0" i="0" u="none" strike="noStrike" kern="0" cap="none" spc="0" normalizeH="0" baseline="30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(t)</a:t>
              </a:r>
              <a:endParaRPr kumimoji="0" lang="zh-CN" altLang="en-US" sz="2400" b="0" i="0" u="none" strike="noStrike" kern="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47" name="文本框 46"/>
            <p:cNvSpPr txBox="1"/>
            <p:nvPr/>
          </p:nvSpPr>
          <p:spPr>
            <a:xfrm>
              <a:off x="7658640" y="1935172"/>
              <a:ext cx="5509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s</a:t>
              </a:r>
              <a:r>
                <a:rPr kumimoji="0" lang="en-US" altLang="zh-CN" sz="2400" b="0" i="0" u="none" strike="noStrike" kern="0" cap="none" spc="0" normalizeH="0" baseline="30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(t)</a:t>
              </a:r>
              <a:endParaRPr kumimoji="0" lang="zh-CN" altLang="en-US" sz="2400" b="0" i="0" u="none" strike="noStrike" kern="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48" name="文本框 47"/>
            <p:cNvSpPr txBox="1"/>
            <p:nvPr/>
          </p:nvSpPr>
          <p:spPr>
            <a:xfrm>
              <a:off x="939455" y="4528063"/>
              <a:ext cx="64609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h</a:t>
              </a:r>
              <a:r>
                <a:rPr kumimoji="0" lang="en-US" altLang="zh-CN" sz="2400" b="0" i="0" u="none" strike="noStrike" kern="0" cap="none" spc="0" normalizeH="0" baseline="30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(t-1)</a:t>
              </a:r>
              <a:endParaRPr kumimoji="0" lang="zh-CN" altLang="en-US" sz="2400" b="0" i="0" u="none" strike="noStrike" kern="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1091745" y="1894147"/>
              <a:ext cx="73840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s</a:t>
              </a:r>
              <a:r>
                <a:rPr kumimoji="0" lang="en-US" altLang="zh-CN" sz="2400" b="0" i="0" u="none" strike="noStrike" kern="0" cap="none" spc="0" normalizeH="0" baseline="30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(t-1)</a:t>
              </a:r>
              <a:endParaRPr kumimoji="0" lang="zh-CN" altLang="en-US" sz="2400" b="0" i="0" u="none" strike="noStrike" kern="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50" name="直接箭头连接符 49"/>
            <p:cNvCxnSpPr>
              <a:stCxn id="21" idx="6"/>
              <a:endCxn id="16" idx="2"/>
            </p:cNvCxnSpPr>
            <p:nvPr/>
          </p:nvCxnSpPr>
          <p:spPr>
            <a:xfrm flipV="1">
              <a:off x="2970228" y="2180983"/>
              <a:ext cx="1209897" cy="329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箭头连接符 50"/>
            <p:cNvCxnSpPr>
              <a:endCxn id="21" idx="2"/>
            </p:cNvCxnSpPr>
            <p:nvPr/>
          </p:nvCxnSpPr>
          <p:spPr>
            <a:xfrm flipV="1">
              <a:off x="2165611" y="2184275"/>
              <a:ext cx="300617" cy="103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矩形 51"/>
            <p:cNvSpPr/>
            <p:nvPr/>
          </p:nvSpPr>
          <p:spPr>
            <a:xfrm>
              <a:off x="2457519" y="3918037"/>
              <a:ext cx="515165" cy="400110"/>
            </a:xfrm>
            <a:prstGeom prst="rect">
              <a:avLst/>
            </a:prstGeom>
            <a:ln w="31750"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σ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55" name="矩形 54"/>
            <p:cNvSpPr/>
            <p:nvPr/>
          </p:nvSpPr>
          <p:spPr>
            <a:xfrm>
              <a:off x="3297900" y="3922387"/>
              <a:ext cx="515165" cy="400110"/>
            </a:xfrm>
            <a:prstGeom prst="rect">
              <a:avLst/>
            </a:prstGeom>
            <a:ln w="31750"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σ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56" name="矩形 55"/>
            <p:cNvSpPr/>
            <p:nvPr/>
          </p:nvSpPr>
          <p:spPr>
            <a:xfrm>
              <a:off x="4125309" y="3915544"/>
              <a:ext cx="622236" cy="400110"/>
            </a:xfrm>
            <a:prstGeom prst="rect">
              <a:avLst/>
            </a:prstGeom>
            <a:ln w="31750"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tanh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59" name="矩形 58"/>
            <p:cNvSpPr/>
            <p:nvPr/>
          </p:nvSpPr>
          <p:spPr>
            <a:xfrm>
              <a:off x="5038982" y="3917720"/>
              <a:ext cx="515165" cy="400110"/>
            </a:xfrm>
            <a:prstGeom prst="rect">
              <a:avLst/>
            </a:prstGeom>
            <a:ln w="31750"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σ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60" name="椭圆 59"/>
          <p:cNvSpPr/>
          <p:nvPr/>
        </p:nvSpPr>
        <p:spPr>
          <a:xfrm>
            <a:off x="2251271" y="3795083"/>
            <a:ext cx="924709" cy="624087"/>
          </a:xfrm>
          <a:prstGeom prst="ellipse">
            <a:avLst/>
          </a:prstGeom>
          <a:noFill/>
          <a:ln w="190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1" name="椭圆 60"/>
          <p:cNvSpPr/>
          <p:nvPr/>
        </p:nvSpPr>
        <p:spPr>
          <a:xfrm>
            <a:off x="3110001" y="3803362"/>
            <a:ext cx="924709" cy="624087"/>
          </a:xfrm>
          <a:prstGeom prst="ellipse">
            <a:avLst/>
          </a:prstGeom>
          <a:noFill/>
          <a:ln w="190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2" name="椭圆 61"/>
          <p:cNvSpPr/>
          <p:nvPr/>
        </p:nvSpPr>
        <p:spPr>
          <a:xfrm>
            <a:off x="4854232" y="3795565"/>
            <a:ext cx="924709" cy="624087"/>
          </a:xfrm>
          <a:prstGeom prst="ellipse">
            <a:avLst/>
          </a:prstGeom>
          <a:noFill/>
          <a:ln w="190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965952" y="5204119"/>
            <a:ext cx="7939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“门”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64" name="直接箭头连接符 63"/>
          <p:cNvCxnSpPr>
            <a:stCxn id="63" idx="3"/>
            <a:endCxn id="61" idx="3"/>
          </p:cNvCxnSpPr>
          <p:nvPr/>
        </p:nvCxnSpPr>
        <p:spPr>
          <a:xfrm flipV="1">
            <a:off x="1759887" y="4336054"/>
            <a:ext cx="1485534" cy="1068120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箭头连接符 64"/>
          <p:cNvCxnSpPr>
            <a:stCxn id="63" idx="3"/>
            <a:endCxn id="62" idx="3"/>
          </p:cNvCxnSpPr>
          <p:nvPr/>
        </p:nvCxnSpPr>
        <p:spPr>
          <a:xfrm flipV="1">
            <a:off x="1759887" y="4328257"/>
            <a:ext cx="3229765" cy="107591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箭头连接符 65"/>
          <p:cNvCxnSpPr>
            <a:stCxn id="63" idx="3"/>
            <a:endCxn id="60" idx="3"/>
          </p:cNvCxnSpPr>
          <p:nvPr/>
        </p:nvCxnSpPr>
        <p:spPr>
          <a:xfrm flipV="1">
            <a:off x="1759887" y="4327775"/>
            <a:ext cx="626804" cy="1076399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文本框 79"/>
          <p:cNvSpPr txBox="1"/>
          <p:nvPr/>
        </p:nvSpPr>
        <p:spPr>
          <a:xfrm>
            <a:off x="7492244" y="751849"/>
            <a:ext cx="7939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状态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82" name="直接箭头连接符 81"/>
          <p:cNvCxnSpPr>
            <a:stCxn id="80" idx="2"/>
          </p:cNvCxnSpPr>
          <p:nvPr/>
        </p:nvCxnSpPr>
        <p:spPr>
          <a:xfrm flipH="1">
            <a:off x="7809213" y="1151959"/>
            <a:ext cx="79999" cy="95094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文本框 66"/>
          <p:cNvSpPr txBox="1"/>
          <p:nvPr/>
        </p:nvSpPr>
        <p:spPr>
          <a:xfrm>
            <a:off x="755521" y="4405447"/>
            <a:ext cx="17572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简单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RNN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结构</a:t>
            </a:r>
          </a:p>
        </p:txBody>
      </p:sp>
      <p:sp>
        <p:nvSpPr>
          <p:cNvPr id="68" name="文本框 67"/>
          <p:cNvSpPr txBox="1"/>
          <p:nvPr/>
        </p:nvSpPr>
        <p:spPr>
          <a:xfrm>
            <a:off x="4050315" y="5364100"/>
            <a:ext cx="17572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LSTM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结构</a:t>
            </a:r>
          </a:p>
        </p:txBody>
      </p:sp>
    </p:spTree>
    <p:extLst>
      <p:ext uri="{BB962C8B-B14F-4D97-AF65-F5344CB8AC3E}">
        <p14:creationId xmlns:p14="http://schemas.microsoft.com/office/powerpoint/2010/main" val="1575687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75" grpId="0" animBg="1"/>
      <p:bldP spid="76" grpId="0"/>
      <p:bldP spid="79" grpId="0"/>
      <p:bldP spid="81" grpId="0"/>
      <p:bldP spid="60" grpId="0" animBg="1"/>
      <p:bldP spid="61" grpId="0" animBg="1"/>
      <p:bldP spid="62" grpId="0" animBg="1"/>
      <p:bldP spid="63" grpId="0"/>
      <p:bldP spid="80" grpId="0"/>
      <p:bldP spid="67" grpId="0"/>
      <p:bldP spid="6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神经网络的纵向扩展</a:t>
            </a:r>
            <a:r>
              <a:rPr lang="en-US" altLang="zh-CN" dirty="0"/>
              <a:t>——</a:t>
            </a:r>
            <a:r>
              <a:rPr lang="zh-CN" altLang="en-US" dirty="0"/>
              <a:t>局部模式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0725" y="1597625"/>
            <a:ext cx="4513879" cy="249138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3759" y="4176158"/>
            <a:ext cx="4513876" cy="2491388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椭圆 6"/>
          <p:cNvSpPr/>
          <p:nvPr/>
        </p:nvSpPr>
        <p:spPr>
          <a:xfrm>
            <a:off x="5685576" y="1486677"/>
            <a:ext cx="1240325" cy="253781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algn="ctr"/>
            <a:endParaRPr lang="zh-CN" altLang="en-US" dirty="0" err="1">
              <a:ln>
                <a:solidFill>
                  <a:srgbClr val="FF0000"/>
                </a:solidFill>
              </a:ln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5685576" y="4101421"/>
            <a:ext cx="1253359" cy="253781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algn="ctr"/>
            <a:endParaRPr lang="zh-CN" altLang="en-US" dirty="0" err="1">
              <a:ln>
                <a:solidFill>
                  <a:srgbClr val="FF0000"/>
                </a:solidFill>
              </a:ln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" name="直接箭头连接符 10"/>
          <p:cNvCxnSpPr/>
          <p:nvPr/>
        </p:nvCxnSpPr>
        <p:spPr>
          <a:xfrm flipH="1" flipV="1">
            <a:off x="7088863" y="2562131"/>
            <a:ext cx="1013988" cy="102304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/>
          <p:nvPr/>
        </p:nvCxnSpPr>
        <p:spPr>
          <a:xfrm flipH="1">
            <a:off x="7088863" y="3947311"/>
            <a:ext cx="1013988" cy="128619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8292974" y="3585172"/>
            <a:ext cx="13218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相同</a:t>
            </a:r>
          </a:p>
        </p:txBody>
      </p:sp>
      <p:sp>
        <p:nvSpPr>
          <p:cNvPr id="17" name="椭圆 16"/>
          <p:cNvSpPr/>
          <p:nvPr/>
        </p:nvSpPr>
        <p:spPr>
          <a:xfrm>
            <a:off x="4101220" y="1458362"/>
            <a:ext cx="1240325" cy="2537810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algn="ctr"/>
            <a:endParaRPr lang="zh-CN" altLang="en-US" dirty="0" err="1">
              <a:ln>
                <a:solidFill>
                  <a:srgbClr val="FF0000"/>
                </a:solidFill>
              </a:ln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4101220" y="4073106"/>
            <a:ext cx="1253359" cy="2537810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algn="ctr"/>
            <a:endParaRPr lang="zh-CN" altLang="en-US" dirty="0" err="1">
              <a:ln>
                <a:solidFill>
                  <a:srgbClr val="FF0000"/>
                </a:solidFill>
              </a:ln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658222" y="3529826"/>
            <a:ext cx="1682500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rgbClr val="00B05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不相同</a:t>
            </a:r>
          </a:p>
        </p:txBody>
      </p:sp>
      <p:cxnSp>
        <p:nvCxnSpPr>
          <p:cNvPr id="24" name="直接箭头连接符 23"/>
          <p:cNvCxnSpPr/>
          <p:nvPr/>
        </p:nvCxnSpPr>
        <p:spPr>
          <a:xfrm flipV="1">
            <a:off x="3213977" y="2592921"/>
            <a:ext cx="534157" cy="1063764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/>
          <p:nvPr/>
        </p:nvCxnSpPr>
        <p:spPr>
          <a:xfrm>
            <a:off x="3213974" y="3943700"/>
            <a:ext cx="629775" cy="1343506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0795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6" grpId="0"/>
      <p:bldP spid="17" grpId="0" animBg="1"/>
      <p:bldP spid="19" grpId="0" animBg="1"/>
      <p:bldP spid="22" grpId="0"/>
    </p:bld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5564" y="2194579"/>
            <a:ext cx="3089127" cy="3373184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“门”的概念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1232457" y="4498928"/>
            <a:ext cx="6002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门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11" name="直接箭头连接符 10"/>
          <p:cNvCxnSpPr/>
          <p:nvPr/>
        </p:nvCxnSpPr>
        <p:spPr>
          <a:xfrm flipV="1">
            <a:off x="1696329" y="4272833"/>
            <a:ext cx="593620" cy="41047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2964218" y="5113145"/>
                <a:ext cx="199496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zh-CN" alt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𝑥</m:t>
                      </m:r>
                      <m:r>
                        <a:rPr kumimoji="0" lang="zh-CN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zh-CN" altLang="en-US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sub>
                          </m:sSub>
                          <m:r>
                            <a:rPr kumimoji="0" lang="zh-CN" alt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sSub>
                            <m:sSubPr>
                              <m:ctrlP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zh-CN" altLang="en-US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b>
                          </m:sSub>
                          <m:r>
                            <a:rPr kumimoji="0" lang="zh-CN" alt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,…,</m:t>
                          </m:r>
                          <m:sSub>
                            <m:sSubPr>
                              <m:ctrlP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4218" y="5113145"/>
                <a:ext cx="1994969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矩形 12"/>
          <p:cNvSpPr/>
          <p:nvPr/>
        </p:nvSpPr>
        <p:spPr>
          <a:xfrm>
            <a:off x="2264234" y="3412631"/>
            <a:ext cx="1151402" cy="860202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/>
              <p:cNvSpPr/>
              <p:nvPr/>
            </p:nvSpPr>
            <p:spPr>
              <a:xfrm>
                <a:off x="2987050" y="2732268"/>
                <a:ext cx="2128981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𝑔</m:t>
                      </m:r>
                      <m:r>
                        <a:rPr kumimoji="0" lang="zh-CN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𝑔</m:t>
                              </m:r>
                            </m:e>
                            <m:sub>
                              <m:r>
                                <a:rPr kumimoji="0" lang="zh-CN" altLang="en-US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sub>
                          </m:sSub>
                          <m:r>
                            <a:rPr kumimoji="0" lang="zh-CN" alt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sSub>
                            <m:sSubPr>
                              <m:ctrlP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𝑔</m:t>
                              </m:r>
                            </m:e>
                            <m:sub>
                              <m:r>
                                <a:rPr kumimoji="0" lang="zh-CN" altLang="en-US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b>
                          </m:sSub>
                          <m:r>
                            <a:rPr kumimoji="0" lang="zh-CN" alt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,…,</m:t>
                          </m:r>
                          <m:sSub>
                            <m:sSubPr>
                              <m:ctrlP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𝑔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b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</a:b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𝑔</m:t>
                        </m:r>
                      </m:e>
                      <m:sub>
                        <m:r>
                          <a:rPr kumimoji="0" lang="en-US" altLang="zh-CN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𝑖</m:t>
                        </m:r>
                      </m:sub>
                    </m:sSub>
                    <m:r>
                      <a:rPr kumimoji="0" lang="en-US" altLang="zh-CN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∈[0, 1]</m:t>
                    </m:r>
                  </m:oMath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7" name="矩形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7050" y="2732268"/>
                <a:ext cx="2128981" cy="646331"/>
              </a:xfrm>
              <a:prstGeom prst="rect">
                <a:avLst/>
              </a:prstGeom>
              <a:blipFill>
                <a:blip r:embed="rId5"/>
                <a:stretch>
                  <a:fillRect b="-9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 18"/>
              <p:cNvSpPr/>
              <p:nvPr/>
            </p:nvSpPr>
            <p:spPr>
              <a:xfrm>
                <a:off x="917907" y="1802710"/>
                <a:ext cx="196201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𝑠</m:t>
                      </m:r>
                      <m:r>
                        <a:rPr kumimoji="0" lang="zh-CN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zh-CN" alt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0" lang="zh-CN" altLang="en-US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sub>
                          </m:sSub>
                          <m:r>
                            <a:rPr kumimoji="0" lang="zh-CN" altLang="en-US" sz="1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sSub>
                            <m:sSubPr>
                              <m:ctrlPr>
                                <a:rPr kumimoji="0" lang="zh-CN" alt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0" lang="zh-CN" altLang="en-US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b>
                          </m:sSub>
                          <m:r>
                            <a:rPr kumimoji="0" lang="zh-CN" altLang="en-US" sz="1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,…,</m:t>
                          </m:r>
                          <m:sSub>
                            <m:sSubPr>
                              <m:ctrlPr>
                                <a:rPr kumimoji="0" lang="zh-CN" alt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9" name="矩形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907" y="1802710"/>
                <a:ext cx="196201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矩形 19"/>
              <p:cNvSpPr/>
              <p:nvPr/>
            </p:nvSpPr>
            <p:spPr>
              <a:xfrm>
                <a:off x="3571819" y="1825247"/>
                <a:ext cx="203709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𝑠</m:t>
                          </m:r>
                        </m:e>
                        <m:sup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′</m:t>
                          </m:r>
                        </m:sup>
                      </m:sSup>
                      <m:r>
                        <a:rPr kumimoji="0" lang="zh-CN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B05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B05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B05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sub>
                            <m:sup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B05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′</m:t>
                              </m:r>
                            </m:sup>
                          </m:sSubSup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sSubSup>
                            <m:sSubSupPr>
                              <m:ctrlP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B05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B05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B05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b>
                            <m:sup>
                              <m: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B05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′</m:t>
                              </m:r>
                            </m:sup>
                          </m:sSubSup>
                          <m: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…,</m:t>
                          </m:r>
                          <m:sSubSup>
                            <m:sSubSupPr>
                              <m:ctrlP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B05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B05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B05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𝑚</m:t>
                              </m:r>
                            </m:sub>
                            <m:sup>
                              <m: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B05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′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20" name="矩形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1819" y="1825247"/>
                <a:ext cx="2037096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文本框 21"/>
          <p:cNvSpPr txBox="1"/>
          <p:nvPr/>
        </p:nvSpPr>
        <p:spPr>
          <a:xfrm>
            <a:off x="888326" y="3044156"/>
            <a:ext cx="11388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CC66FF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按位乘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CC66FF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23" name="直接箭头连接符 22"/>
          <p:cNvCxnSpPr/>
          <p:nvPr/>
        </p:nvCxnSpPr>
        <p:spPr>
          <a:xfrm flipV="1">
            <a:off x="1785971" y="2714279"/>
            <a:ext cx="900251" cy="506741"/>
          </a:xfrm>
          <a:prstGeom prst="straightConnector1">
            <a:avLst/>
          </a:prstGeom>
          <a:ln w="38100">
            <a:solidFill>
              <a:srgbClr val="CC66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/>
        </p:nvSpPr>
        <p:spPr>
          <a:xfrm>
            <a:off x="6019650" y="4341403"/>
            <a:ext cx="10239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一层神经网络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29" name="直接箭头连接符 28"/>
          <p:cNvCxnSpPr/>
          <p:nvPr/>
        </p:nvCxnSpPr>
        <p:spPr>
          <a:xfrm>
            <a:off x="3530359" y="3941908"/>
            <a:ext cx="3641722" cy="39429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/>
          <p:cNvSpPr txBox="1"/>
          <p:nvPr/>
        </p:nvSpPr>
        <p:spPr>
          <a:xfrm>
            <a:off x="5242384" y="2305003"/>
            <a:ext cx="15802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被选信息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10021680" y="2314169"/>
            <a:ext cx="17371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选后的信息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18796" y="1971926"/>
            <a:ext cx="3927519" cy="3672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492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3" grpId="0" animBg="1"/>
      <p:bldP spid="17" grpId="0"/>
      <p:bldP spid="19" grpId="0"/>
      <p:bldP spid="20" grpId="0"/>
      <p:bldP spid="22" grpId="0"/>
      <p:bldP spid="28" grpId="0"/>
      <p:bldP spid="31" grpId="0"/>
      <p:bldP spid="32" grpId="0"/>
    </p:bld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LSTM</a:t>
            </a:r>
            <a:r>
              <a:rPr lang="zh-CN" altLang="en-US" dirty="0"/>
              <a:t>模块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6577" y="1417638"/>
            <a:ext cx="6173712" cy="464050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8093192" y="1936565"/>
                <a:ext cx="2138342" cy="4192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𝑠</m:t>
                          </m:r>
                        </m:e>
                        <m:sup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𝑡</m:t>
                          </m:r>
                        </m:sup>
                      </m:sSup>
                      <m:r>
                        <a:rPr kumimoji="0" lang="zh-CN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sub>
                            <m:sup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</m:sup>
                          </m:sSubSup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sSubSup>
                            <m:sSubSupPr>
                              <m:ctrlP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b>
                            <m:sup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</m:sup>
                          </m:sSubSup>
                          <m: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…,</m:t>
                          </m:r>
                          <m:sSubSup>
                            <m:sSubSupPr>
                              <m:ctrlP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𝑚</m:t>
                              </m:r>
                            </m:sub>
                            <m:sup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3192" y="1936565"/>
                <a:ext cx="2138342" cy="41928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8164878" y="4122118"/>
                <a:ext cx="2156488" cy="4049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h</m:t>
                          </m:r>
                        </m:e>
                        <m:sup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𝑡</m:t>
                          </m:r>
                        </m:sup>
                      </m:sSup>
                      <m:r>
                        <a:rPr kumimoji="0" lang="zh-CN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sub>
                            <m:sup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</m:sup>
                          </m:sSubSup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sSubSup>
                            <m:sSubSupPr>
                              <m:ctrlP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b>
                            <m:sup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</m:sup>
                          </m:sSubSup>
                          <m: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…,</m:t>
                          </m:r>
                          <m:sSubSup>
                            <m:sSubSupPr>
                              <m:ctrlP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𝑚</m:t>
                              </m:r>
                            </m:sub>
                            <m:sup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4878" y="4122118"/>
                <a:ext cx="2156488" cy="40498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4491375" y="5529499"/>
                <a:ext cx="2139817" cy="4049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</m:e>
                        <m:sup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𝑡</m:t>
                          </m:r>
                        </m:sup>
                      </m:sSup>
                      <m:r>
                        <a:rPr kumimoji="0" lang="zh-CN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sub>
                            <m:sup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</m:sup>
                          </m:sSubSup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sSubSup>
                            <m:sSubSupPr>
                              <m:ctrlP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b>
                            <m:sup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</m:sup>
                          </m:sSubSup>
                          <m: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…,</m:t>
                          </m:r>
                          <m:sSubSup>
                            <m:sSubSupPr>
                              <m:ctrlP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𝑛</m:t>
                              </m:r>
                            </m:sub>
                            <m:sup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1375" y="5529499"/>
                <a:ext cx="2139817" cy="40498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文本框 9"/>
          <p:cNvSpPr txBox="1"/>
          <p:nvPr/>
        </p:nvSpPr>
        <p:spPr>
          <a:xfrm>
            <a:off x="8969076" y="2444502"/>
            <a:ext cx="7394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状态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1700872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LSTM</a:t>
            </a:r>
            <a:r>
              <a:rPr lang="zh-CN" altLang="en-US" dirty="0"/>
              <a:t>模块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4015" y="993046"/>
            <a:ext cx="6631389" cy="4984521"/>
          </a:xfrm>
          <a:prstGeom prst="rect">
            <a:avLst/>
          </a:prstGeom>
        </p:spPr>
      </p:pic>
      <p:sp>
        <p:nvSpPr>
          <p:cNvPr id="5" name="椭圆 4"/>
          <p:cNvSpPr/>
          <p:nvPr/>
        </p:nvSpPr>
        <p:spPr>
          <a:xfrm>
            <a:off x="5788516" y="3572928"/>
            <a:ext cx="924709" cy="1356880"/>
          </a:xfrm>
          <a:prstGeom prst="ellipse">
            <a:avLst/>
          </a:prstGeom>
          <a:noFill/>
          <a:ln w="190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183839" y="5373500"/>
            <a:ext cx="9980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遗忘门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7" name="直接箭头连接符 6"/>
          <p:cNvCxnSpPr>
            <a:stCxn id="6" idx="1"/>
          </p:cNvCxnSpPr>
          <p:nvPr/>
        </p:nvCxnSpPr>
        <p:spPr>
          <a:xfrm flipH="1" flipV="1">
            <a:off x="6458975" y="4929809"/>
            <a:ext cx="724864" cy="643746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/>
              <p:cNvSpPr/>
              <p:nvPr/>
            </p:nvSpPr>
            <p:spPr>
              <a:xfrm>
                <a:off x="2336290" y="4837736"/>
                <a:ext cx="3499932" cy="5048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h</m:t>
                          </m:r>
                        </m:e>
                        <m:sup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(</m:t>
                          </m:r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𝑡</m:t>
                          </m:r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−1)</m:t>
                          </m:r>
                        </m:sup>
                      </m:sSup>
                      <m:r>
                        <a:rPr kumimoji="0" lang="zh-CN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sub>
                            <m:sup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(</m:t>
                              </m:r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−1)</m:t>
                              </m:r>
                            </m:sup>
                          </m:sSubSup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sSubSup>
                            <m:sSubSupPr>
                              <m:ctrlP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b>
                            <m:sup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(</m:t>
                              </m:r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−1)</m:t>
                              </m:r>
                            </m:sup>
                          </m:sSubSup>
                          <m: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…,</m:t>
                          </m:r>
                          <m:sSubSup>
                            <m:sSubSupPr>
                              <m:ctrlP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𝑚</m:t>
                              </m:r>
                            </m:sub>
                            <m:sup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(</m:t>
                              </m:r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−1)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5" name="矩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6290" y="4837736"/>
                <a:ext cx="3499932" cy="50481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/>
              <p:cNvSpPr/>
              <p:nvPr/>
            </p:nvSpPr>
            <p:spPr>
              <a:xfrm>
                <a:off x="3966556" y="5467531"/>
                <a:ext cx="2139817" cy="4049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</m:e>
                        <m:sup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𝑡</m:t>
                          </m:r>
                        </m:sup>
                      </m:sSup>
                      <m:r>
                        <a:rPr kumimoji="0" lang="zh-CN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sub>
                            <m:sup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</m:sup>
                          </m:sSubSup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sSubSup>
                            <m:sSubSupPr>
                              <m:ctrlP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b>
                            <m:sup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</m:sup>
                          </m:sSubSup>
                          <m: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…,</m:t>
                          </m:r>
                          <m:sSubSup>
                            <m:sSubSupPr>
                              <m:ctrlP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𝑛</m:t>
                              </m:r>
                            </m:sub>
                            <m:sup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6" name="矩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6556" y="5467531"/>
                <a:ext cx="2139817" cy="40498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/>
              <p:cNvSpPr/>
              <p:nvPr/>
            </p:nvSpPr>
            <p:spPr>
              <a:xfrm>
                <a:off x="3715538" y="3426398"/>
                <a:ext cx="2113912" cy="4049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𝑓</m:t>
                          </m:r>
                        </m:e>
                        <m:sup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𝑡</m:t>
                          </m:r>
                        </m:sup>
                      </m:sSup>
                      <m:r>
                        <a:rPr kumimoji="0" lang="zh-CN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𝑓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sub>
                            <m:sup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</m:sup>
                          </m:sSubSup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sSubSup>
                            <m:sSubSupPr>
                              <m:ctrlP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𝑓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b>
                            <m:sup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</m:sup>
                          </m:sSubSup>
                          <m: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…,</m:t>
                          </m:r>
                          <m:sSubSup>
                            <m:sSubSupPr>
                              <m:ctrlP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𝑓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𝑚</m:t>
                              </m:r>
                            </m:sub>
                            <m:sup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7" name="矩形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5538" y="3426398"/>
                <a:ext cx="2113912" cy="404983"/>
              </a:xfrm>
              <a:prstGeom prst="rect">
                <a:avLst/>
              </a:prstGeom>
              <a:blipFill>
                <a:blip r:embed="rId5"/>
                <a:stretch>
                  <a:fillRect b="-74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 18"/>
              <p:cNvSpPr/>
              <p:nvPr/>
            </p:nvSpPr>
            <p:spPr>
              <a:xfrm>
                <a:off x="628136" y="2395021"/>
                <a:ext cx="4526944" cy="9840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zh-CN" alt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𝑓</m:t>
                          </m:r>
                        </m:e>
                        <m:sub>
                          <m: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</m:sub>
                        <m:sup>
                          <m:d>
                            <m:dPr>
                              <m:ctrlP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</m:e>
                          </m:d>
                        </m:sup>
                      </m:sSubSup>
                      <m:r>
                        <a:rPr kumimoji="0" lang="zh-CN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r>
                        <a:rPr kumimoji="0" lang="zh-CN" altLang="en-US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𝜎</m:t>
                      </m:r>
                      <m:d>
                        <m:dPr>
                          <m:ctrlP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undOvr"/>
                              <m:ctrlP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naryPr>
                            <m:sub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𝑗</m:t>
                              </m:r>
                              <m:r>
                                <a:rPr kumimoji="0" lang="zh-CN" altLang="en-US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=1</m:t>
                              </m:r>
                            </m:sub>
                            <m:sup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𝑚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SupPr>
                                <m:e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𝑖</m:t>
                                  </m:r>
                                  <m:r>
                                    <a:rPr kumimoji="0" lang="zh-CN" altLang="en-US" sz="18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,</m:t>
                                  </m:r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𝑓</m:t>
                                  </m:r>
                                </m:sup>
                              </m:sSubSup>
                              <m:sSubSup>
                                <m:sSubSupPr>
                                  <m:ctrlP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SupPr>
                                <m:e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𝑗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kumimoji="0" lang="zh-CN" alt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0" lang="zh-CN" alt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𝑡</m:t>
                                      </m:r>
                                      <m:r>
                                        <a:rPr kumimoji="0" lang="zh-CN" altLang="en-US" sz="1800" b="0" i="0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−1</m:t>
                                      </m:r>
                                    </m:e>
                                  </m:d>
                                </m:sup>
                              </m:sSubSup>
                              <m:r>
                                <a:rPr kumimoji="0" lang="zh-CN" altLang="en-US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+</m:t>
                              </m:r>
                              <m:nary>
                                <m:naryPr>
                                  <m:chr m:val="∑"/>
                                  <m:limLoc m:val="undOvr"/>
                                  <m:ctrlP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naryPr>
                                <m:sub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𝑗</m:t>
                                  </m:r>
                                  <m:r>
                                    <a:rPr kumimoji="0" lang="zh-CN" altLang="en-US" sz="18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𝑛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kumimoji="0" lang="zh-CN" alt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kumimoji="0" lang="zh-CN" alt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𝑈</m:t>
                                      </m:r>
                                    </m:e>
                                    <m:sub>
                                      <m:r>
                                        <a:rPr kumimoji="0" lang="zh-CN" alt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𝑖</m:t>
                                      </m:r>
                                      <m:r>
                                        <a:rPr kumimoji="0" lang="zh-CN" altLang="en-US" sz="1800" b="0" i="0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,</m:t>
                                      </m:r>
                                      <m:r>
                                        <a:rPr kumimoji="0" lang="zh-CN" alt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r>
                                        <a:rPr kumimoji="0" lang="zh-CN" alt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𝑓</m:t>
                                      </m:r>
                                    </m:sup>
                                  </m:sSubSup>
                                  <m:sSubSup>
                                    <m:sSubSupPr>
                                      <m:ctrlPr>
                                        <a:rPr kumimoji="0" lang="zh-CN" alt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kumimoji="0" lang="zh-CN" alt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0" lang="zh-CN" alt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d>
                                        <m:dPr>
                                          <m:ctrlPr>
                                            <a:rPr kumimoji="0" lang="zh-CN" altLang="en-US" sz="18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FF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cs typeface="+mn-cs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kumimoji="0" lang="zh-CN" altLang="en-US" sz="18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FF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cs typeface="+mn-cs"/>
                                            </a:rPr>
                                            <m:t>𝑡</m:t>
                                          </m:r>
                                        </m:e>
                                      </m:d>
                                    </m:sup>
                                  </m:sSubSup>
                                  <m:r>
                                    <a:rPr kumimoji="0" lang="zh-CN" altLang="en-US" sz="18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+</m:t>
                                  </m:r>
                                </m:e>
                              </m:nary>
                            </m:e>
                          </m:nary>
                          <m:sSubSup>
                            <m:sSubSupPr>
                              <m:ctrlP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𝑏</m:t>
                              </m:r>
                            </m:e>
                            <m:sub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𝑖</m:t>
                              </m:r>
                            </m:sub>
                            <m:sup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𝑓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9" name="矩形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136" y="2395021"/>
                <a:ext cx="4526944" cy="98405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13101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15" grpId="0"/>
      <p:bldP spid="16" grpId="0"/>
      <p:bldP spid="17" grpId="0"/>
      <p:bldP spid="19" grpId="0"/>
    </p:bld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8877" y="655623"/>
            <a:ext cx="6879057" cy="5124975"/>
          </a:xfrm>
          <a:prstGeom prst="rect">
            <a:avLst/>
          </a:prstGeom>
          <a:noFill/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LSTM</a:t>
            </a:r>
            <a:r>
              <a:rPr lang="zh-CN" altLang="en-US" dirty="0"/>
              <a:t>模块</a:t>
            </a:r>
          </a:p>
        </p:txBody>
      </p:sp>
      <p:sp>
        <p:nvSpPr>
          <p:cNvPr id="5" name="椭圆 4"/>
          <p:cNvSpPr/>
          <p:nvPr/>
        </p:nvSpPr>
        <p:spPr>
          <a:xfrm>
            <a:off x="6527987" y="3334389"/>
            <a:ext cx="924709" cy="1356880"/>
          </a:xfrm>
          <a:prstGeom prst="ellipse">
            <a:avLst/>
          </a:prstGeom>
          <a:noFill/>
          <a:ln w="190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722861" y="5110428"/>
            <a:ext cx="10474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输入门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7" name="直接箭头连接符 6"/>
          <p:cNvCxnSpPr>
            <a:stCxn id="6" idx="1"/>
          </p:cNvCxnSpPr>
          <p:nvPr/>
        </p:nvCxnSpPr>
        <p:spPr>
          <a:xfrm flipH="1" flipV="1">
            <a:off x="7203882" y="4691269"/>
            <a:ext cx="518979" cy="619214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1219200" y="4103706"/>
                <a:ext cx="3499932" cy="5048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h</m:t>
                          </m:r>
                        </m:e>
                        <m:sup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(</m:t>
                          </m:r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𝑡</m:t>
                          </m:r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−1)</m:t>
                          </m:r>
                        </m:sup>
                      </m:sSup>
                      <m:r>
                        <a:rPr kumimoji="0" lang="zh-CN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sub>
                            <m:sup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(</m:t>
                              </m:r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−1)</m:t>
                              </m:r>
                            </m:sup>
                          </m:sSubSup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sSubSup>
                            <m:sSubSupPr>
                              <m:ctrlP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b>
                            <m:sup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(</m:t>
                              </m:r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−1)</m:t>
                              </m:r>
                            </m:sup>
                          </m:sSubSup>
                          <m: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…,</m:t>
                          </m:r>
                          <m:sSubSup>
                            <m:sSubSupPr>
                              <m:ctrlP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𝑚</m:t>
                              </m:r>
                            </m:sub>
                            <m:sup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(</m:t>
                              </m:r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−1)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9200" y="4103706"/>
                <a:ext cx="3499932" cy="50481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3878454" y="5179696"/>
                <a:ext cx="2139817" cy="4049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</m:e>
                        <m:sup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𝑡</m:t>
                          </m:r>
                        </m:sup>
                      </m:sSup>
                      <m:r>
                        <a:rPr kumimoji="0" lang="zh-CN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sub>
                            <m:sup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</m:sup>
                          </m:sSubSup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sSubSup>
                            <m:sSubSupPr>
                              <m:ctrlP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b>
                            <m:sup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</m:sup>
                          </m:sSubSup>
                          <m: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…,</m:t>
                          </m:r>
                          <m:sSubSup>
                            <m:sSubSupPr>
                              <m:ctrlP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𝑛</m:t>
                              </m:r>
                            </m:sub>
                            <m:sup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8454" y="5179696"/>
                <a:ext cx="2139817" cy="40498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2572982" y="2243360"/>
                <a:ext cx="2184124" cy="4049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𝑔</m:t>
                          </m:r>
                        </m:e>
                        <m:sup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𝑡</m:t>
                          </m:r>
                        </m:sup>
                      </m:sSup>
                      <m:r>
                        <a:rPr kumimoji="0" lang="zh-CN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𝑔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sub>
                            <m:sup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</m:sup>
                          </m:sSubSup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sSubSup>
                            <m:sSubSupPr>
                              <m:ctrlP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𝑔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b>
                            <m:sup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</m:sup>
                          </m:sSubSup>
                          <m: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…,</m:t>
                          </m:r>
                          <m:sSubSup>
                            <m:sSubSupPr>
                              <m:ctrlP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𝑔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𝑚</m:t>
                              </m:r>
                            </m:sub>
                            <m:sup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2982" y="2243360"/>
                <a:ext cx="2184124" cy="404983"/>
              </a:xfrm>
              <a:prstGeom prst="rect">
                <a:avLst/>
              </a:prstGeom>
              <a:blipFill>
                <a:blip r:embed="rId5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/>
              <p:cNvSpPr/>
              <p:nvPr/>
            </p:nvSpPr>
            <p:spPr>
              <a:xfrm>
                <a:off x="1084240" y="2656331"/>
                <a:ext cx="4539320" cy="9840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zh-CN" alt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𝑔</m:t>
                          </m:r>
                        </m:e>
                        <m:sub>
                          <m: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</m:sub>
                        <m:sup>
                          <m:d>
                            <m:dPr>
                              <m:ctrlP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</m:e>
                          </m:d>
                        </m:sup>
                      </m:sSubSup>
                      <m:r>
                        <a:rPr kumimoji="0" lang="zh-CN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r>
                        <a:rPr kumimoji="0" lang="zh-CN" altLang="en-US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𝜎</m:t>
                      </m:r>
                      <m:d>
                        <m:dPr>
                          <m:ctrlP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undOvr"/>
                              <m:ctrlP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naryPr>
                            <m:sub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𝑗</m:t>
                              </m:r>
                              <m:r>
                                <a:rPr kumimoji="0" lang="zh-CN" altLang="en-US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=1</m:t>
                              </m:r>
                            </m:sub>
                            <m:sup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𝑚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SupPr>
                                <m:e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𝑖</m:t>
                                  </m:r>
                                  <m:r>
                                    <a:rPr kumimoji="0" lang="zh-CN" altLang="en-US" sz="18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,</m:t>
                                  </m:r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𝑔</m:t>
                                  </m:r>
                                </m:sup>
                              </m:sSubSup>
                              <m:sSubSup>
                                <m:sSubSupPr>
                                  <m:ctrlP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SupPr>
                                <m:e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𝑗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kumimoji="0" lang="zh-CN" alt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0" lang="zh-CN" alt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𝑡</m:t>
                                      </m:r>
                                      <m:r>
                                        <a:rPr kumimoji="0" lang="zh-CN" altLang="en-US" sz="1800" b="0" i="0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−1</m:t>
                                      </m:r>
                                    </m:e>
                                  </m:d>
                                </m:sup>
                              </m:sSubSup>
                              <m:r>
                                <a:rPr kumimoji="0" lang="zh-CN" altLang="en-US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+</m:t>
                              </m:r>
                              <m:nary>
                                <m:naryPr>
                                  <m:chr m:val="∑"/>
                                  <m:limLoc m:val="undOvr"/>
                                  <m:ctrlP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naryPr>
                                <m:sub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𝑗</m:t>
                                  </m:r>
                                  <m:r>
                                    <a:rPr kumimoji="0" lang="zh-CN" altLang="en-US" sz="18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𝑛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kumimoji="0" lang="zh-CN" alt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kumimoji="0" lang="zh-CN" alt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𝑈</m:t>
                                      </m:r>
                                    </m:e>
                                    <m:sub>
                                      <m:r>
                                        <a:rPr kumimoji="0" lang="zh-CN" alt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𝑖</m:t>
                                      </m:r>
                                      <m:r>
                                        <a:rPr kumimoji="0" lang="zh-CN" altLang="en-US" sz="1800" b="0" i="0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,</m:t>
                                      </m:r>
                                      <m:r>
                                        <a:rPr kumimoji="0" lang="zh-CN" alt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r>
                                        <a:rPr kumimoji="0" lang="zh-CN" alt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𝑔</m:t>
                                      </m:r>
                                    </m:sup>
                                  </m:sSubSup>
                                  <m:sSubSup>
                                    <m:sSubSupPr>
                                      <m:ctrlPr>
                                        <a:rPr kumimoji="0" lang="zh-CN" alt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kumimoji="0" lang="zh-CN" alt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0" lang="zh-CN" alt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d>
                                        <m:dPr>
                                          <m:ctrlPr>
                                            <a:rPr kumimoji="0" lang="zh-CN" altLang="en-US" sz="18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FF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cs typeface="+mn-cs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kumimoji="0" lang="zh-CN" altLang="en-US" sz="18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FF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cs typeface="+mn-cs"/>
                                            </a:rPr>
                                            <m:t>𝑡</m:t>
                                          </m:r>
                                        </m:e>
                                      </m:d>
                                    </m:sup>
                                  </m:sSubSup>
                                  <m:r>
                                    <a:rPr kumimoji="0" lang="zh-CN" altLang="en-US" sz="18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+</m:t>
                                  </m:r>
                                </m:e>
                              </m:nary>
                            </m:e>
                          </m:nary>
                          <m:sSubSup>
                            <m:sSubSupPr>
                              <m:ctrlP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𝑏</m:t>
                              </m:r>
                            </m:e>
                            <m:sub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𝑖</m:t>
                              </m:r>
                            </m:sub>
                            <m:sup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𝑔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4240" y="2656331"/>
                <a:ext cx="4539320" cy="98405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59092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10" grpId="0"/>
      <p:bldP spid="11" grpId="0"/>
      <p:bldP spid="12" grpId="0"/>
      <p:bldP spid="13" grpId="0"/>
    </p:bld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LSTM</a:t>
            </a:r>
            <a:r>
              <a:rPr lang="zh-CN" altLang="en-US" dirty="0"/>
              <a:t>模块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7801" y="793385"/>
            <a:ext cx="6321287" cy="4751432"/>
          </a:xfrm>
          <a:prstGeom prst="rect">
            <a:avLst/>
          </a:prstGeom>
        </p:spPr>
      </p:pic>
      <p:sp>
        <p:nvSpPr>
          <p:cNvPr id="5" name="椭圆 4"/>
          <p:cNvSpPr/>
          <p:nvPr/>
        </p:nvSpPr>
        <p:spPr>
          <a:xfrm>
            <a:off x="6893745" y="3093515"/>
            <a:ext cx="924709" cy="1356880"/>
          </a:xfrm>
          <a:prstGeom prst="ellipse">
            <a:avLst/>
          </a:prstGeom>
          <a:noFill/>
          <a:ln w="190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474224" y="5061918"/>
            <a:ext cx="17969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输入处理单元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7" name="直接箭头连接符 6"/>
          <p:cNvCxnSpPr>
            <a:stCxn id="6" idx="0"/>
          </p:cNvCxnSpPr>
          <p:nvPr/>
        </p:nvCxnSpPr>
        <p:spPr>
          <a:xfrm flipH="1" flipV="1">
            <a:off x="7601413" y="4365266"/>
            <a:ext cx="771310" cy="696652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905055" y="4075133"/>
                <a:ext cx="3499932" cy="5048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h</m:t>
                          </m:r>
                        </m:e>
                        <m:sup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(</m:t>
                          </m:r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𝑡</m:t>
                          </m:r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−1)</m:t>
                          </m:r>
                        </m:sup>
                      </m:sSup>
                      <m:r>
                        <a:rPr kumimoji="0" lang="zh-CN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sub>
                            <m:sup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(</m:t>
                              </m:r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−1)</m:t>
                              </m:r>
                            </m:sup>
                          </m:sSubSup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sSubSup>
                            <m:sSubSupPr>
                              <m:ctrlP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b>
                            <m:sup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(</m:t>
                              </m:r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−1)</m:t>
                              </m:r>
                            </m:sup>
                          </m:sSubSup>
                          <m: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…,</m:t>
                          </m:r>
                          <m:sSubSup>
                            <m:sSubSupPr>
                              <m:ctrlP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𝑚</m:t>
                              </m:r>
                            </m:sub>
                            <m:sup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(</m:t>
                              </m:r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−1)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055" y="4075133"/>
                <a:ext cx="3499932" cy="50481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3648035" y="5057045"/>
                <a:ext cx="2139817" cy="4049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</m:e>
                        <m:sup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𝑡</m:t>
                          </m:r>
                        </m:sup>
                      </m:sSup>
                      <m:r>
                        <a:rPr kumimoji="0" lang="zh-CN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sub>
                            <m:sup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</m:sup>
                          </m:sSubSup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sSubSup>
                            <m:sSubSupPr>
                              <m:ctrlP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b>
                            <m:sup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</m:sup>
                          </m:sSubSup>
                          <m: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…,</m:t>
                          </m:r>
                          <m:sSubSup>
                            <m:sSubSupPr>
                              <m:ctrlP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𝑛</m:t>
                              </m:r>
                            </m:sub>
                            <m:sup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8035" y="5057045"/>
                <a:ext cx="2139817" cy="40498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/>
              <p:cNvSpPr/>
              <p:nvPr/>
            </p:nvSpPr>
            <p:spPr>
              <a:xfrm>
                <a:off x="463359" y="2852534"/>
                <a:ext cx="4901085" cy="9840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zh-CN" alt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</m:e>
                        <m:sub>
                          <m: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𝑘</m:t>
                          </m:r>
                        </m:sub>
                        <m:sup>
                          <m:d>
                            <m:dPr>
                              <m:ctrlP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</m:e>
                          </m:d>
                        </m:sup>
                      </m:sSubSup>
                      <m:r>
                        <a:rPr kumimoji="0" lang="zh-CN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r>
                        <a:rPr kumimoji="0" lang="zh-CN" altLang="en-US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𝑡𝑎𝑛h</m:t>
                      </m:r>
                      <m:d>
                        <m:dPr>
                          <m:ctrlP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undOvr"/>
                              <m:ctrlP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naryPr>
                            <m:sub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𝑗</m:t>
                              </m:r>
                              <m:r>
                                <a:rPr kumimoji="0" lang="zh-CN" altLang="en-US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=1</m:t>
                              </m:r>
                            </m:sub>
                            <m:sup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𝑚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SupPr>
                                <m:e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𝑘</m:t>
                                  </m:r>
                                  <m:r>
                                    <a:rPr kumimoji="0" lang="zh-CN" altLang="en-US" sz="18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,</m:t>
                                  </m:r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𝑖</m:t>
                                  </m:r>
                                </m:sup>
                              </m:sSubSup>
                              <m:sSubSup>
                                <m:sSubSupPr>
                                  <m:ctrlP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SupPr>
                                <m:e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𝑗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kumimoji="0" lang="zh-CN" alt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0" lang="zh-CN" alt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𝑡</m:t>
                                      </m:r>
                                      <m:r>
                                        <a:rPr kumimoji="0" lang="zh-CN" altLang="en-US" sz="1800" b="0" i="0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−1</m:t>
                                      </m:r>
                                    </m:e>
                                  </m:d>
                                </m:sup>
                              </m:sSubSup>
                              <m:r>
                                <a:rPr kumimoji="0" lang="zh-CN" altLang="en-US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+</m:t>
                              </m:r>
                              <m:nary>
                                <m:naryPr>
                                  <m:chr m:val="∑"/>
                                  <m:limLoc m:val="undOvr"/>
                                  <m:ctrlP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naryPr>
                                <m:sub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𝑗</m:t>
                                  </m:r>
                                  <m:r>
                                    <a:rPr kumimoji="0" lang="zh-CN" altLang="en-US" sz="18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𝑛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kumimoji="0" lang="zh-CN" alt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kumimoji="0" lang="zh-CN" alt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𝑈</m:t>
                                      </m:r>
                                    </m:e>
                                    <m:sub>
                                      <m:r>
                                        <a:rPr kumimoji="0" lang="zh-CN" alt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𝑘</m:t>
                                      </m:r>
                                      <m:r>
                                        <a:rPr kumimoji="0" lang="zh-CN" altLang="en-US" sz="1800" b="0" i="0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,</m:t>
                                      </m:r>
                                      <m:r>
                                        <a:rPr kumimoji="0" lang="zh-CN" alt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r>
                                        <a:rPr kumimoji="0" lang="zh-CN" alt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𝑖</m:t>
                                      </m:r>
                                    </m:sup>
                                  </m:sSubSup>
                                  <m:sSubSup>
                                    <m:sSubSupPr>
                                      <m:ctrlPr>
                                        <a:rPr kumimoji="0" lang="zh-CN" alt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kumimoji="0" lang="zh-CN" alt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0" lang="zh-CN" alt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d>
                                        <m:dPr>
                                          <m:ctrlPr>
                                            <a:rPr kumimoji="0" lang="zh-CN" altLang="en-US" sz="18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FF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cs typeface="+mn-cs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kumimoji="0" lang="zh-CN" altLang="en-US" sz="18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FF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cs typeface="+mn-cs"/>
                                            </a:rPr>
                                            <m:t>𝑡</m:t>
                                          </m:r>
                                        </m:e>
                                      </m:d>
                                    </m:sup>
                                  </m:sSubSup>
                                  <m:r>
                                    <a:rPr kumimoji="0" lang="zh-CN" altLang="en-US" sz="18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+</m:t>
                                  </m:r>
                                </m:e>
                              </m:nary>
                            </m:e>
                          </m:nary>
                          <m:sSubSup>
                            <m:sSubSupPr>
                              <m:ctrlP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𝑏</m:t>
                              </m:r>
                            </m:e>
                            <m:sub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𝑘</m:t>
                              </m:r>
                            </m:sub>
                            <m:sup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𝑖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6" name="矩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359" y="2852534"/>
                <a:ext cx="4901085" cy="98405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/>
              <p:cNvSpPr/>
              <p:nvPr/>
            </p:nvSpPr>
            <p:spPr>
              <a:xfrm>
                <a:off x="3250532" y="2390669"/>
                <a:ext cx="1941814" cy="4049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</m:e>
                        <m:sup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𝑡</m:t>
                          </m:r>
                        </m:sup>
                      </m:sSup>
                      <m:r>
                        <a:rPr kumimoji="0" lang="zh-CN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𝑖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sub>
                            <m:sup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</m:sup>
                          </m:sSubSup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sSubSup>
                            <m:sSubSupPr>
                              <m:ctrlP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𝑖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b>
                            <m:sup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</m:sup>
                          </m:sSubSup>
                          <m: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…,</m:t>
                          </m:r>
                          <m:sSubSup>
                            <m:sSubSupPr>
                              <m:ctrlP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𝑖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𝑚</m:t>
                              </m:r>
                            </m:sub>
                            <m:sup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7" name="矩形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0532" y="2390669"/>
                <a:ext cx="1941814" cy="40498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50658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11" grpId="0"/>
      <p:bldP spid="12" grpId="0"/>
      <p:bldP spid="16" grpId="0"/>
      <p:bldP spid="17" grpId="0"/>
    </p:bld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LSTM</a:t>
            </a:r>
            <a:r>
              <a:rPr lang="zh-CN" altLang="en-US" dirty="0"/>
              <a:t>模块</a:t>
            </a:r>
          </a:p>
        </p:txBody>
      </p:sp>
      <p:pic>
        <p:nvPicPr>
          <p:cNvPr id="8" name="图片 7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8257" y="1124433"/>
            <a:ext cx="6337190" cy="4975211"/>
          </a:xfrm>
          <a:prstGeom prst="rect">
            <a:avLst/>
          </a:prstGeom>
          <a:noFill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8148936" y="2145878"/>
                <a:ext cx="2561470" cy="5048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zh-CN" alt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𝑠</m:t>
                          </m:r>
                        </m:e>
                        <m:sup>
                          <m:d>
                            <m:dPr>
                              <m:ctrlP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</m:e>
                          </m:d>
                        </m:sup>
                      </m:sSup>
                      <m:r>
                        <a:rPr kumimoji="0" lang="zh-CN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0" lang="zh-CN" altLang="en-US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𝑡</m:t>
                                  </m:r>
                                </m:e>
                              </m:d>
                            </m:sup>
                          </m:sSubSup>
                          <m:r>
                            <a:rPr kumimoji="0" lang="zh-CN" alt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sSubSup>
                            <m:sSubSupPr>
                              <m:ctrlP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0" lang="zh-CN" altLang="en-US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𝑡</m:t>
                                  </m:r>
                                </m:e>
                              </m:d>
                            </m:sup>
                          </m:sSubSup>
                          <m:r>
                            <a:rPr kumimoji="0" lang="zh-CN" alt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,…,</m:t>
                          </m:r>
                          <m:sSubSup>
                            <m:sSubSupPr>
                              <m:ctrlP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𝑚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𝑡</m:t>
                                  </m:r>
                                </m:e>
                              </m:d>
                            </m:sup>
                          </m:sSubSup>
                        </m:e>
                      </m:d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8936" y="2145878"/>
                <a:ext cx="2561470" cy="50481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本框 4"/>
          <p:cNvSpPr txBox="1"/>
          <p:nvPr/>
        </p:nvSpPr>
        <p:spPr>
          <a:xfrm>
            <a:off x="8221653" y="2860829"/>
            <a:ext cx="12801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状态处理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48744003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LSTM</a:t>
            </a:r>
            <a:r>
              <a:rPr lang="zh-CN" altLang="en-US" dirty="0"/>
              <a:t>模块</a:t>
            </a:r>
          </a:p>
        </p:txBody>
      </p:sp>
      <p:pic>
        <p:nvPicPr>
          <p:cNvPr id="4" name="图片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6097" y="1073426"/>
            <a:ext cx="6543924" cy="4770783"/>
          </a:xfrm>
          <a:prstGeom prst="rect">
            <a:avLst/>
          </a:prstGeom>
          <a:noFill/>
        </p:spPr>
      </p:pic>
      <p:sp>
        <p:nvSpPr>
          <p:cNvPr id="5" name="椭圆 4"/>
          <p:cNvSpPr/>
          <p:nvPr/>
        </p:nvSpPr>
        <p:spPr>
          <a:xfrm>
            <a:off x="8094392" y="3334389"/>
            <a:ext cx="924709" cy="1356880"/>
          </a:xfrm>
          <a:prstGeom prst="ellipse">
            <a:avLst/>
          </a:prstGeom>
          <a:noFill/>
          <a:ln w="190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233609" y="5110428"/>
            <a:ext cx="10474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输出门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7" name="直接箭头连接符 6"/>
          <p:cNvCxnSpPr>
            <a:stCxn id="6" idx="1"/>
          </p:cNvCxnSpPr>
          <p:nvPr/>
        </p:nvCxnSpPr>
        <p:spPr>
          <a:xfrm flipH="1" flipV="1">
            <a:off x="8714630" y="4691269"/>
            <a:ext cx="518979" cy="619214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1219200" y="4242865"/>
                <a:ext cx="3499932" cy="5048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h</m:t>
                          </m:r>
                        </m:e>
                        <m:sup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(</m:t>
                          </m:r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𝑡</m:t>
                          </m:r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−1)</m:t>
                          </m:r>
                        </m:sup>
                      </m:sSup>
                      <m:r>
                        <a:rPr kumimoji="0" lang="zh-CN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sub>
                            <m:sup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(</m:t>
                              </m:r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−1)</m:t>
                              </m:r>
                            </m:sup>
                          </m:sSubSup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sSubSup>
                            <m:sSubSupPr>
                              <m:ctrlP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b>
                            <m:sup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(</m:t>
                              </m:r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−1)</m:t>
                              </m:r>
                            </m:sup>
                          </m:sSubSup>
                          <m: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…,</m:t>
                          </m:r>
                          <m:sSubSup>
                            <m:sSubSupPr>
                              <m:ctrlP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𝑚</m:t>
                              </m:r>
                            </m:sub>
                            <m:sup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(</m:t>
                              </m:r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−1)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9200" y="4242865"/>
                <a:ext cx="3499932" cy="50481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3695743" y="5308046"/>
                <a:ext cx="2139817" cy="4049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</m:e>
                        <m:sup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𝑡</m:t>
                          </m:r>
                        </m:sup>
                      </m:sSup>
                      <m:r>
                        <a:rPr kumimoji="0" lang="zh-CN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sub>
                            <m:sup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</m:sup>
                          </m:sSubSup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sSubSup>
                            <m:sSubSupPr>
                              <m:ctrlP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b>
                            <m:sup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</m:sup>
                          </m:sSubSup>
                          <m: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…,</m:t>
                          </m:r>
                          <m:sSubSup>
                            <m:sSubSupPr>
                              <m:ctrlP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𝑛</m:t>
                              </m:r>
                            </m:sub>
                            <m:sup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5743" y="5308046"/>
                <a:ext cx="2139817" cy="40498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3250532" y="2621257"/>
                <a:ext cx="2133212" cy="4049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𝑞</m:t>
                          </m:r>
                        </m:e>
                        <m:sup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𝑡</m:t>
                          </m:r>
                        </m:sup>
                      </m:sSup>
                      <m:r>
                        <a:rPr kumimoji="0" lang="zh-CN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𝑞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sub>
                            <m:sup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</m:sup>
                          </m:sSubSup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sSubSup>
                            <m:sSubSupPr>
                              <m:ctrlP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𝑞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b>
                            <m:sup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</m:sup>
                          </m:sSubSup>
                          <m: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…,</m:t>
                          </m:r>
                          <m:sSubSup>
                            <m:sSubSupPr>
                              <m:ctrlP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𝑞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𝑚</m:t>
                              </m:r>
                            </m:sub>
                            <m:sup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0532" y="2621257"/>
                <a:ext cx="2133212" cy="404983"/>
              </a:xfrm>
              <a:prstGeom prst="rect">
                <a:avLst/>
              </a:prstGeom>
              <a:blipFill>
                <a:blip r:embed="rId5"/>
                <a:stretch>
                  <a:fillRect b="-15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1120491" y="3094577"/>
                <a:ext cx="4512325" cy="9840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zh-CN" alt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𝑞</m:t>
                          </m:r>
                        </m:e>
                        <m:sub>
                          <m: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</m:sub>
                        <m:sup>
                          <m:d>
                            <m:dPr>
                              <m:ctrlP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</m:e>
                          </m:d>
                        </m:sup>
                      </m:sSubSup>
                      <m:r>
                        <a:rPr kumimoji="0" lang="zh-CN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r>
                        <a:rPr kumimoji="0" lang="zh-CN" altLang="en-US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𝜎</m:t>
                      </m:r>
                      <m:d>
                        <m:dPr>
                          <m:ctrlP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undOvr"/>
                              <m:ctrlP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naryPr>
                            <m:sub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𝑗</m:t>
                              </m:r>
                              <m:r>
                                <a:rPr kumimoji="0" lang="zh-CN" altLang="en-US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=1</m:t>
                              </m:r>
                            </m:sub>
                            <m:sup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𝑚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SupPr>
                                <m:e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𝑖</m:t>
                                  </m:r>
                                  <m:r>
                                    <a:rPr kumimoji="0" lang="zh-CN" altLang="en-US" sz="18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,</m:t>
                                  </m:r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𝑞</m:t>
                                  </m:r>
                                </m:sup>
                              </m:sSubSup>
                              <m:sSubSup>
                                <m:sSubSupPr>
                                  <m:ctrlP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SupPr>
                                <m:e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𝑗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kumimoji="0" lang="zh-CN" alt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0" lang="zh-CN" alt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𝑡</m:t>
                                      </m:r>
                                      <m:r>
                                        <a:rPr kumimoji="0" lang="zh-CN" altLang="en-US" sz="1800" b="0" i="0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−1</m:t>
                                      </m:r>
                                    </m:e>
                                  </m:d>
                                </m:sup>
                              </m:sSubSup>
                              <m:r>
                                <a:rPr kumimoji="0" lang="zh-CN" altLang="en-US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+</m:t>
                              </m:r>
                              <m:nary>
                                <m:naryPr>
                                  <m:chr m:val="∑"/>
                                  <m:limLoc m:val="undOvr"/>
                                  <m:ctrlP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naryPr>
                                <m:sub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𝑗</m:t>
                                  </m:r>
                                  <m:r>
                                    <a:rPr kumimoji="0" lang="zh-CN" altLang="en-US" sz="18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𝑛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kumimoji="0" lang="zh-CN" alt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kumimoji="0" lang="zh-CN" alt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𝑈</m:t>
                                      </m:r>
                                    </m:e>
                                    <m:sub>
                                      <m:r>
                                        <a:rPr kumimoji="0" lang="zh-CN" alt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𝑖</m:t>
                                      </m:r>
                                      <m:r>
                                        <a:rPr kumimoji="0" lang="zh-CN" altLang="en-US" sz="1800" b="0" i="0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,</m:t>
                                      </m:r>
                                      <m:r>
                                        <a:rPr kumimoji="0" lang="zh-CN" alt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r>
                                        <a:rPr kumimoji="0" lang="zh-CN" alt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𝑞</m:t>
                                      </m:r>
                                    </m:sup>
                                  </m:sSubSup>
                                  <m:sSubSup>
                                    <m:sSubSupPr>
                                      <m:ctrlPr>
                                        <a:rPr kumimoji="0" lang="zh-CN" alt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kumimoji="0" lang="zh-CN" alt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0" lang="zh-CN" alt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d>
                                        <m:dPr>
                                          <m:ctrlPr>
                                            <a:rPr kumimoji="0" lang="zh-CN" altLang="en-US" sz="18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FF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cs typeface="+mn-cs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kumimoji="0" lang="zh-CN" altLang="en-US" sz="18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FF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cs typeface="+mn-cs"/>
                                            </a:rPr>
                                            <m:t>𝑡</m:t>
                                          </m:r>
                                        </m:e>
                                      </m:d>
                                    </m:sup>
                                  </m:sSubSup>
                                  <m:r>
                                    <a:rPr kumimoji="0" lang="zh-CN" altLang="en-US" sz="18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+</m:t>
                                  </m:r>
                                </m:e>
                              </m:nary>
                            </m:e>
                          </m:nary>
                          <m:sSubSup>
                            <m:sSubSupPr>
                              <m:ctrlP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𝑏</m:t>
                              </m:r>
                            </m:e>
                            <m:sub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𝑖</m:t>
                              </m:r>
                            </m:sub>
                            <m:sup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𝑞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0491" y="3094577"/>
                <a:ext cx="4512325" cy="98405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26420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8" grpId="0"/>
      <p:bldP spid="9" grpId="0"/>
      <p:bldP spid="10" grpId="0"/>
      <p:bldP spid="11" grpId="0"/>
    </p:bld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LSTM</a:t>
            </a:r>
            <a:r>
              <a:rPr lang="zh-CN" altLang="en-US" dirty="0"/>
              <a:t>模块</a:t>
            </a:r>
          </a:p>
        </p:txBody>
      </p:sp>
      <p:pic>
        <p:nvPicPr>
          <p:cNvPr id="4" name="图片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144988"/>
            <a:ext cx="6551874" cy="4699221"/>
          </a:xfrm>
          <a:prstGeom prst="rect">
            <a:avLst/>
          </a:prstGeom>
          <a:noFill/>
        </p:spPr>
      </p:pic>
      <p:sp>
        <p:nvSpPr>
          <p:cNvPr id="5" name="椭圆 4"/>
          <p:cNvSpPr/>
          <p:nvPr/>
        </p:nvSpPr>
        <p:spPr>
          <a:xfrm>
            <a:off x="5438655" y="2822712"/>
            <a:ext cx="924709" cy="747179"/>
          </a:xfrm>
          <a:prstGeom prst="ellipse">
            <a:avLst/>
          </a:prstGeom>
          <a:noFill/>
          <a:ln w="190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370856" y="2553134"/>
            <a:ext cx="31960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输出处理单元，只是一个</a:t>
            </a:r>
            <a:r>
              <a:rPr kumimoji="0" lang="en-US" altLang="zh-CN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tanh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激活函数，没有参数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7" name="直接箭头连接符 6"/>
          <p:cNvCxnSpPr>
            <a:stCxn id="6" idx="1"/>
          </p:cNvCxnSpPr>
          <p:nvPr/>
        </p:nvCxnSpPr>
        <p:spPr>
          <a:xfrm flipH="1">
            <a:off x="6331560" y="2907077"/>
            <a:ext cx="1039296" cy="138273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/>
              <p:cNvSpPr/>
              <p:nvPr/>
            </p:nvSpPr>
            <p:spPr>
              <a:xfrm>
                <a:off x="7162974" y="1613141"/>
                <a:ext cx="2561470" cy="5048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zh-CN" alt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𝑠</m:t>
                          </m:r>
                        </m:e>
                        <m:sup>
                          <m:d>
                            <m:dPr>
                              <m:ctrlP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</m:e>
                          </m:d>
                        </m:sup>
                      </m:sSup>
                      <m:r>
                        <a:rPr kumimoji="0" lang="zh-CN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0" lang="zh-CN" altLang="en-US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𝑡</m:t>
                                  </m:r>
                                </m:e>
                              </m:d>
                            </m:sup>
                          </m:sSubSup>
                          <m:r>
                            <a:rPr kumimoji="0" lang="zh-CN" alt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sSubSup>
                            <m:sSubSupPr>
                              <m:ctrlP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0" lang="zh-CN" altLang="en-US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𝑡</m:t>
                                  </m:r>
                                </m:e>
                              </m:d>
                            </m:sup>
                          </m:sSubSup>
                          <m:r>
                            <a:rPr kumimoji="0" lang="zh-CN" alt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,…,</m:t>
                          </m:r>
                          <m:sSubSup>
                            <m:sSubSupPr>
                              <m:ctrlP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𝑚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𝑡</m:t>
                                  </m:r>
                                </m:e>
                              </m:d>
                            </m:sup>
                          </m:sSubSup>
                        </m:e>
                      </m:d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2974" y="1613141"/>
                <a:ext cx="2561470" cy="50481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/>
              <p:cNvSpPr/>
              <p:nvPr/>
            </p:nvSpPr>
            <p:spPr>
              <a:xfrm>
                <a:off x="7459781" y="3316457"/>
                <a:ext cx="1331710" cy="5068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zh-CN" alt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𝑡𝑎𝑛h</m:t>
                      </m:r>
                      <m:d>
                        <m:dPr>
                          <m:ctrlP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𝑖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𝑡</m:t>
                                  </m:r>
                                </m:e>
                              </m:d>
                            </m:sup>
                          </m:sSubSup>
                        </m:e>
                      </m:d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5" name="矩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9781" y="3316457"/>
                <a:ext cx="1331710" cy="50687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00653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15" grpId="0"/>
    </p:bld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LSTM</a:t>
            </a:r>
            <a:r>
              <a:rPr lang="zh-CN" altLang="en-US" dirty="0"/>
              <a:t>模块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7688912" y="3677523"/>
                <a:ext cx="2616870" cy="5048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zh-CN" alt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h</m:t>
                          </m:r>
                        </m:e>
                        <m:sup>
                          <m:d>
                            <m:dPr>
                              <m:ctrlP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</m:e>
                          </m:d>
                        </m:sup>
                      </m:sSup>
                      <m:r>
                        <a:rPr kumimoji="0" lang="zh-CN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0" lang="zh-CN" altLang="en-US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𝑡</m:t>
                                  </m:r>
                                </m:e>
                              </m:d>
                            </m:sup>
                          </m:sSubSup>
                          <m:r>
                            <a:rPr kumimoji="0" lang="zh-CN" alt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sSubSup>
                            <m:sSubSupPr>
                              <m:ctrlP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0" lang="zh-CN" altLang="en-US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𝑡</m:t>
                                  </m:r>
                                </m:e>
                              </m:d>
                            </m:sup>
                          </m:sSubSup>
                          <m:r>
                            <a:rPr kumimoji="0" lang="zh-CN" alt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,…,</m:t>
                          </m:r>
                          <m:sSubSup>
                            <m:sSubSupPr>
                              <m:ctrlP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𝑚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𝑡</m:t>
                                  </m:r>
                                </m:e>
                              </m:d>
                            </m:sup>
                          </m:sSubSup>
                        </m:e>
                      </m:d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8912" y="3677523"/>
                <a:ext cx="2616870" cy="50481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7688917" y="4182341"/>
                <a:ext cx="2352695" cy="5068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zh-CN" alt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h</m:t>
                          </m:r>
                        </m:e>
                        <m:sub>
                          <m: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</m:sub>
                        <m:sup>
                          <m:d>
                            <m:dPr>
                              <m:ctrlP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</m:e>
                          </m:d>
                        </m:sup>
                      </m:sSubSup>
                      <m:r>
                        <a:rPr kumimoji="0" lang="zh-CN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sSubSup>
                        <m:sSubSupPr>
                          <m:ctrlP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𝑞</m:t>
                          </m:r>
                        </m:e>
                        <m:sub>
                          <m: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</m:sub>
                        <m:sup>
                          <m:d>
                            <m:dPr>
                              <m:ctrlP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</m:e>
                          </m:d>
                        </m:sup>
                      </m:sSubSup>
                      <m:r>
                        <a:rPr kumimoji="0" lang="zh-CN" altLang="en-US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𝑡𝑎𝑛h</m:t>
                      </m:r>
                      <m:d>
                        <m:dPr>
                          <m:ctrlP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𝑖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𝑡</m:t>
                                  </m:r>
                                </m:e>
                              </m:d>
                            </m:sup>
                          </m:sSubSup>
                        </m:e>
                      </m:d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8917" y="4182341"/>
                <a:ext cx="2352695" cy="50687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3" name="图片 5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1477" y="1123439"/>
            <a:ext cx="6132397" cy="4609451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543928" y="1217583"/>
            <a:ext cx="12801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模块输出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91619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6" grpId="0"/>
    </p:bld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举例：机器翻译</a:t>
            </a:r>
          </a:p>
        </p:txBody>
      </p:sp>
      <p:pic>
        <p:nvPicPr>
          <p:cNvPr id="4" name="图片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8557" y="1582309"/>
            <a:ext cx="6893781" cy="4158532"/>
          </a:xfrm>
          <a:prstGeom prst="rect">
            <a:avLst/>
          </a:prstGeom>
          <a:noFill/>
        </p:spPr>
      </p:pic>
      <p:sp>
        <p:nvSpPr>
          <p:cNvPr id="5" name="文本框 4"/>
          <p:cNvSpPr txBox="1"/>
          <p:nvPr/>
        </p:nvSpPr>
        <p:spPr>
          <a:xfrm>
            <a:off x="9501807" y="4004395"/>
            <a:ext cx="13119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编码器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6" name="直接箭头连接符 5"/>
          <p:cNvCxnSpPr>
            <a:stCxn id="5" idx="2"/>
          </p:cNvCxnSpPr>
          <p:nvPr/>
        </p:nvCxnSpPr>
        <p:spPr>
          <a:xfrm flipH="1">
            <a:off x="8762338" y="4404505"/>
            <a:ext cx="1395453" cy="48554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9543549" y="1750359"/>
            <a:ext cx="13119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解码器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12" name="直接箭头连接符 11"/>
          <p:cNvCxnSpPr>
            <a:stCxn id="11" idx="2"/>
          </p:cNvCxnSpPr>
          <p:nvPr/>
        </p:nvCxnSpPr>
        <p:spPr>
          <a:xfrm flipH="1">
            <a:off x="8804080" y="2150469"/>
            <a:ext cx="1395453" cy="48554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4980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让神经网络更深</a:t>
            </a:r>
            <a:r>
              <a:rPr lang="en-US" altLang="zh-CN" dirty="0"/>
              <a:t>——</a:t>
            </a:r>
            <a:r>
              <a:rPr lang="zh-CN" altLang="en-US" dirty="0"/>
              <a:t>模式组合</a:t>
            </a:r>
          </a:p>
        </p:txBody>
      </p:sp>
      <p:cxnSp>
        <p:nvCxnSpPr>
          <p:cNvPr id="5" name="直接箭头连接符 4"/>
          <p:cNvCxnSpPr/>
          <p:nvPr/>
        </p:nvCxnSpPr>
        <p:spPr>
          <a:xfrm flipH="1" flipV="1">
            <a:off x="4812358" y="2303956"/>
            <a:ext cx="6367" cy="489177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6" name="直接箭头连接符 5"/>
          <p:cNvCxnSpPr/>
          <p:nvPr/>
        </p:nvCxnSpPr>
        <p:spPr>
          <a:xfrm flipH="1" flipV="1">
            <a:off x="6134548" y="2284610"/>
            <a:ext cx="6367" cy="489177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7" name="椭圆 6"/>
          <p:cNvSpPr/>
          <p:nvPr/>
        </p:nvSpPr>
        <p:spPr>
          <a:xfrm>
            <a:off x="5995020" y="2774701"/>
            <a:ext cx="300326" cy="291448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4659542" y="2800495"/>
            <a:ext cx="300326" cy="291448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  <p:cxnSp>
        <p:nvCxnSpPr>
          <p:cNvPr id="11" name="直接箭头连接符 10"/>
          <p:cNvCxnSpPr>
            <a:stCxn id="18" idx="0"/>
            <a:endCxn id="8" idx="4"/>
          </p:cNvCxnSpPr>
          <p:nvPr/>
        </p:nvCxnSpPr>
        <p:spPr>
          <a:xfrm flipV="1">
            <a:off x="4278170" y="3091943"/>
            <a:ext cx="531533" cy="1056300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2" name="直接箭头连接符 11"/>
          <p:cNvCxnSpPr>
            <a:stCxn id="18" idx="0"/>
            <a:endCxn id="7" idx="4"/>
          </p:cNvCxnSpPr>
          <p:nvPr/>
        </p:nvCxnSpPr>
        <p:spPr>
          <a:xfrm flipV="1">
            <a:off x="4278170" y="3066149"/>
            <a:ext cx="1867012" cy="1082094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3" name="直接箭头连接符 12"/>
          <p:cNvCxnSpPr>
            <a:stCxn id="19" idx="0"/>
            <a:endCxn id="7" idx="4"/>
          </p:cNvCxnSpPr>
          <p:nvPr/>
        </p:nvCxnSpPr>
        <p:spPr>
          <a:xfrm flipV="1">
            <a:off x="5572311" y="3066149"/>
            <a:ext cx="572873" cy="1082094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4" name="直接箭头连接符 13"/>
          <p:cNvCxnSpPr>
            <a:stCxn id="20" idx="0"/>
            <a:endCxn id="8" idx="4"/>
          </p:cNvCxnSpPr>
          <p:nvPr/>
        </p:nvCxnSpPr>
        <p:spPr>
          <a:xfrm flipH="1" flipV="1">
            <a:off x="4809706" y="3091943"/>
            <a:ext cx="2066338" cy="1082095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5" name="直接箭头连接符 14"/>
          <p:cNvCxnSpPr>
            <a:stCxn id="20" idx="0"/>
            <a:endCxn id="7" idx="4"/>
          </p:cNvCxnSpPr>
          <p:nvPr/>
        </p:nvCxnSpPr>
        <p:spPr>
          <a:xfrm flipH="1" flipV="1">
            <a:off x="6145182" y="3066149"/>
            <a:ext cx="730859" cy="1107889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6" name="直接箭头连接符 15"/>
          <p:cNvCxnSpPr>
            <a:stCxn id="19" idx="0"/>
            <a:endCxn id="8" idx="4"/>
          </p:cNvCxnSpPr>
          <p:nvPr/>
        </p:nvCxnSpPr>
        <p:spPr>
          <a:xfrm flipH="1" flipV="1">
            <a:off x="4809706" y="3091943"/>
            <a:ext cx="762606" cy="1056300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8" name="椭圆 17"/>
          <p:cNvSpPr/>
          <p:nvPr/>
        </p:nvSpPr>
        <p:spPr>
          <a:xfrm>
            <a:off x="4128008" y="4148243"/>
            <a:ext cx="300326" cy="290454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5422148" y="4148243"/>
            <a:ext cx="300326" cy="290454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6725880" y="4174038"/>
            <a:ext cx="300326" cy="290454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7303923" y="5354124"/>
            <a:ext cx="300326" cy="290454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  <p:sp>
        <p:nvSpPr>
          <p:cNvPr id="22" name="文本框 173"/>
          <p:cNvSpPr txBox="1"/>
          <p:nvPr/>
        </p:nvSpPr>
        <p:spPr>
          <a:xfrm>
            <a:off x="5693628" y="5207064"/>
            <a:ext cx="843671" cy="476881"/>
          </a:xfrm>
          <a:prstGeom prst="rect">
            <a:avLst/>
          </a:prstGeom>
          <a:solidFill>
            <a:sysClr val="window" lastClr="FFFFFF"/>
          </a:solidFill>
          <a:ln w="28575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spcAft>
                <a:spcPts val="0"/>
              </a:spcAft>
            </a:pPr>
            <a:r>
              <a:rPr lang="en-US" sz="2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……</a:t>
            </a:r>
            <a:endParaRPr lang="zh-CN" sz="2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3" name="椭圆 22"/>
          <p:cNvSpPr/>
          <p:nvPr/>
        </p:nvSpPr>
        <p:spPr>
          <a:xfrm>
            <a:off x="4951886" y="5334777"/>
            <a:ext cx="300326" cy="290454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  <p:sp>
        <p:nvSpPr>
          <p:cNvPr id="24" name="椭圆 23"/>
          <p:cNvSpPr/>
          <p:nvPr/>
        </p:nvSpPr>
        <p:spPr>
          <a:xfrm>
            <a:off x="3736003" y="5334777"/>
            <a:ext cx="300326" cy="290454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  <p:cxnSp>
        <p:nvCxnSpPr>
          <p:cNvPr id="25" name="直接箭头连接符 24"/>
          <p:cNvCxnSpPr>
            <a:endCxn id="18" idx="4"/>
          </p:cNvCxnSpPr>
          <p:nvPr/>
        </p:nvCxnSpPr>
        <p:spPr>
          <a:xfrm flipV="1">
            <a:off x="3902107" y="4438697"/>
            <a:ext cx="376064" cy="895815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6" name="直接箭头连接符 25"/>
          <p:cNvCxnSpPr>
            <a:endCxn id="19" idx="4"/>
          </p:cNvCxnSpPr>
          <p:nvPr/>
        </p:nvCxnSpPr>
        <p:spPr>
          <a:xfrm flipV="1">
            <a:off x="3941972" y="4438697"/>
            <a:ext cx="1630339" cy="908979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7" name="直接箭头连接符 26"/>
          <p:cNvCxnSpPr>
            <a:endCxn id="18" idx="4"/>
          </p:cNvCxnSpPr>
          <p:nvPr/>
        </p:nvCxnSpPr>
        <p:spPr>
          <a:xfrm flipH="1" flipV="1">
            <a:off x="4278170" y="4438697"/>
            <a:ext cx="859750" cy="91516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8" name="直接箭头连接符 27"/>
          <p:cNvCxnSpPr>
            <a:endCxn id="20" idx="4"/>
          </p:cNvCxnSpPr>
          <p:nvPr/>
        </p:nvCxnSpPr>
        <p:spPr>
          <a:xfrm flipV="1">
            <a:off x="3981837" y="4464492"/>
            <a:ext cx="2894206" cy="915425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9" name="直接箭头连接符 28"/>
          <p:cNvCxnSpPr>
            <a:endCxn id="19" idx="4"/>
          </p:cNvCxnSpPr>
          <p:nvPr/>
        </p:nvCxnSpPr>
        <p:spPr>
          <a:xfrm flipV="1">
            <a:off x="5117990" y="4438697"/>
            <a:ext cx="454322" cy="895815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0" name="直接箭头连接符 29"/>
          <p:cNvCxnSpPr>
            <a:endCxn id="20" idx="4"/>
          </p:cNvCxnSpPr>
          <p:nvPr/>
        </p:nvCxnSpPr>
        <p:spPr>
          <a:xfrm flipV="1">
            <a:off x="5144567" y="4464492"/>
            <a:ext cx="1731476" cy="883227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1" name="直接箭头连接符 30"/>
          <p:cNvCxnSpPr>
            <a:endCxn id="20" idx="4"/>
          </p:cNvCxnSpPr>
          <p:nvPr/>
        </p:nvCxnSpPr>
        <p:spPr>
          <a:xfrm flipH="1" flipV="1">
            <a:off x="6876043" y="4464492"/>
            <a:ext cx="534187" cy="882916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2" name="直接箭头连接符 31"/>
          <p:cNvCxnSpPr>
            <a:endCxn id="19" idx="4"/>
          </p:cNvCxnSpPr>
          <p:nvPr/>
        </p:nvCxnSpPr>
        <p:spPr>
          <a:xfrm flipH="1" flipV="1">
            <a:off x="5572311" y="4438697"/>
            <a:ext cx="1851207" cy="921876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3" name="直接箭头连接符 32"/>
          <p:cNvCxnSpPr>
            <a:endCxn id="18" idx="4"/>
          </p:cNvCxnSpPr>
          <p:nvPr/>
        </p:nvCxnSpPr>
        <p:spPr>
          <a:xfrm flipH="1" flipV="1">
            <a:off x="4278170" y="4438697"/>
            <a:ext cx="3131783" cy="940729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文本框 58"/>
              <p:cNvSpPr txBox="1"/>
              <p:nvPr/>
            </p:nvSpPr>
            <p:spPr>
              <a:xfrm>
                <a:off x="3728934" y="5733887"/>
                <a:ext cx="387531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             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2 </m:t>
                          </m:r>
                        </m:sub>
                      </m:sSub>
                      <m:r>
                        <a:rPr lang="en-US" altLang="zh-CN" sz="2400" b="0" i="1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     …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                 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59" name="文本框 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8934" y="5733887"/>
                <a:ext cx="3875315" cy="461665"/>
              </a:xfrm>
              <a:prstGeom prst="rect">
                <a:avLst/>
              </a:prstGeom>
              <a:blipFill>
                <a:blip r:embed="rId3"/>
                <a:stretch>
                  <a:fillRect r="-110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文本框 59"/>
              <p:cNvSpPr txBox="1"/>
              <p:nvPr/>
            </p:nvSpPr>
            <p:spPr>
              <a:xfrm>
                <a:off x="4708046" y="1677221"/>
                <a:ext cx="182925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             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8 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60" name="文本框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8046" y="1677221"/>
                <a:ext cx="1829254" cy="461665"/>
              </a:xfrm>
              <a:prstGeom prst="rect">
                <a:avLst/>
              </a:prstGeom>
              <a:blipFill>
                <a:blip r:embed="rId4"/>
                <a:stretch>
                  <a:fillRect l="-1000" b="-657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4" name="图片 6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48352" y="1720088"/>
            <a:ext cx="3481669" cy="1921672"/>
          </a:xfrm>
          <a:prstGeom prst="rect">
            <a:avLst/>
          </a:prstGeom>
        </p:spPr>
      </p:pic>
      <p:pic>
        <p:nvPicPr>
          <p:cNvPr id="65" name="图片 6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98525" y="1593785"/>
            <a:ext cx="3481669" cy="1921672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66" name="图片 6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75993" y="3925768"/>
            <a:ext cx="3481669" cy="1921672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67" name="图片 6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651" y="3961368"/>
            <a:ext cx="3481669" cy="1921672"/>
          </a:xfrm>
          <a:prstGeom prst="rect">
            <a:avLst/>
          </a:prstGeom>
        </p:spPr>
      </p:pic>
      <p:sp>
        <p:nvSpPr>
          <p:cNvPr id="68" name="矩形 67"/>
          <p:cNvSpPr/>
          <p:nvPr/>
        </p:nvSpPr>
        <p:spPr>
          <a:xfrm>
            <a:off x="653143" y="1515291"/>
            <a:ext cx="1039339" cy="2126469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algn="ctr"/>
            <a:endParaRPr lang="zh-CN" altLang="en-US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9" name="矩形 68"/>
          <p:cNvSpPr/>
          <p:nvPr/>
        </p:nvSpPr>
        <p:spPr>
          <a:xfrm>
            <a:off x="2546147" y="3814846"/>
            <a:ext cx="1039339" cy="2126469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algn="ctr"/>
            <a:endParaRPr lang="zh-CN" altLang="en-US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0" name="矩形 69"/>
          <p:cNvSpPr/>
          <p:nvPr/>
        </p:nvSpPr>
        <p:spPr>
          <a:xfrm>
            <a:off x="7778121" y="1352839"/>
            <a:ext cx="1039339" cy="2126469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algn="ctr"/>
            <a:endParaRPr lang="zh-CN" altLang="en-US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1" name="矩形 70"/>
          <p:cNvSpPr/>
          <p:nvPr/>
        </p:nvSpPr>
        <p:spPr>
          <a:xfrm>
            <a:off x="9829467" y="3858969"/>
            <a:ext cx="1039339" cy="2126469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algn="ctr"/>
            <a:endParaRPr lang="zh-CN" altLang="en-US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3" name="曲线连接符 72"/>
          <p:cNvCxnSpPr/>
          <p:nvPr/>
        </p:nvCxnSpPr>
        <p:spPr>
          <a:xfrm flipV="1">
            <a:off x="2729210" y="4293470"/>
            <a:ext cx="1320407" cy="374324"/>
          </a:xfrm>
          <a:prstGeom prst="curvedConnector3">
            <a:avLst>
              <a:gd name="adj1" fmla="val 50001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曲线连接符 74"/>
          <p:cNvCxnSpPr/>
          <p:nvPr/>
        </p:nvCxnSpPr>
        <p:spPr>
          <a:xfrm rot="10800000">
            <a:off x="7136263" y="4317785"/>
            <a:ext cx="1553385" cy="454512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曲线连接符 81"/>
          <p:cNvCxnSpPr/>
          <p:nvPr/>
        </p:nvCxnSpPr>
        <p:spPr>
          <a:xfrm rot="10800000" flipV="1">
            <a:off x="5826644" y="2439217"/>
            <a:ext cx="2785757" cy="1837117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曲线连接符 83"/>
          <p:cNvCxnSpPr/>
          <p:nvPr/>
        </p:nvCxnSpPr>
        <p:spPr>
          <a:xfrm>
            <a:off x="2712443" y="2483731"/>
            <a:ext cx="2602500" cy="1768946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文本框 105"/>
          <p:cNvSpPr txBox="1"/>
          <p:nvPr/>
        </p:nvSpPr>
        <p:spPr>
          <a:xfrm>
            <a:off x="1021151" y="1993500"/>
            <a:ext cx="553998" cy="138542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400" dirty="0"/>
              <a:t>３的右部</a:t>
            </a:r>
          </a:p>
        </p:txBody>
      </p:sp>
      <p:sp>
        <p:nvSpPr>
          <p:cNvPr id="107" name="文本框 106"/>
          <p:cNvSpPr txBox="1"/>
          <p:nvPr/>
        </p:nvSpPr>
        <p:spPr>
          <a:xfrm>
            <a:off x="978337" y="4193891"/>
            <a:ext cx="553998" cy="138542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400" dirty="0"/>
              <a:t>３的左部</a:t>
            </a:r>
          </a:p>
        </p:txBody>
      </p:sp>
      <p:sp>
        <p:nvSpPr>
          <p:cNvPr id="108" name="文本框 107"/>
          <p:cNvSpPr txBox="1"/>
          <p:nvPr/>
        </p:nvSpPr>
        <p:spPr>
          <a:xfrm>
            <a:off x="10026196" y="1766125"/>
            <a:ext cx="553998" cy="138542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400" dirty="0"/>
              <a:t>８的右部</a:t>
            </a:r>
          </a:p>
        </p:txBody>
      </p:sp>
      <p:sp>
        <p:nvSpPr>
          <p:cNvPr id="109" name="文本框 108"/>
          <p:cNvSpPr txBox="1"/>
          <p:nvPr/>
        </p:nvSpPr>
        <p:spPr>
          <a:xfrm>
            <a:off x="10128594" y="4079585"/>
            <a:ext cx="553998" cy="138542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400" dirty="0"/>
              <a:t>８的左部</a:t>
            </a:r>
          </a:p>
        </p:txBody>
      </p:sp>
    </p:spTree>
    <p:extLst>
      <p:ext uri="{BB962C8B-B14F-4D97-AF65-F5344CB8AC3E}">
        <p14:creationId xmlns:p14="http://schemas.microsoft.com/office/powerpoint/2010/main" val="1197578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 animBg="1"/>
      <p:bldP spid="69" grpId="0" animBg="1"/>
      <p:bldP spid="70" grpId="0" animBg="1"/>
      <p:bldP spid="71" grpId="0" animBg="1"/>
      <p:bldP spid="106" grpId="0"/>
      <p:bldP spid="107" grpId="0"/>
      <p:bldP spid="108" grpId="0"/>
      <p:bldP spid="109" grpId="0"/>
    </p:bld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小结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1163541" y="1417637"/>
            <a:ext cx="10363200" cy="4999065"/>
          </a:xfrm>
        </p:spPr>
        <p:txBody>
          <a:bodyPr>
            <a:normAutofit/>
          </a:bodyPr>
          <a:lstStyle/>
          <a:p>
            <a:r>
              <a:rPr lang="zh-CN" altLang="en-US" dirty="0"/>
              <a:t>循环神经网络的一种特殊实现</a:t>
            </a:r>
            <a:endParaRPr lang="en-US" altLang="zh-CN" dirty="0"/>
          </a:p>
          <a:p>
            <a:pPr lvl="1"/>
            <a:r>
              <a:rPr lang="zh-CN" altLang="en-US" dirty="0"/>
              <a:t>单向</a:t>
            </a:r>
            <a:r>
              <a:rPr lang="en-US" altLang="zh-CN" dirty="0"/>
              <a:t>LSTM</a:t>
            </a:r>
          </a:p>
          <a:p>
            <a:pPr lvl="1"/>
            <a:r>
              <a:rPr lang="zh-CN" altLang="en-US" dirty="0"/>
              <a:t>双向</a:t>
            </a:r>
            <a:r>
              <a:rPr lang="en-US" altLang="zh-CN" dirty="0"/>
              <a:t>LSTM</a:t>
            </a:r>
          </a:p>
          <a:p>
            <a:pPr lvl="1"/>
            <a:r>
              <a:rPr lang="zh-CN" altLang="en-US" dirty="0"/>
              <a:t>序列到序列的</a:t>
            </a:r>
            <a:r>
              <a:rPr lang="en-US" altLang="zh-CN" dirty="0"/>
              <a:t>LSTM</a:t>
            </a:r>
          </a:p>
          <a:p>
            <a:r>
              <a:rPr lang="zh-CN" altLang="en-US" dirty="0"/>
              <a:t>同简单循环神经网络一样，</a:t>
            </a:r>
            <a:r>
              <a:rPr lang="en-US" altLang="zh-CN" dirty="0"/>
              <a:t>LSTM</a:t>
            </a:r>
            <a:r>
              <a:rPr lang="zh-CN" altLang="en-US" dirty="0"/>
              <a:t>模块也是共用的</a:t>
            </a:r>
            <a:endParaRPr lang="en-US" altLang="zh-CN" dirty="0"/>
          </a:p>
          <a:p>
            <a:pPr lvl="1"/>
            <a:r>
              <a:rPr lang="zh-CN" altLang="en-US" dirty="0"/>
              <a:t>只有一个模块，循环使用</a:t>
            </a:r>
            <a:endParaRPr lang="en-US" altLang="zh-CN" dirty="0"/>
          </a:p>
          <a:p>
            <a:r>
              <a:rPr lang="zh-CN" altLang="en-US" dirty="0"/>
              <a:t>三个门</a:t>
            </a:r>
            <a:endParaRPr lang="en-US" altLang="zh-CN" dirty="0"/>
          </a:p>
          <a:p>
            <a:pPr lvl="1"/>
            <a:r>
              <a:rPr lang="zh-CN" altLang="en-US" dirty="0"/>
              <a:t>遗忘门，输入门，输出门</a:t>
            </a:r>
            <a:endParaRPr lang="en-US" altLang="zh-CN" dirty="0"/>
          </a:p>
          <a:p>
            <a:pPr lvl="1"/>
            <a:r>
              <a:rPr lang="zh-CN" altLang="en-US" dirty="0"/>
              <a:t>结构一样，参数不同</a:t>
            </a:r>
            <a:endParaRPr lang="en-US" altLang="zh-CN" dirty="0"/>
          </a:p>
          <a:p>
            <a:r>
              <a:rPr lang="en-US" altLang="zh-CN" dirty="0"/>
              <a:t>LSTM</a:t>
            </a:r>
            <a:r>
              <a:rPr lang="zh-CN" altLang="en-US" dirty="0"/>
              <a:t>变种</a:t>
            </a:r>
            <a:endParaRPr lang="en-US" altLang="zh-CN" dirty="0"/>
          </a:p>
          <a:p>
            <a:pPr lvl="1"/>
            <a:r>
              <a:rPr lang="en-US" altLang="zh-CN" dirty="0"/>
              <a:t>GRU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51877588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2.10 </a:t>
            </a:r>
            <a:r>
              <a:rPr lang="zh-CN" altLang="en-US" dirty="0"/>
              <a:t>深度学习框架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1219200" y="1201310"/>
            <a:ext cx="10363200" cy="4572000"/>
          </a:xfrm>
        </p:spPr>
        <p:txBody>
          <a:bodyPr/>
          <a:lstStyle/>
          <a:p>
            <a:endParaRPr lang="en-US" altLang="zh-CN" dirty="0"/>
          </a:p>
          <a:p>
            <a:r>
              <a:rPr lang="zh-CN" altLang="en-US" dirty="0"/>
              <a:t>网络结构越来越复杂</a:t>
            </a:r>
            <a:endParaRPr lang="en-US" altLang="zh-CN" dirty="0"/>
          </a:p>
          <a:p>
            <a:r>
              <a:rPr lang="zh-CN" altLang="en-US" dirty="0"/>
              <a:t>网络层次越来越深</a:t>
            </a:r>
            <a:endParaRPr lang="en-US" altLang="zh-CN" dirty="0"/>
          </a:p>
          <a:p>
            <a:r>
              <a:rPr lang="zh-CN" altLang="en-US" dirty="0"/>
              <a:t>如何方便地构建神经网络？</a:t>
            </a:r>
            <a:endParaRPr lang="en-US" altLang="zh-CN" dirty="0"/>
          </a:p>
          <a:p>
            <a:r>
              <a:rPr lang="en-US" altLang="zh-CN" dirty="0"/>
              <a:t>BP</a:t>
            </a:r>
            <a:r>
              <a:rPr lang="zh-CN" altLang="en-US" dirty="0"/>
              <a:t>算法需要每次都推导吗？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深度学习框架</a:t>
            </a: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38145719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常用的深度学习框架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1219200" y="1082039"/>
            <a:ext cx="10363200" cy="5127929"/>
          </a:xfrm>
        </p:spPr>
        <p:txBody>
          <a:bodyPr/>
          <a:lstStyle/>
          <a:p>
            <a:endParaRPr lang="en-US" altLang="zh-CN" dirty="0"/>
          </a:p>
          <a:p>
            <a:r>
              <a:rPr lang="en-US" altLang="zh-CN" dirty="0" err="1"/>
              <a:t>TensorFlow</a:t>
            </a:r>
            <a:endParaRPr lang="en-US" altLang="zh-CN" dirty="0"/>
          </a:p>
          <a:p>
            <a:r>
              <a:rPr lang="en-US" altLang="zh-CN" dirty="0" err="1"/>
              <a:t>PyTorch</a:t>
            </a:r>
            <a:endParaRPr lang="en-US" altLang="zh-CN" dirty="0"/>
          </a:p>
          <a:p>
            <a:r>
              <a:rPr lang="en-US" altLang="zh-CN" dirty="0" err="1"/>
              <a:t>Keras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飞桨（</a:t>
            </a:r>
            <a:r>
              <a:rPr lang="en-US" altLang="zh-CN" dirty="0" err="1"/>
              <a:t>PaddlePaddle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zh-CN" altLang="en-US" dirty="0"/>
              <a:t>百度公司</a:t>
            </a:r>
            <a:endParaRPr lang="en-US" altLang="zh-CN" dirty="0"/>
          </a:p>
          <a:p>
            <a:r>
              <a:rPr lang="en-US" altLang="zh-CN" dirty="0" err="1"/>
              <a:t>OneFlow</a:t>
            </a:r>
            <a:endParaRPr lang="en-US" altLang="zh-CN" dirty="0"/>
          </a:p>
          <a:p>
            <a:pPr lvl="1"/>
            <a:r>
              <a:rPr lang="zh-CN" altLang="en-US" dirty="0"/>
              <a:t>一流科技</a:t>
            </a:r>
            <a:endParaRPr lang="en-US" altLang="zh-CN" dirty="0"/>
          </a:p>
          <a:p>
            <a:r>
              <a:rPr lang="zh-CN" altLang="en-US" dirty="0"/>
              <a:t>计图（</a:t>
            </a:r>
            <a:r>
              <a:rPr lang="en-US" altLang="zh-CN" dirty="0" err="1"/>
              <a:t>Jittor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zh-CN" altLang="en-US" dirty="0"/>
              <a:t>清华大学</a:t>
            </a:r>
          </a:p>
        </p:txBody>
      </p:sp>
    </p:spTree>
    <p:extLst>
      <p:ext uri="{BB962C8B-B14F-4D97-AF65-F5344CB8AC3E}">
        <p14:creationId xmlns:p14="http://schemas.microsoft.com/office/powerpoint/2010/main" val="1405931228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2.11 </a:t>
            </a:r>
            <a:r>
              <a:rPr lang="zh-CN" altLang="en-US" dirty="0"/>
              <a:t>总结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1219200" y="1789706"/>
            <a:ext cx="10363200" cy="4572000"/>
          </a:xfrm>
        </p:spPr>
        <p:txBody>
          <a:bodyPr/>
          <a:lstStyle/>
          <a:p>
            <a:r>
              <a:rPr lang="zh-CN" altLang="en-US" dirty="0"/>
              <a:t>神经网络（深度学习）的基础知识</a:t>
            </a:r>
            <a:endParaRPr lang="en-US" altLang="zh-CN" dirty="0"/>
          </a:p>
          <a:p>
            <a:pPr lvl="1"/>
            <a:r>
              <a:rPr lang="zh-CN" altLang="en-US" dirty="0"/>
              <a:t>神经元、神经网络</a:t>
            </a:r>
            <a:endParaRPr lang="en-US" altLang="zh-CN" dirty="0"/>
          </a:p>
          <a:p>
            <a:pPr lvl="1"/>
            <a:r>
              <a:rPr lang="zh-CN" altLang="en-US" dirty="0"/>
              <a:t>全连接神经网络</a:t>
            </a:r>
            <a:endParaRPr lang="en-US" altLang="zh-CN" dirty="0"/>
          </a:p>
          <a:p>
            <a:pPr lvl="1"/>
            <a:r>
              <a:rPr lang="zh-CN" altLang="en-US" dirty="0"/>
              <a:t>卷积神经网络</a:t>
            </a:r>
            <a:endParaRPr lang="en-US" altLang="zh-CN" dirty="0"/>
          </a:p>
          <a:p>
            <a:pPr lvl="1"/>
            <a:r>
              <a:rPr lang="zh-CN" altLang="en-US" dirty="0"/>
              <a:t>循环神经网络</a:t>
            </a:r>
            <a:endParaRPr lang="en-US" altLang="zh-CN" dirty="0"/>
          </a:p>
          <a:p>
            <a:pPr lvl="2"/>
            <a:r>
              <a:rPr lang="zh-CN" altLang="en-US" dirty="0"/>
              <a:t>简单循环神经网络</a:t>
            </a:r>
            <a:endParaRPr lang="en-US" altLang="zh-CN" dirty="0"/>
          </a:p>
          <a:p>
            <a:pPr lvl="2"/>
            <a:r>
              <a:rPr lang="zh-CN" altLang="en-US" dirty="0"/>
              <a:t>长短期记忆网络（</a:t>
            </a:r>
            <a:r>
              <a:rPr lang="en-US" altLang="zh-CN" dirty="0"/>
              <a:t>LSTM</a:t>
            </a:r>
            <a:r>
              <a:rPr lang="zh-CN" altLang="en-US" dirty="0"/>
              <a:t>）</a:t>
            </a:r>
            <a:endParaRPr lang="en-US" altLang="zh-CN" dirty="0"/>
          </a:p>
          <a:p>
            <a:pPr lvl="2"/>
            <a:r>
              <a:rPr lang="zh-CN" altLang="en-US" dirty="0"/>
              <a:t>双向循环神经网络</a:t>
            </a:r>
            <a:endParaRPr lang="en-US" altLang="zh-CN" dirty="0"/>
          </a:p>
          <a:p>
            <a:pPr lvl="2"/>
            <a:r>
              <a:rPr lang="zh-CN" altLang="en-US" dirty="0"/>
              <a:t>序列到序列神经网络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01631927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altLang="zh-CN" dirty="0"/>
              <a:t>BP</a:t>
            </a:r>
            <a:r>
              <a:rPr lang="zh-CN" altLang="en-US" dirty="0"/>
              <a:t>算法</a:t>
            </a:r>
            <a:endParaRPr lang="en-US" altLang="zh-CN" dirty="0"/>
          </a:p>
          <a:p>
            <a:pPr lvl="1"/>
            <a:r>
              <a:rPr lang="zh-CN" altLang="en-US" dirty="0"/>
              <a:t>过拟合问题</a:t>
            </a:r>
            <a:endParaRPr lang="en-US" altLang="zh-CN" dirty="0"/>
          </a:p>
          <a:p>
            <a:pPr lvl="1"/>
            <a:r>
              <a:rPr lang="zh-CN" altLang="en-US" dirty="0"/>
              <a:t>梯度消失问题</a:t>
            </a:r>
            <a:endParaRPr lang="en-US" altLang="zh-CN" dirty="0"/>
          </a:p>
          <a:p>
            <a:pPr lvl="1"/>
            <a:r>
              <a:rPr lang="zh-CN" altLang="en-US" dirty="0"/>
              <a:t>神经网络实现举例</a:t>
            </a:r>
            <a:endParaRPr lang="en-US" altLang="zh-CN" dirty="0"/>
          </a:p>
          <a:p>
            <a:pPr lvl="2"/>
            <a:r>
              <a:rPr lang="en-US" altLang="zh-CN" dirty="0" err="1"/>
              <a:t>LeNet</a:t>
            </a:r>
            <a:endParaRPr lang="en-US" altLang="zh-CN" dirty="0"/>
          </a:p>
          <a:p>
            <a:pPr lvl="2"/>
            <a:r>
              <a:rPr lang="en-US" altLang="zh-CN" dirty="0" err="1"/>
              <a:t>GoogLeNet</a:t>
            </a:r>
            <a:endParaRPr lang="en-US" altLang="zh-CN" dirty="0"/>
          </a:p>
          <a:p>
            <a:pPr lvl="2"/>
            <a:r>
              <a:rPr lang="en-US" altLang="zh-CN" dirty="0" err="1"/>
              <a:t>ResNet</a:t>
            </a:r>
            <a:endParaRPr lang="en-US" altLang="zh-CN" dirty="0"/>
          </a:p>
          <a:p>
            <a:pPr lvl="2"/>
            <a:r>
              <a:rPr lang="en-US" altLang="zh-CN" dirty="0"/>
              <a:t>VGG-16</a:t>
            </a:r>
          </a:p>
        </p:txBody>
      </p:sp>
    </p:spTree>
    <p:extLst>
      <p:ext uri="{BB962C8B-B14F-4D97-AF65-F5344CB8AC3E}">
        <p14:creationId xmlns:p14="http://schemas.microsoft.com/office/powerpoint/2010/main" val="3042692658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1"/>
            <a:endParaRPr lang="en-US" altLang="zh-CN" dirty="0"/>
          </a:p>
          <a:p>
            <a:pPr lvl="1"/>
            <a:r>
              <a:rPr lang="zh-CN" altLang="en-US" dirty="0"/>
              <a:t>词向量</a:t>
            </a:r>
            <a:endParaRPr lang="en-US" altLang="zh-CN" dirty="0"/>
          </a:p>
          <a:p>
            <a:pPr lvl="2"/>
            <a:r>
              <a:rPr lang="zh-CN" altLang="en-US" dirty="0"/>
              <a:t>独热编码</a:t>
            </a:r>
            <a:endParaRPr lang="en-US" altLang="zh-CN" dirty="0"/>
          </a:p>
          <a:p>
            <a:pPr lvl="2"/>
            <a:r>
              <a:rPr lang="zh-CN" altLang="en-US" dirty="0"/>
              <a:t>分布式表示</a:t>
            </a:r>
            <a:endParaRPr lang="en-US" altLang="zh-CN" dirty="0"/>
          </a:p>
          <a:p>
            <a:pPr lvl="2"/>
            <a:r>
              <a:rPr lang="zh-CN" altLang="en-US" dirty="0"/>
              <a:t>神经网络语言模型</a:t>
            </a:r>
            <a:endParaRPr lang="en-US" altLang="zh-CN" dirty="0"/>
          </a:p>
          <a:p>
            <a:pPr lvl="3"/>
            <a:r>
              <a:rPr lang="zh-CN" altLang="en-US" dirty="0"/>
              <a:t>连续词袋模型（</a:t>
            </a:r>
            <a:r>
              <a:rPr lang="en-US" altLang="zh-CN" dirty="0"/>
              <a:t>CBOW</a:t>
            </a:r>
            <a:r>
              <a:rPr lang="zh-CN" altLang="en-US" dirty="0"/>
              <a:t>）</a:t>
            </a:r>
            <a:endParaRPr lang="en-US" altLang="zh-CN" dirty="0"/>
          </a:p>
          <a:p>
            <a:pPr lvl="3"/>
            <a:r>
              <a:rPr lang="zh-CN" altLang="en-US" dirty="0"/>
              <a:t>跳词模型（</a:t>
            </a:r>
            <a:r>
              <a:rPr lang="en-US" altLang="zh-CN" dirty="0"/>
              <a:t>Skip-Gram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zh-CN" altLang="en-US" dirty="0"/>
              <a:t>循环神经网络应用举例</a:t>
            </a:r>
            <a:endParaRPr lang="en-US" altLang="zh-CN" dirty="0"/>
          </a:p>
          <a:p>
            <a:pPr lvl="2"/>
            <a:r>
              <a:rPr lang="zh-CN" altLang="en-US" dirty="0"/>
              <a:t>情感分类问题</a:t>
            </a:r>
            <a:endParaRPr lang="en-US" altLang="zh-CN" dirty="0"/>
          </a:p>
          <a:p>
            <a:pPr lvl="2"/>
            <a:r>
              <a:rPr lang="zh-CN" altLang="en-US" dirty="0"/>
              <a:t>分词问题</a:t>
            </a:r>
            <a:endParaRPr lang="en-US" altLang="zh-CN" dirty="0"/>
          </a:p>
          <a:p>
            <a:pPr lvl="2"/>
            <a:r>
              <a:rPr lang="zh-CN" altLang="en-US" dirty="0"/>
              <a:t>看图说话问题</a:t>
            </a:r>
          </a:p>
        </p:txBody>
      </p:sp>
    </p:spTree>
    <p:extLst>
      <p:ext uri="{BB962C8B-B14F-4D97-AF65-F5344CB8AC3E}">
        <p14:creationId xmlns:p14="http://schemas.microsoft.com/office/powerpoint/2010/main" val="520048734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神经网络应用问题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1274859" y="1208598"/>
            <a:ext cx="10363200" cy="4683981"/>
          </a:xfrm>
        </p:spPr>
        <p:txBody>
          <a:bodyPr>
            <a:normAutofit lnSpcReduction="10000"/>
          </a:bodyPr>
          <a:lstStyle/>
          <a:p>
            <a:endParaRPr lang="en-US" altLang="zh-CN" dirty="0"/>
          </a:p>
          <a:p>
            <a:r>
              <a:rPr lang="zh-CN" altLang="en-US" dirty="0"/>
              <a:t>确认输入</a:t>
            </a:r>
            <a:r>
              <a:rPr lang="en-US" altLang="zh-CN" dirty="0"/>
              <a:t>-</a:t>
            </a:r>
            <a:r>
              <a:rPr lang="zh-CN" altLang="en-US" dirty="0"/>
              <a:t>输出关系</a:t>
            </a:r>
            <a:endParaRPr lang="en-US" altLang="zh-CN" dirty="0"/>
          </a:p>
          <a:p>
            <a:r>
              <a:rPr lang="zh-CN" altLang="en-US" dirty="0"/>
              <a:t>收集样本</a:t>
            </a:r>
            <a:endParaRPr lang="en-US" altLang="zh-CN" dirty="0"/>
          </a:p>
          <a:p>
            <a:r>
              <a:rPr lang="zh-CN" altLang="en-US" dirty="0"/>
              <a:t>设计网络结构</a:t>
            </a:r>
            <a:endParaRPr lang="en-US" altLang="zh-CN" dirty="0"/>
          </a:p>
          <a:p>
            <a:r>
              <a:rPr lang="zh-CN" altLang="en-US" dirty="0"/>
              <a:t>设计损失函数</a:t>
            </a:r>
            <a:endParaRPr lang="en-US" altLang="zh-CN" dirty="0"/>
          </a:p>
          <a:p>
            <a:r>
              <a:rPr lang="zh-CN" altLang="en-US" dirty="0"/>
              <a:t>框架实现</a:t>
            </a:r>
            <a:endParaRPr lang="en-US" altLang="zh-CN" dirty="0"/>
          </a:p>
          <a:p>
            <a:r>
              <a:rPr lang="zh-CN" altLang="en-US" dirty="0"/>
              <a:t>超参数选择</a:t>
            </a:r>
            <a:endParaRPr lang="en-US" altLang="zh-CN" dirty="0"/>
          </a:p>
          <a:p>
            <a:r>
              <a:rPr lang="zh-CN" altLang="en-US" dirty="0"/>
              <a:t>调整试错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关注发展动态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001206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多层神经网络</a:t>
            </a:r>
          </a:p>
        </p:txBody>
      </p:sp>
      <p:cxnSp>
        <p:nvCxnSpPr>
          <p:cNvPr id="5" name="直接箭头连接符 4"/>
          <p:cNvCxnSpPr/>
          <p:nvPr/>
        </p:nvCxnSpPr>
        <p:spPr>
          <a:xfrm flipH="1" flipV="1">
            <a:off x="4315724" y="1529760"/>
            <a:ext cx="5529" cy="484459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6" name="直接箭头连接符 5"/>
          <p:cNvCxnSpPr/>
          <p:nvPr/>
        </p:nvCxnSpPr>
        <p:spPr>
          <a:xfrm flipH="1" flipV="1">
            <a:off x="5951529" y="1510601"/>
            <a:ext cx="5529" cy="484459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7" name="椭圆 6"/>
          <p:cNvSpPr/>
          <p:nvPr/>
        </p:nvSpPr>
        <p:spPr>
          <a:xfrm>
            <a:off x="5830371" y="1995962"/>
            <a:ext cx="278534" cy="288636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4183027" y="2021508"/>
            <a:ext cx="278534" cy="288636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  <p:cxnSp>
        <p:nvCxnSpPr>
          <p:cNvPr id="11" name="直接箭头连接符 10"/>
          <p:cNvCxnSpPr>
            <a:stCxn id="18" idx="0"/>
            <a:endCxn id="44" idx="4"/>
          </p:cNvCxnSpPr>
          <p:nvPr/>
        </p:nvCxnSpPr>
        <p:spPr>
          <a:xfrm flipV="1">
            <a:off x="4050178" y="3241601"/>
            <a:ext cx="4347" cy="83140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2" name="直接箭头连接符 11"/>
          <p:cNvCxnSpPr>
            <a:stCxn id="18" idx="0"/>
            <a:endCxn id="45" idx="4"/>
          </p:cNvCxnSpPr>
          <p:nvPr/>
        </p:nvCxnSpPr>
        <p:spPr>
          <a:xfrm flipV="1">
            <a:off x="4050178" y="3241601"/>
            <a:ext cx="719757" cy="83140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3" name="直接箭头连接符 12"/>
          <p:cNvCxnSpPr>
            <a:stCxn id="19" idx="0"/>
            <a:endCxn id="45" idx="4"/>
          </p:cNvCxnSpPr>
          <p:nvPr/>
        </p:nvCxnSpPr>
        <p:spPr>
          <a:xfrm flipV="1">
            <a:off x="4765588" y="3241601"/>
            <a:ext cx="4347" cy="83140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4" name="直接箭头连接符 13"/>
          <p:cNvCxnSpPr>
            <a:stCxn id="20" idx="0"/>
            <a:endCxn id="45" idx="4"/>
          </p:cNvCxnSpPr>
          <p:nvPr/>
        </p:nvCxnSpPr>
        <p:spPr>
          <a:xfrm flipH="1" flipV="1">
            <a:off x="4769935" y="3241601"/>
            <a:ext cx="1536091" cy="856947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5" name="直接箭头连接符 14"/>
          <p:cNvCxnSpPr>
            <a:stCxn id="20" idx="0"/>
            <a:endCxn id="46" idx="4"/>
          </p:cNvCxnSpPr>
          <p:nvPr/>
        </p:nvCxnSpPr>
        <p:spPr>
          <a:xfrm flipV="1">
            <a:off x="6306026" y="3267147"/>
            <a:ext cx="4347" cy="83140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6" name="直接箭头连接符 15"/>
          <p:cNvCxnSpPr>
            <a:stCxn id="19" idx="0"/>
            <a:endCxn id="44" idx="4"/>
          </p:cNvCxnSpPr>
          <p:nvPr/>
        </p:nvCxnSpPr>
        <p:spPr>
          <a:xfrm flipH="1" flipV="1">
            <a:off x="4054525" y="3241601"/>
            <a:ext cx="711063" cy="83140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8" name="椭圆 17"/>
          <p:cNvSpPr/>
          <p:nvPr/>
        </p:nvSpPr>
        <p:spPr>
          <a:xfrm>
            <a:off x="3910911" y="4073002"/>
            <a:ext cx="278534" cy="287652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4626321" y="4073002"/>
            <a:ext cx="278534" cy="287652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6166759" y="4098548"/>
            <a:ext cx="278534" cy="287652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6668700" y="5267249"/>
            <a:ext cx="278534" cy="287652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  <p:sp>
        <p:nvSpPr>
          <p:cNvPr id="23" name="椭圆 22"/>
          <p:cNvSpPr/>
          <p:nvPr/>
        </p:nvSpPr>
        <p:spPr>
          <a:xfrm>
            <a:off x="4626321" y="5248090"/>
            <a:ext cx="278534" cy="287652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  <p:sp>
        <p:nvSpPr>
          <p:cNvPr id="24" name="椭圆 23"/>
          <p:cNvSpPr/>
          <p:nvPr/>
        </p:nvSpPr>
        <p:spPr>
          <a:xfrm>
            <a:off x="3570515" y="5248090"/>
            <a:ext cx="278534" cy="287652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  <p:cxnSp>
        <p:nvCxnSpPr>
          <p:cNvPr id="25" name="直接箭头连接符 24"/>
          <p:cNvCxnSpPr>
            <a:stCxn id="24" idx="0"/>
            <a:endCxn id="18" idx="4"/>
          </p:cNvCxnSpPr>
          <p:nvPr/>
        </p:nvCxnSpPr>
        <p:spPr>
          <a:xfrm flipV="1">
            <a:off x="3709782" y="4360654"/>
            <a:ext cx="340396" cy="887436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6" name="直接箭头连接符 25"/>
          <p:cNvCxnSpPr>
            <a:stCxn id="24" idx="0"/>
            <a:endCxn id="19" idx="4"/>
          </p:cNvCxnSpPr>
          <p:nvPr/>
        </p:nvCxnSpPr>
        <p:spPr>
          <a:xfrm flipV="1">
            <a:off x="3709782" y="4360654"/>
            <a:ext cx="1055806" cy="887436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7" name="直接箭头连接符 26"/>
          <p:cNvCxnSpPr>
            <a:stCxn id="23" idx="0"/>
            <a:endCxn id="18" idx="4"/>
          </p:cNvCxnSpPr>
          <p:nvPr/>
        </p:nvCxnSpPr>
        <p:spPr>
          <a:xfrm flipH="1" flipV="1">
            <a:off x="4050178" y="4360654"/>
            <a:ext cx="715410" cy="887436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8" name="直接箭头连接符 27"/>
          <p:cNvCxnSpPr>
            <a:stCxn id="24" idx="0"/>
            <a:endCxn id="20" idx="4"/>
          </p:cNvCxnSpPr>
          <p:nvPr/>
        </p:nvCxnSpPr>
        <p:spPr>
          <a:xfrm flipV="1">
            <a:off x="3709782" y="4386200"/>
            <a:ext cx="2596244" cy="861890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9" name="直接箭头连接符 28"/>
          <p:cNvCxnSpPr>
            <a:stCxn id="23" idx="0"/>
            <a:endCxn id="19" idx="4"/>
          </p:cNvCxnSpPr>
          <p:nvPr/>
        </p:nvCxnSpPr>
        <p:spPr>
          <a:xfrm flipV="1">
            <a:off x="4765588" y="4360654"/>
            <a:ext cx="0" cy="887436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0" name="直接箭头连接符 29"/>
          <p:cNvCxnSpPr>
            <a:stCxn id="23" idx="0"/>
            <a:endCxn id="20" idx="4"/>
          </p:cNvCxnSpPr>
          <p:nvPr/>
        </p:nvCxnSpPr>
        <p:spPr>
          <a:xfrm flipV="1">
            <a:off x="4765588" y="4386200"/>
            <a:ext cx="1540438" cy="861890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1" name="直接箭头连接符 30"/>
          <p:cNvCxnSpPr>
            <a:stCxn id="21" idx="0"/>
            <a:endCxn id="20" idx="4"/>
          </p:cNvCxnSpPr>
          <p:nvPr/>
        </p:nvCxnSpPr>
        <p:spPr>
          <a:xfrm flipH="1" flipV="1">
            <a:off x="6306026" y="4386200"/>
            <a:ext cx="501941" cy="881049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2" name="直接箭头连接符 31"/>
          <p:cNvCxnSpPr>
            <a:stCxn id="21" idx="0"/>
            <a:endCxn id="19" idx="4"/>
          </p:cNvCxnSpPr>
          <p:nvPr/>
        </p:nvCxnSpPr>
        <p:spPr>
          <a:xfrm flipH="1" flipV="1">
            <a:off x="4765588" y="4360654"/>
            <a:ext cx="2042379" cy="906595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3" name="直接箭头连接符 32"/>
          <p:cNvCxnSpPr>
            <a:stCxn id="21" idx="0"/>
            <a:endCxn id="18" idx="4"/>
          </p:cNvCxnSpPr>
          <p:nvPr/>
        </p:nvCxnSpPr>
        <p:spPr>
          <a:xfrm flipH="1" flipV="1">
            <a:off x="4050178" y="4360654"/>
            <a:ext cx="2757789" cy="906595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35" name="文本框 187"/>
          <p:cNvSpPr txBox="1"/>
          <p:nvPr/>
        </p:nvSpPr>
        <p:spPr>
          <a:xfrm>
            <a:off x="7170641" y="5248090"/>
            <a:ext cx="1010451" cy="472279"/>
          </a:xfrm>
          <a:prstGeom prst="rect">
            <a:avLst/>
          </a:prstGeom>
          <a:solidFill>
            <a:sysClr val="window" lastClr="FFFFFF"/>
          </a:solidFill>
          <a:ln w="28575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spcAft>
                <a:spcPts val="0"/>
              </a:spcAft>
            </a:pPr>
            <a:r>
              <a:rPr lang="zh-CN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输入层</a:t>
            </a:r>
          </a:p>
        </p:txBody>
      </p:sp>
      <p:sp>
        <p:nvSpPr>
          <p:cNvPr id="36" name="文本框 188"/>
          <p:cNvSpPr txBox="1"/>
          <p:nvPr/>
        </p:nvSpPr>
        <p:spPr>
          <a:xfrm>
            <a:off x="6302835" y="1986991"/>
            <a:ext cx="1113499" cy="472279"/>
          </a:xfrm>
          <a:prstGeom prst="rect">
            <a:avLst/>
          </a:prstGeom>
          <a:solidFill>
            <a:sysClr val="window" lastClr="FFFFFF"/>
          </a:solidFill>
          <a:ln w="28575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spcAft>
                <a:spcPts val="0"/>
              </a:spcAft>
            </a:pPr>
            <a:r>
              <a:rPr lang="zh-CN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输出层</a:t>
            </a:r>
          </a:p>
        </p:txBody>
      </p:sp>
      <p:sp>
        <p:nvSpPr>
          <p:cNvPr id="37" name="文本框 189"/>
          <p:cNvSpPr txBox="1"/>
          <p:nvPr/>
        </p:nvSpPr>
        <p:spPr>
          <a:xfrm>
            <a:off x="6616775" y="4073002"/>
            <a:ext cx="999047" cy="472279"/>
          </a:xfrm>
          <a:prstGeom prst="rect">
            <a:avLst/>
          </a:prstGeom>
          <a:solidFill>
            <a:sysClr val="window" lastClr="FFFFFF"/>
          </a:solidFill>
          <a:ln w="28575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spcAft>
                <a:spcPts val="0"/>
              </a:spcAft>
            </a:pPr>
            <a:r>
              <a:rPr lang="zh-CN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隐含层</a:t>
            </a:r>
          </a:p>
        </p:txBody>
      </p:sp>
      <p:sp>
        <p:nvSpPr>
          <p:cNvPr id="44" name="椭圆 43"/>
          <p:cNvSpPr/>
          <p:nvPr/>
        </p:nvSpPr>
        <p:spPr>
          <a:xfrm>
            <a:off x="3915258" y="2953949"/>
            <a:ext cx="278534" cy="287652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4630668" y="2953949"/>
            <a:ext cx="278534" cy="287652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6171106" y="2979495"/>
            <a:ext cx="278534" cy="287652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  <p:cxnSp>
        <p:nvCxnSpPr>
          <p:cNvPr id="73" name="直接箭头连接符 72"/>
          <p:cNvCxnSpPr>
            <a:stCxn id="18" idx="0"/>
            <a:endCxn id="46" idx="4"/>
          </p:cNvCxnSpPr>
          <p:nvPr/>
        </p:nvCxnSpPr>
        <p:spPr>
          <a:xfrm flipV="1">
            <a:off x="4050178" y="3267147"/>
            <a:ext cx="2260195" cy="805855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6" name="直接箭头连接符 75"/>
          <p:cNvCxnSpPr>
            <a:stCxn id="19" idx="0"/>
            <a:endCxn id="46" idx="4"/>
          </p:cNvCxnSpPr>
          <p:nvPr/>
        </p:nvCxnSpPr>
        <p:spPr>
          <a:xfrm flipV="1">
            <a:off x="4765588" y="3267147"/>
            <a:ext cx="1544785" cy="805855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80" name="直接箭头连接符 79"/>
          <p:cNvCxnSpPr>
            <a:stCxn id="20" idx="0"/>
            <a:endCxn id="44" idx="4"/>
          </p:cNvCxnSpPr>
          <p:nvPr/>
        </p:nvCxnSpPr>
        <p:spPr>
          <a:xfrm flipH="1" flipV="1">
            <a:off x="4054525" y="3241601"/>
            <a:ext cx="2251501" cy="856947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83" name="直接箭头连接符 82"/>
          <p:cNvCxnSpPr>
            <a:stCxn id="44" idx="0"/>
            <a:endCxn id="8" idx="4"/>
          </p:cNvCxnSpPr>
          <p:nvPr/>
        </p:nvCxnSpPr>
        <p:spPr>
          <a:xfrm flipV="1">
            <a:off x="4054525" y="2310144"/>
            <a:ext cx="267769" cy="643805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86" name="直接箭头连接符 85"/>
          <p:cNvCxnSpPr>
            <a:stCxn id="44" idx="0"/>
            <a:endCxn id="7" idx="4"/>
          </p:cNvCxnSpPr>
          <p:nvPr/>
        </p:nvCxnSpPr>
        <p:spPr>
          <a:xfrm flipV="1">
            <a:off x="4054525" y="2284598"/>
            <a:ext cx="1915113" cy="66935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89" name="直接箭头连接符 88"/>
          <p:cNvCxnSpPr>
            <a:stCxn id="45" idx="0"/>
            <a:endCxn id="8" idx="4"/>
          </p:cNvCxnSpPr>
          <p:nvPr/>
        </p:nvCxnSpPr>
        <p:spPr>
          <a:xfrm flipH="1" flipV="1">
            <a:off x="4322294" y="2310144"/>
            <a:ext cx="447641" cy="643805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92" name="直接箭头连接符 91"/>
          <p:cNvCxnSpPr>
            <a:stCxn id="45" idx="0"/>
            <a:endCxn id="7" idx="4"/>
          </p:cNvCxnSpPr>
          <p:nvPr/>
        </p:nvCxnSpPr>
        <p:spPr>
          <a:xfrm flipV="1">
            <a:off x="4769935" y="2284598"/>
            <a:ext cx="1199703" cy="66935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95" name="直接箭头连接符 94"/>
          <p:cNvCxnSpPr>
            <a:stCxn id="46" idx="0"/>
            <a:endCxn id="8" idx="4"/>
          </p:cNvCxnSpPr>
          <p:nvPr/>
        </p:nvCxnSpPr>
        <p:spPr>
          <a:xfrm flipH="1" flipV="1">
            <a:off x="4322294" y="2310144"/>
            <a:ext cx="1988079" cy="66935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98" name="直接箭头连接符 97"/>
          <p:cNvCxnSpPr>
            <a:stCxn id="46" idx="0"/>
            <a:endCxn id="7" idx="4"/>
          </p:cNvCxnSpPr>
          <p:nvPr/>
        </p:nvCxnSpPr>
        <p:spPr>
          <a:xfrm flipH="1" flipV="1">
            <a:off x="5969638" y="2284598"/>
            <a:ext cx="340735" cy="694897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03" name="文本框 189"/>
          <p:cNvSpPr txBox="1"/>
          <p:nvPr/>
        </p:nvSpPr>
        <p:spPr>
          <a:xfrm>
            <a:off x="6632452" y="2966729"/>
            <a:ext cx="999047" cy="472279"/>
          </a:xfrm>
          <a:prstGeom prst="rect">
            <a:avLst/>
          </a:prstGeom>
          <a:solidFill>
            <a:sysClr val="window" lastClr="FFFFFF"/>
          </a:solidFill>
          <a:ln w="28575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spcAft>
                <a:spcPts val="0"/>
              </a:spcAft>
            </a:pPr>
            <a:r>
              <a:rPr lang="zh-CN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隐含层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文本框 109"/>
              <p:cNvSpPr txBox="1"/>
              <p:nvPr/>
            </p:nvSpPr>
            <p:spPr>
              <a:xfrm>
                <a:off x="3491414" y="5676797"/>
                <a:ext cx="387531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            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2 </m:t>
                          </m:r>
                        </m:sub>
                      </m:sSub>
                      <m:r>
                        <a:rPr lang="en-US" altLang="zh-CN" sz="2400" b="0" i="1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     …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             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10" name="文本框 10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1414" y="5676797"/>
                <a:ext cx="3875315" cy="4616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1" name="文本框 173"/>
          <p:cNvSpPr txBox="1"/>
          <p:nvPr/>
        </p:nvSpPr>
        <p:spPr>
          <a:xfrm>
            <a:off x="5493329" y="5189646"/>
            <a:ext cx="843671" cy="476881"/>
          </a:xfrm>
          <a:prstGeom prst="rect">
            <a:avLst/>
          </a:prstGeom>
          <a:solidFill>
            <a:sysClr val="window" lastClr="FFFFFF"/>
          </a:solidFill>
          <a:ln w="28575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spcAft>
                <a:spcPts val="0"/>
              </a:spcAft>
            </a:pPr>
            <a:r>
              <a:rPr lang="en-US" sz="2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……</a:t>
            </a:r>
            <a:endParaRPr lang="zh-CN" sz="2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12" name="文本框 173"/>
          <p:cNvSpPr txBox="1"/>
          <p:nvPr/>
        </p:nvSpPr>
        <p:spPr>
          <a:xfrm>
            <a:off x="5167713" y="3947541"/>
            <a:ext cx="688297" cy="476881"/>
          </a:xfrm>
          <a:prstGeom prst="rect">
            <a:avLst/>
          </a:prstGeom>
          <a:solidFill>
            <a:sysClr val="window" lastClr="FFFFFF"/>
          </a:solidFill>
          <a:ln w="28575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spcAft>
                <a:spcPts val="0"/>
              </a:spcAft>
            </a:pPr>
            <a:r>
              <a:rPr lang="en-US" sz="2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……</a:t>
            </a:r>
            <a:endParaRPr lang="zh-CN" sz="2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13" name="文本框 173"/>
          <p:cNvSpPr txBox="1"/>
          <p:nvPr/>
        </p:nvSpPr>
        <p:spPr>
          <a:xfrm>
            <a:off x="5058872" y="1875050"/>
            <a:ext cx="740810" cy="476881"/>
          </a:xfrm>
          <a:prstGeom prst="rect">
            <a:avLst/>
          </a:prstGeom>
          <a:solidFill>
            <a:sysClr val="window" lastClr="FFFFFF"/>
          </a:solidFill>
          <a:ln w="28575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spcAft>
                <a:spcPts val="0"/>
              </a:spcAft>
            </a:pPr>
            <a:r>
              <a:rPr lang="en-US" sz="2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……</a:t>
            </a:r>
            <a:endParaRPr lang="zh-CN" sz="2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14" name="文本框 173"/>
          <p:cNvSpPr txBox="1"/>
          <p:nvPr/>
        </p:nvSpPr>
        <p:spPr>
          <a:xfrm>
            <a:off x="5219498" y="2885225"/>
            <a:ext cx="688297" cy="476881"/>
          </a:xfrm>
          <a:prstGeom prst="rect">
            <a:avLst/>
          </a:prstGeom>
          <a:solidFill>
            <a:sysClr val="window" lastClr="FFFFFF"/>
          </a:solidFill>
          <a:ln w="28575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spcAft>
                <a:spcPts val="0"/>
              </a:spcAft>
            </a:pPr>
            <a:r>
              <a:rPr lang="en-US" sz="2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……</a:t>
            </a:r>
            <a:endParaRPr lang="zh-CN" sz="2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52" name="直接箭头连接符 51"/>
          <p:cNvCxnSpPr/>
          <p:nvPr/>
        </p:nvCxnSpPr>
        <p:spPr>
          <a:xfrm flipH="1" flipV="1">
            <a:off x="4897990" y="1529760"/>
            <a:ext cx="5529" cy="484459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3" name="椭圆 52"/>
          <p:cNvSpPr/>
          <p:nvPr/>
        </p:nvSpPr>
        <p:spPr>
          <a:xfrm>
            <a:off x="4765293" y="2021508"/>
            <a:ext cx="278534" cy="288636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  <p:cxnSp>
        <p:nvCxnSpPr>
          <p:cNvPr id="54" name="直接箭头连接符 53"/>
          <p:cNvCxnSpPr>
            <a:stCxn id="44" idx="0"/>
            <a:endCxn id="53" idx="4"/>
          </p:cNvCxnSpPr>
          <p:nvPr/>
        </p:nvCxnSpPr>
        <p:spPr>
          <a:xfrm flipV="1">
            <a:off x="4054525" y="2310144"/>
            <a:ext cx="850035" cy="643805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58" name="直接箭头连接符 57"/>
          <p:cNvCxnSpPr>
            <a:stCxn id="45" idx="0"/>
            <a:endCxn id="53" idx="4"/>
          </p:cNvCxnSpPr>
          <p:nvPr/>
        </p:nvCxnSpPr>
        <p:spPr>
          <a:xfrm flipV="1">
            <a:off x="4769935" y="2310144"/>
            <a:ext cx="134625" cy="643805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61" name="直接箭头连接符 60"/>
          <p:cNvCxnSpPr>
            <a:stCxn id="46" idx="0"/>
            <a:endCxn id="53" idx="4"/>
          </p:cNvCxnSpPr>
          <p:nvPr/>
        </p:nvCxnSpPr>
        <p:spPr>
          <a:xfrm flipH="1" flipV="1">
            <a:off x="4904560" y="2310144"/>
            <a:ext cx="1405813" cy="66935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10225132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人工智能、机器学习与深度学习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0" y="1483063"/>
            <a:ext cx="11807803" cy="4876371"/>
          </a:xfrm>
        </p:spPr>
        <p:txBody>
          <a:bodyPr/>
          <a:lstStyle/>
          <a:p>
            <a:endParaRPr lang="zh-CN" altLang="en-US" dirty="0"/>
          </a:p>
        </p:txBody>
      </p:sp>
      <p:pic>
        <p:nvPicPr>
          <p:cNvPr id="418820" name="Picture 4" descr="人工智能、机器学习和深度学习之间的区别和联系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44604" y="1541109"/>
            <a:ext cx="9046370" cy="4773656"/>
          </a:xfrm>
          <a:prstGeom prst="rect">
            <a:avLst/>
          </a:prstGeom>
          <a:noFill/>
        </p:spPr>
      </p:pic>
      <p:pic>
        <p:nvPicPr>
          <p:cNvPr id="413697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79771" y="2993111"/>
            <a:ext cx="631211" cy="28851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8706130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如何获得模式？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altLang="zh-CN" dirty="0"/>
          </a:p>
          <a:p>
            <a:r>
              <a:rPr lang="zh-CN" altLang="en-US" dirty="0"/>
              <a:t>模式通过神经元的连接权重表示</a:t>
            </a:r>
            <a:endParaRPr lang="en-US" altLang="zh-CN" dirty="0"/>
          </a:p>
          <a:p>
            <a:r>
              <a:rPr lang="zh-CN" altLang="en-US" dirty="0"/>
              <a:t>通过训练样本，自动学习权重，也就是模式</a:t>
            </a:r>
            <a:endParaRPr lang="en-US" altLang="zh-CN" dirty="0"/>
          </a:p>
          <a:p>
            <a:r>
              <a:rPr lang="zh-CN" altLang="en-US" dirty="0"/>
              <a:t>不是人工设计！</a:t>
            </a:r>
            <a:endParaRPr lang="en-US" altLang="zh-CN" dirty="0"/>
          </a:p>
          <a:p>
            <a:r>
              <a:rPr lang="zh-CN" altLang="en-US" dirty="0"/>
              <a:t>学习到的模式是一种隐含表达，并不像我们举例的这样清晰</a:t>
            </a:r>
          </a:p>
        </p:txBody>
      </p:sp>
    </p:spTree>
    <p:extLst>
      <p:ext uri="{BB962C8B-B14F-4D97-AF65-F5344CB8AC3E}">
        <p14:creationId xmlns:p14="http://schemas.microsoft.com/office/powerpoint/2010/main" val="5175839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2.2 </a:t>
            </a:r>
            <a:r>
              <a:rPr lang="zh-CN" altLang="en-US" dirty="0"/>
              <a:t>神经元与神经网络</a:t>
            </a:r>
          </a:p>
        </p:txBody>
      </p:sp>
      <p:grpSp>
        <p:nvGrpSpPr>
          <p:cNvPr id="35" name="组合 34"/>
          <p:cNvGrpSpPr/>
          <p:nvPr/>
        </p:nvGrpSpPr>
        <p:grpSpPr>
          <a:xfrm>
            <a:off x="2424114" y="1669802"/>
            <a:ext cx="8100037" cy="4303986"/>
            <a:chOff x="2424114" y="1504331"/>
            <a:chExt cx="8100037" cy="4303986"/>
          </a:xfrm>
        </p:grpSpPr>
        <p:grpSp>
          <p:nvGrpSpPr>
            <p:cNvPr id="34" name="组合 33"/>
            <p:cNvGrpSpPr/>
            <p:nvPr/>
          </p:nvGrpSpPr>
          <p:grpSpPr>
            <a:xfrm>
              <a:off x="2424114" y="1504331"/>
              <a:ext cx="8100037" cy="4303986"/>
              <a:chOff x="2424114" y="1434659"/>
              <a:chExt cx="8100037" cy="4303986"/>
            </a:xfrm>
          </p:grpSpPr>
          <p:sp>
            <p:nvSpPr>
              <p:cNvPr id="6" name="椭圆 35"/>
              <p:cNvSpPr>
                <a:spLocks noChangeArrowheads="1"/>
              </p:cNvSpPr>
              <p:nvPr/>
            </p:nvSpPr>
            <p:spPr bwMode="auto">
              <a:xfrm>
                <a:off x="9912149" y="3334672"/>
                <a:ext cx="288001" cy="288108"/>
              </a:xfrm>
              <a:prstGeom prst="ellipse">
                <a:avLst/>
              </a:prstGeom>
              <a:solidFill>
                <a:schemeClr val="tx1"/>
              </a:solidFill>
              <a:ln w="5397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  <p:grpSp>
            <p:nvGrpSpPr>
              <p:cNvPr id="33" name="组合 32"/>
              <p:cNvGrpSpPr/>
              <p:nvPr/>
            </p:nvGrpSpPr>
            <p:grpSpPr>
              <a:xfrm>
                <a:off x="2424114" y="1434659"/>
                <a:ext cx="8100037" cy="4303986"/>
                <a:chOff x="2424114" y="1434659"/>
                <a:chExt cx="8100037" cy="4303986"/>
              </a:xfrm>
            </p:grpSpPr>
            <p:grpSp>
              <p:nvGrpSpPr>
                <p:cNvPr id="32" name="组合 31"/>
                <p:cNvGrpSpPr/>
                <p:nvPr/>
              </p:nvGrpSpPr>
              <p:grpSpPr>
                <a:xfrm>
                  <a:off x="2424114" y="1750079"/>
                  <a:ext cx="8100037" cy="3525668"/>
                  <a:chOff x="2424114" y="1750079"/>
                  <a:chExt cx="8100037" cy="3525668"/>
                </a:xfrm>
              </p:grpSpPr>
              <p:sp>
                <p:nvSpPr>
                  <p:cNvPr id="7" name="椭圆 3"/>
                  <p:cNvSpPr>
                    <a:spLocks noChangeArrowheads="1"/>
                  </p:cNvSpPr>
                  <p:nvPr/>
                </p:nvSpPr>
                <p:spPr bwMode="auto">
                  <a:xfrm>
                    <a:off x="4944126" y="2900769"/>
                    <a:ext cx="1080005" cy="1080404"/>
                  </a:xfrm>
                  <a:prstGeom prst="ellipse">
                    <a:avLst/>
                  </a:prstGeom>
                  <a:noFill/>
                  <a:ln w="53975" algn="ctr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Perpetua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8" name="椭圆 4"/>
                  <p:cNvSpPr>
                    <a:spLocks noChangeArrowheads="1"/>
                  </p:cNvSpPr>
                  <p:nvPr/>
                </p:nvSpPr>
                <p:spPr bwMode="auto">
                  <a:xfrm>
                    <a:off x="7536138" y="2900769"/>
                    <a:ext cx="1080005" cy="1080404"/>
                  </a:xfrm>
                  <a:prstGeom prst="ellipse">
                    <a:avLst/>
                  </a:prstGeom>
                  <a:noFill/>
                  <a:ln w="53975" algn="ctr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Perpetua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9" name="TextBox 5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7536138" y="3210138"/>
                        <a:ext cx="1760260" cy="461665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</p:spPr>
                    <p:txBody>
                      <a:bodyPr wrap="square">
                        <a:spAutoFit/>
                      </a:bodyPr>
                      <a:lstStyle/>
                      <a:p>
                        <a:pPr marL="0" marR="0" lvl="0" indent="0" algn="l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14:m>
                          <m:oMathPara xmlns:m="http://schemas.openxmlformats.org/officeDocument/2006/math">
                            <m:oMathParaPr>
                              <m:jc m:val="left"/>
                            </m:oMathParaPr>
                            <m:oMath xmlns:m="http://schemas.openxmlformats.org/officeDocument/2006/math"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𝑔</m:t>
                              </m:r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(</m:t>
                              </m:r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𝑛𝑒𝑡</m:t>
                              </m:r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)</m:t>
                              </m:r>
                            </m:oMath>
                          </m:oMathPara>
                        </a14:m>
                        <a:endParaRPr kumimoji="0" lang="en-US" altLang="zh-CN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Perpetua"/>
                          <a:ea typeface="宋体" panose="02010600030101010101" pitchFamily="2" charset="-122"/>
                          <a:cs typeface="+mn-cs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9" name="TextBox 5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 bwMode="auto">
                      <a:xfrm>
                        <a:off x="7536138" y="3210138"/>
                        <a:ext cx="1760260" cy="461665"/>
                      </a:xfrm>
                      <a:prstGeom prst="rect">
                        <a:avLst/>
                      </a:prstGeom>
                      <a:blipFill>
                        <a:blip r:embed="rId2"/>
                        <a:stretch>
                          <a:fillRect l="-1038" b="-13158"/>
                        </a:stretch>
                      </a:blipFill>
                      <a:ln w="9525">
                        <a:noFill/>
                        <a:miter lim="800000"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r>
                          <a:rPr lang="zh-CN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10" name="直接箭头连接符 7"/>
                  <p:cNvCxnSpPr>
                    <a:cxnSpLocks noChangeShapeType="1"/>
                    <a:stCxn id="7" idx="6"/>
                    <a:endCxn id="8" idx="2"/>
                  </p:cNvCxnSpPr>
                  <p:nvPr/>
                </p:nvCxnSpPr>
                <p:spPr bwMode="auto">
                  <a:xfrm>
                    <a:off x="6024131" y="3440971"/>
                    <a:ext cx="1512007" cy="0"/>
                  </a:xfrm>
                  <a:prstGeom prst="straightConnector1">
                    <a:avLst/>
                  </a:prstGeom>
                  <a:noFill/>
                  <a:ln w="53975" algn="ctr">
                    <a:solidFill>
                      <a:schemeClr val="tx1"/>
                    </a:solidFill>
                    <a:round/>
                    <a:headEnd/>
                    <a:tailEnd type="arrow" w="med" len="med"/>
                  </a:ln>
                </p:spPr>
              </p:cxnSp>
              <p:cxnSp>
                <p:nvCxnSpPr>
                  <p:cNvPr id="11" name="直接箭头连接符 8"/>
                  <p:cNvCxnSpPr>
                    <a:cxnSpLocks noChangeShapeType="1"/>
                    <a:endCxn id="6" idx="2"/>
                  </p:cNvCxnSpPr>
                  <p:nvPr/>
                </p:nvCxnSpPr>
                <p:spPr bwMode="auto">
                  <a:xfrm>
                    <a:off x="8616143" y="3476985"/>
                    <a:ext cx="1296006" cy="1741"/>
                  </a:xfrm>
                  <a:prstGeom prst="straightConnector1">
                    <a:avLst/>
                  </a:prstGeom>
                  <a:noFill/>
                  <a:ln w="53975" algn="ctr">
                    <a:solidFill>
                      <a:schemeClr val="tx1"/>
                    </a:solidFill>
                    <a:round/>
                    <a:headEnd/>
                    <a:tailEnd type="arrow" w="med" len="med"/>
                  </a:ln>
                </p:spPr>
              </p:cxnSp>
              <p:sp>
                <p:nvSpPr>
                  <p:cNvPr id="12" name="TextBox 9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088126" y="3188877"/>
                    <a:ext cx="1152005" cy="523220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>
                    <a:spAutoFit/>
                  </a:bodyPr>
                  <a:lstStyle>
                    <a:defPPr>
                      <a:defRPr lang="en-US"/>
                    </a:defPPr>
                    <a:lvl1pPr>
                      <a:defRPr sz="2800" i="1">
                        <a:latin typeface="Cambria Math" panose="02040503050406030204" pitchFamily="18" charset="0"/>
                      </a:defRPr>
                    </a:lvl1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zh-CN" altLang="en-US" sz="28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宋体" panose="02010600030101010101" pitchFamily="2" charset="-122"/>
                        <a:cs typeface="+mn-cs"/>
                      </a:rPr>
                      <a:t>∑    </a:t>
                    </a:r>
                    <a:r>
                      <a:rPr kumimoji="0" lang="en-US" altLang="zh-CN" sz="28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宋体" panose="02010600030101010101" pitchFamily="2" charset="-122"/>
                        <a:cs typeface="+mn-cs"/>
                      </a:rPr>
                      <a:t>b</a:t>
                    </a:r>
                    <a:endParaRPr kumimoji="0" lang="zh-CN" altLang="en-US" sz="2800" b="0" i="1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mbria Math" panose="02040503050406030204" pitchFamily="18" charset="0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13" name="任意多边形 15"/>
                  <p:cNvSpPr>
                    <a:spLocks/>
                  </p:cNvSpPr>
                  <p:nvPr/>
                </p:nvSpPr>
                <p:spPr bwMode="auto">
                  <a:xfrm>
                    <a:off x="5586795" y="3021527"/>
                    <a:ext cx="224829" cy="869659"/>
                  </a:xfrm>
                  <a:custGeom>
                    <a:avLst/>
                    <a:gdLst>
                      <a:gd name="T0" fmla="*/ 179882 w 224853"/>
                      <a:gd name="T1" fmla="*/ 0 h 869430"/>
                      <a:gd name="T2" fmla="*/ 89941 w 224853"/>
                      <a:gd name="T3" fmla="*/ 119921 h 869430"/>
                      <a:gd name="T4" fmla="*/ 29981 w 224853"/>
                      <a:gd name="T5" fmla="*/ 254833 h 869430"/>
                      <a:gd name="T6" fmla="*/ 0 w 224853"/>
                      <a:gd name="T7" fmla="*/ 434715 h 869430"/>
                      <a:gd name="T8" fmla="*/ 29981 w 224853"/>
                      <a:gd name="T9" fmla="*/ 614597 h 869430"/>
                      <a:gd name="T10" fmla="*/ 119922 w 224853"/>
                      <a:gd name="T11" fmla="*/ 749508 h 869430"/>
                      <a:gd name="T12" fmla="*/ 224853 w 224853"/>
                      <a:gd name="T13" fmla="*/ 869430 h 869430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w 224853"/>
                      <a:gd name="T22" fmla="*/ 0 h 869430"/>
                      <a:gd name="T23" fmla="*/ 224853 w 224853"/>
                      <a:gd name="T24" fmla="*/ 869430 h 869430"/>
                    </a:gdLst>
                    <a:ahLst/>
                    <a:cxnLst>
                      <a:cxn ang="T14">
                        <a:pos x="T0" y="T1"/>
                      </a:cxn>
                      <a:cxn ang="T15">
                        <a:pos x="T2" y="T3"/>
                      </a:cxn>
                      <a:cxn ang="T16">
                        <a:pos x="T4" y="T5"/>
                      </a:cxn>
                      <a:cxn ang="T17">
                        <a:pos x="T6" y="T7"/>
                      </a:cxn>
                      <a:cxn ang="T18">
                        <a:pos x="T8" y="T9"/>
                      </a:cxn>
                      <a:cxn ang="T19">
                        <a:pos x="T10" y="T11"/>
                      </a:cxn>
                      <a:cxn ang="T20">
                        <a:pos x="T12" y="T13"/>
                      </a:cxn>
                    </a:cxnLst>
                    <a:rect l="T21" t="T22" r="T23" b="T24"/>
                    <a:pathLst>
                      <a:path w="224853" h="869430">
                        <a:moveTo>
                          <a:pt x="179882" y="0"/>
                        </a:moveTo>
                        <a:lnTo>
                          <a:pt x="89941" y="119921"/>
                        </a:lnTo>
                        <a:lnTo>
                          <a:pt x="29981" y="254833"/>
                        </a:lnTo>
                        <a:lnTo>
                          <a:pt x="0" y="434715"/>
                        </a:lnTo>
                        <a:lnTo>
                          <a:pt x="29981" y="614597"/>
                        </a:lnTo>
                        <a:lnTo>
                          <a:pt x="119922" y="749508"/>
                        </a:lnTo>
                        <a:lnTo>
                          <a:pt x="224853" y="869430"/>
                        </a:lnTo>
                      </a:path>
                    </a:pathLst>
                  </a:custGeom>
                  <a:noFill/>
                  <a:ln w="5397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wrap="none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Perpetua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14" name="椭圆 17"/>
                  <p:cNvSpPr>
                    <a:spLocks noChangeArrowheads="1"/>
                  </p:cNvSpPr>
                  <p:nvPr/>
                </p:nvSpPr>
                <p:spPr bwMode="auto">
                  <a:xfrm>
                    <a:off x="3000117" y="1964418"/>
                    <a:ext cx="288001" cy="288108"/>
                  </a:xfrm>
                  <a:prstGeom prst="ellipse">
                    <a:avLst/>
                  </a:prstGeom>
                  <a:solidFill>
                    <a:schemeClr val="tx1"/>
                  </a:solidFill>
                  <a:ln w="53975" algn="ctr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Perpetua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15" name="椭圆 18"/>
                  <p:cNvSpPr>
                    <a:spLocks noChangeArrowheads="1"/>
                  </p:cNvSpPr>
                  <p:nvPr/>
                </p:nvSpPr>
                <p:spPr bwMode="auto">
                  <a:xfrm>
                    <a:off x="3000117" y="4845497"/>
                    <a:ext cx="288001" cy="288108"/>
                  </a:xfrm>
                  <a:prstGeom prst="ellipse">
                    <a:avLst/>
                  </a:prstGeom>
                  <a:solidFill>
                    <a:schemeClr val="tx1"/>
                  </a:solidFill>
                  <a:ln w="53975" algn="ctr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Perpetua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16" name="椭圆 19"/>
                  <p:cNvSpPr>
                    <a:spLocks noChangeArrowheads="1"/>
                  </p:cNvSpPr>
                  <p:nvPr/>
                </p:nvSpPr>
                <p:spPr bwMode="auto">
                  <a:xfrm>
                    <a:off x="3000117" y="2756715"/>
                    <a:ext cx="288001" cy="288108"/>
                  </a:xfrm>
                  <a:prstGeom prst="ellipse">
                    <a:avLst/>
                  </a:prstGeom>
                  <a:solidFill>
                    <a:schemeClr val="tx1"/>
                  </a:solidFill>
                  <a:ln w="53975" algn="ctr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Perpetua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17" name="TextBox 2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920458" y="3188877"/>
                    <a:ext cx="1015663" cy="1296485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vert="eaVert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zh-CN" sz="5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Perpetua"/>
                        <a:ea typeface="宋体" panose="02010600030101010101" pitchFamily="2" charset="-122"/>
                        <a:cs typeface="+mn-cs"/>
                      </a:rPr>
                      <a:t>  …</a:t>
                    </a:r>
                    <a:endParaRPr kumimoji="0" lang="zh-CN" altLang="en-US" sz="54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Perpetua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  <p:cxnSp>
                <p:nvCxnSpPr>
                  <p:cNvPr id="18" name="直接箭头连接符 22"/>
                  <p:cNvCxnSpPr>
                    <a:cxnSpLocks noChangeShapeType="1"/>
                    <a:stCxn id="14" idx="6"/>
                    <a:endCxn id="7" idx="2"/>
                  </p:cNvCxnSpPr>
                  <p:nvPr/>
                </p:nvCxnSpPr>
                <p:spPr bwMode="auto">
                  <a:xfrm>
                    <a:off x="3288118" y="2108472"/>
                    <a:ext cx="1656008" cy="1332499"/>
                  </a:xfrm>
                  <a:prstGeom prst="straightConnector1">
                    <a:avLst/>
                  </a:prstGeom>
                  <a:noFill/>
                  <a:ln w="53975" algn="ctr">
                    <a:solidFill>
                      <a:schemeClr val="tx1"/>
                    </a:solidFill>
                    <a:round/>
                    <a:headEnd type="none" w="med" len="med"/>
                    <a:tailEnd type="triangle" w="med" len="med"/>
                  </a:ln>
                </p:spPr>
              </p:cxnSp>
              <p:cxnSp>
                <p:nvCxnSpPr>
                  <p:cNvPr id="19" name="直接箭头连接符 24"/>
                  <p:cNvCxnSpPr>
                    <a:cxnSpLocks noChangeShapeType="1"/>
                    <a:stCxn id="16" idx="6"/>
                    <a:endCxn id="7" idx="2"/>
                  </p:cNvCxnSpPr>
                  <p:nvPr/>
                </p:nvCxnSpPr>
                <p:spPr bwMode="auto">
                  <a:xfrm>
                    <a:off x="3288118" y="2900769"/>
                    <a:ext cx="1656008" cy="540202"/>
                  </a:xfrm>
                  <a:prstGeom prst="straightConnector1">
                    <a:avLst/>
                  </a:prstGeom>
                  <a:noFill/>
                  <a:ln w="53975" algn="ctr">
                    <a:solidFill>
                      <a:schemeClr val="tx1"/>
                    </a:solidFill>
                    <a:round/>
                    <a:headEnd type="none" w="med" len="med"/>
                    <a:tailEnd type="triangle" w="med" len="med"/>
                  </a:ln>
                </p:spPr>
              </p:cxnSp>
              <p:cxnSp>
                <p:nvCxnSpPr>
                  <p:cNvPr id="20" name="直接箭头连接符 26"/>
                  <p:cNvCxnSpPr>
                    <a:cxnSpLocks noChangeShapeType="1"/>
                    <a:stCxn id="15" idx="6"/>
                    <a:endCxn id="7" idx="2"/>
                  </p:cNvCxnSpPr>
                  <p:nvPr/>
                </p:nvCxnSpPr>
                <p:spPr bwMode="auto">
                  <a:xfrm flipV="1">
                    <a:off x="3288118" y="3440971"/>
                    <a:ext cx="1656008" cy="1548580"/>
                  </a:xfrm>
                  <a:prstGeom prst="straightConnector1">
                    <a:avLst/>
                  </a:prstGeom>
                  <a:noFill/>
                  <a:ln w="53975" algn="ctr">
                    <a:solidFill>
                      <a:schemeClr val="tx1"/>
                    </a:solidFill>
                    <a:round/>
                    <a:headEnd type="none" w="med" len="med"/>
                    <a:tailEnd type="triangle" w="med" len="med"/>
                  </a:ln>
                </p:spPr>
              </p:cxnSp>
              <p:sp>
                <p:nvSpPr>
                  <p:cNvPr id="21" name="TextBox 27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424114" y="1750079"/>
                    <a:ext cx="1152005" cy="646331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zh-CN" sz="3600" b="1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Perpetua"/>
                        <a:ea typeface="宋体" panose="02010600030101010101" pitchFamily="2" charset="-122"/>
                        <a:cs typeface="+mn-cs"/>
                      </a:rPr>
                      <a:t>x</a:t>
                    </a:r>
                    <a:r>
                      <a:rPr kumimoji="0" lang="en-US" altLang="zh-CN" sz="3600" b="1" i="1" u="none" strike="noStrike" kern="1200" cap="none" spc="0" normalizeH="0" baseline="-2500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Perpetua"/>
                        <a:ea typeface="宋体" panose="02010600030101010101" pitchFamily="2" charset="-122"/>
                        <a:cs typeface="+mn-cs"/>
                      </a:rPr>
                      <a:t>1</a:t>
                    </a:r>
                    <a:endParaRPr kumimoji="0" lang="zh-CN" altLang="en-US" sz="3600" b="1" i="1" u="none" strike="noStrike" kern="1200" cap="none" spc="0" normalizeH="0" baseline="-2500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Perpetua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22" name="TextBox 2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424115" y="2540634"/>
                    <a:ext cx="689458" cy="646331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square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zh-CN" sz="3600" b="1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Perpetua"/>
                        <a:ea typeface="宋体" panose="02010600030101010101" pitchFamily="2" charset="-122"/>
                        <a:cs typeface="+mn-cs"/>
                      </a:rPr>
                      <a:t>x</a:t>
                    </a:r>
                    <a:r>
                      <a:rPr kumimoji="0" lang="en-US" altLang="zh-CN" sz="3600" b="1" i="1" u="none" strike="noStrike" kern="1200" cap="none" spc="0" normalizeH="0" baseline="-2500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Perpetua"/>
                        <a:ea typeface="宋体" panose="02010600030101010101" pitchFamily="2" charset="-122"/>
                        <a:cs typeface="+mn-cs"/>
                      </a:rPr>
                      <a:t>2</a:t>
                    </a:r>
                    <a:endParaRPr kumimoji="0" lang="zh-CN" altLang="en-US" sz="3600" b="1" i="1" u="none" strike="noStrike" kern="1200" cap="none" spc="0" normalizeH="0" baseline="-2500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Perpetua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23" name="TextBox 29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424114" y="4629416"/>
                    <a:ext cx="1152005" cy="646331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zh-CN" sz="3600" b="1" i="1" u="none" strike="noStrike" kern="1200" cap="none" spc="0" normalizeH="0" baseline="0" noProof="0" dirty="0" err="1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Perpetua"/>
                        <a:ea typeface="宋体" panose="02010600030101010101" pitchFamily="2" charset="-122"/>
                        <a:cs typeface="+mn-cs"/>
                      </a:rPr>
                      <a:t>x</a:t>
                    </a:r>
                    <a:r>
                      <a:rPr kumimoji="0" lang="en-US" altLang="zh-CN" sz="3600" b="1" i="1" u="none" strike="noStrike" kern="1200" cap="none" spc="0" normalizeH="0" baseline="-25000" noProof="0" dirty="0" err="1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Perpetua"/>
                        <a:ea typeface="宋体" panose="02010600030101010101" pitchFamily="2" charset="-122"/>
                        <a:cs typeface="+mn-cs"/>
                      </a:rPr>
                      <a:t>n</a:t>
                    </a:r>
                    <a:endParaRPr kumimoji="0" lang="zh-CN" altLang="en-US" sz="3600" b="1" i="1" u="none" strike="noStrike" kern="1200" cap="none" spc="0" normalizeH="0" baseline="-2500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Perpetua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24" name="TextBox 3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936121" y="2110214"/>
                    <a:ext cx="1152005" cy="646331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zh-CN" sz="3600" b="1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Perpetua"/>
                        <a:ea typeface="宋体" panose="02010600030101010101" pitchFamily="2" charset="-122"/>
                        <a:cs typeface="+mn-cs"/>
                      </a:rPr>
                      <a:t>w</a:t>
                    </a:r>
                    <a:r>
                      <a:rPr kumimoji="0" lang="en-US" altLang="zh-CN" sz="3600" b="1" i="1" u="none" strike="noStrike" kern="1200" cap="none" spc="0" normalizeH="0" baseline="-2500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Perpetua"/>
                        <a:ea typeface="宋体" panose="02010600030101010101" pitchFamily="2" charset="-122"/>
                        <a:cs typeface="+mn-cs"/>
                      </a:rPr>
                      <a:t>1</a:t>
                    </a:r>
                    <a:endParaRPr kumimoji="0" lang="zh-CN" altLang="en-US" sz="3600" b="1" i="1" u="none" strike="noStrike" kern="1200" cap="none" spc="0" normalizeH="0" baseline="-2500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Perpetua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25" name="TextBox 31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576120" y="2972796"/>
                    <a:ext cx="689458" cy="646331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square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zh-CN" sz="3600" b="1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Perpetua"/>
                        <a:ea typeface="宋体" panose="02010600030101010101" pitchFamily="2" charset="-122"/>
                        <a:cs typeface="+mn-cs"/>
                      </a:rPr>
                      <a:t>w</a:t>
                    </a:r>
                    <a:r>
                      <a:rPr kumimoji="0" lang="en-US" altLang="zh-CN" sz="3600" b="1" i="1" u="none" strike="noStrike" kern="1200" cap="none" spc="0" normalizeH="0" baseline="-2500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Perpetua"/>
                        <a:ea typeface="宋体" panose="02010600030101010101" pitchFamily="2" charset="-122"/>
                        <a:cs typeface="+mn-cs"/>
                      </a:rPr>
                      <a:t>2</a:t>
                    </a:r>
                    <a:endParaRPr kumimoji="0" lang="zh-CN" altLang="en-US" sz="3600" b="1" i="1" u="none" strike="noStrike" kern="1200" cap="none" spc="0" normalizeH="0" baseline="-2500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Perpetua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26" name="TextBox 32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576119" y="4629416"/>
                    <a:ext cx="1152005" cy="646331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zh-CN" sz="3600" b="1" i="1" u="none" strike="noStrike" kern="1200" cap="none" spc="0" normalizeH="0" baseline="0" noProof="0" dirty="0" err="1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Perpetua"/>
                        <a:ea typeface="宋体" panose="02010600030101010101" pitchFamily="2" charset="-122"/>
                        <a:cs typeface="+mn-cs"/>
                      </a:rPr>
                      <a:t>w</a:t>
                    </a:r>
                    <a:r>
                      <a:rPr kumimoji="0" lang="en-US" altLang="zh-CN" sz="3600" b="1" i="1" u="none" strike="noStrike" kern="1200" cap="none" spc="0" normalizeH="0" baseline="-25000" noProof="0" dirty="0" err="1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Perpetua"/>
                        <a:ea typeface="宋体" panose="02010600030101010101" pitchFamily="2" charset="-122"/>
                        <a:cs typeface="+mn-cs"/>
                      </a:rPr>
                      <a:t>n</a:t>
                    </a:r>
                    <a:endParaRPr kumimoji="0" lang="zh-CN" altLang="en-US" sz="3600" b="1" i="1" u="none" strike="noStrike" kern="1200" cap="none" spc="0" normalizeH="0" baseline="-2500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Perpetua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27" name="TextBox 39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9876148" y="2637577"/>
                    <a:ext cx="648003" cy="646331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zh-CN" sz="3600" b="1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Perpetua"/>
                        <a:ea typeface="宋体" panose="02010600030101010101" pitchFamily="2" charset="-122"/>
                        <a:cs typeface="+mn-cs"/>
                      </a:rPr>
                      <a:t>o</a:t>
                    </a:r>
                    <a:endParaRPr kumimoji="0" lang="zh-CN" altLang="en-US" sz="3600" b="1" i="1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Perpetua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28" name="TextBox 5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6384156" y="2893491"/>
                    <a:ext cx="1152005" cy="523220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>
                    <a:spAutoFit/>
                  </a:bodyPr>
                  <a:lstStyle>
                    <a:defPPr>
                      <a:defRPr lang="en-US"/>
                    </a:defPPr>
                    <a:lvl1pPr>
                      <a:defRPr sz="2800" i="1">
                        <a:latin typeface="Cambria Math" panose="02040503050406030204" pitchFamily="18" charset="0"/>
                      </a:defRPr>
                    </a:lvl1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zh-CN" sz="28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宋体" panose="02010600030101010101" pitchFamily="2" charset="-122"/>
                        <a:cs typeface="+mn-cs"/>
                      </a:rPr>
                      <a:t>net</a:t>
                    </a:r>
                    <a:endParaRPr kumimoji="0" lang="zh-CN" altLang="en-US" sz="2800" b="0" i="1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mbria Math" panose="02040503050406030204" pitchFamily="18" charset="0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</p:grpSp>
            <p:sp>
              <p:nvSpPr>
                <p:cNvPr id="29" name="椭圆 28"/>
                <p:cNvSpPr/>
                <p:nvPr/>
              </p:nvSpPr>
              <p:spPr>
                <a:xfrm>
                  <a:off x="4630704" y="1434659"/>
                  <a:ext cx="4303986" cy="4303986"/>
                </a:xfrm>
                <a:prstGeom prst="ellipse">
                  <a:avLst/>
                </a:prstGeom>
                <a:noFill/>
                <a:ln w="28575"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endParaRPr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32"/>
                <p:cNvSpPr txBox="1">
                  <a:spLocks noChangeArrowheads="1"/>
                </p:cNvSpPr>
                <p:nvPr/>
              </p:nvSpPr>
              <p:spPr bwMode="auto">
                <a:xfrm>
                  <a:off x="5916604" y="4507184"/>
                  <a:ext cx="2087107" cy="46166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squar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𝑔</m:t>
                      </m:r>
                    </m:oMath>
                  </a14:m>
                  <a:r>
                    <a:rPr kumimoji="0" lang="en-US" altLang="zh-CN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宋体" panose="02010600030101010101" pitchFamily="2" charset="-122"/>
                      <a:ea typeface="宋体" panose="02010600030101010101" pitchFamily="2" charset="-122"/>
                      <a:cs typeface="+mn-cs"/>
                    </a:rPr>
                    <a:t>:</a:t>
                  </a:r>
                  <a:r>
                    <a:rPr kumimoji="0" lang="zh-CN" altLang="en-US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宋体" panose="02010600030101010101" pitchFamily="2" charset="-122"/>
                      <a:ea typeface="宋体" panose="02010600030101010101" pitchFamily="2" charset="-122"/>
                      <a:cs typeface="+mn-cs"/>
                    </a:rPr>
                    <a:t>激活函数</a:t>
                  </a:r>
                  <a:endParaRPr kumimoji="0" lang="zh-CN" altLang="en-US" sz="3600" b="1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宋体" panose="02010600030101010101" pitchFamily="2" charset="-122"/>
                    <a:ea typeface="宋体" panose="02010600030101010101" pitchFamily="2" charset="-122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0" name="TextBox 3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5916604" y="4507184"/>
                  <a:ext cx="2087107" cy="461665"/>
                </a:xfrm>
                <a:prstGeom prst="rect">
                  <a:avLst/>
                </a:prstGeom>
                <a:blipFill>
                  <a:blip r:embed="rId3"/>
                  <a:stretch>
                    <a:fillRect l="-877" t="-14667" b="-26667"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3331437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神经元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内容占位符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1071151" y="1417637"/>
                <a:ext cx="10363200" cy="5218294"/>
              </a:xfrm>
            </p:spPr>
            <p:txBody>
              <a:bodyPr>
                <a:normAutofit/>
              </a:bodyPr>
              <a:lstStyle/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  <a:p>
                <a:pPr marL="0" indent="0">
                  <a:buNone/>
                </a:pPr>
                <a:endParaRPr lang="en-US" altLang="zh-CN" sz="1800" dirty="0"/>
              </a:p>
              <a:p>
                <a:pPr marL="0" indent="0">
                  <a:buNone/>
                </a:pPr>
                <a:endParaRPr lang="en-US" altLang="zh-CN" sz="2400" dirty="0"/>
              </a:p>
              <a:p>
                <a:pPr marL="0" indent="0">
                  <a:buNone/>
                </a:pPr>
                <a:r>
                  <a:rPr lang="zh-CN" altLang="en-US" dirty="0"/>
                  <a:t>令：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=1,    </m:t>
                    </m:r>
                    <m:sSub>
                      <m:sSub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altLang="zh-CN" dirty="0"/>
              </a:p>
              <a:p>
                <a:pPr marL="0" indent="0">
                  <a:buNone/>
                </a:pPr>
                <a:endParaRPr lang="en-US" altLang="zh-CN" sz="300" dirty="0"/>
              </a:p>
              <a:p>
                <a:pPr marL="0" indent="0">
                  <a:buNone/>
                </a:pPr>
                <a:r>
                  <a:rPr lang="zh-CN" altLang="en-US" dirty="0"/>
                  <a:t>则：</a:t>
                </a:r>
                <a14:m>
                  <m:oMath xmlns:m="http://schemas.openxmlformats.org/officeDocument/2006/math">
                    <m:r>
                      <a:rPr lang="en-US" altLang="zh-CN" sz="2800" i="1">
                        <a:latin typeface="Cambria Math" panose="02040503050406030204" pitchFamily="18" charset="0"/>
                      </a:rPr>
                      <m:t>𝑛𝑒𝑡</m:t>
                    </m:r>
                    <m:r>
                      <a:rPr lang="en-US" altLang="zh-CN" sz="2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altLang="zh-CN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·</m:t>
                        </m:r>
                        <m:sSub>
                          <m:sSubPr>
                            <m:ctrlPr>
                              <a:rPr lang="en-US" altLang="zh-CN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800" i="1">
                        <a:latin typeface="Cambria Math" panose="02040503050406030204" pitchFamily="18" charset="0"/>
                      </a:rPr>
                      <m:t>·</m:t>
                    </m:r>
                    <m:sSub>
                      <m:sSub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8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800" i="1">
                        <a:latin typeface="Cambria Math" panose="02040503050406030204" pitchFamily="18" charset="0"/>
                      </a:rPr>
                      <m:t>·</m:t>
                    </m:r>
                    <m:sSub>
                      <m:sSub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800" i="1"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sz="2800" i="1">
                        <a:latin typeface="Cambria Math" panose="02040503050406030204" pitchFamily="18" charset="0"/>
                      </a:rPr>
                      <m:t>·</m:t>
                    </m:r>
                    <m:sSub>
                      <m:sSub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br>
                  <a:rPr lang="en-US" altLang="zh-CN" sz="2800" i="1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800">
                          <a:latin typeface="Cambria Math" panose="02040503050406030204" pitchFamily="18" charset="0"/>
                        </a:rPr>
                        <m:t>        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         </m:t>
                      </m:r>
                      <m:r>
                        <a:rPr lang="en-US" altLang="zh-CN" sz="28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·</m:t>
                          </m:r>
                          <m:sSub>
                            <m:sSub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·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br>
                  <a:rPr lang="en-US" altLang="zh-CN" dirty="0"/>
                </a:br>
                <a:endParaRPr lang="en-US" altLang="zh-CN" dirty="0"/>
              </a:p>
              <a:p>
                <a:pPr marL="0" indent="0">
                  <a:buNone/>
                </a:pPr>
                <a:endParaRPr lang="zh-CN" altLang="en-US" dirty="0"/>
              </a:p>
            </p:txBody>
          </p:sp>
        </mc:Choice>
        <mc:Fallback xmlns="">
          <p:sp>
            <p:nvSpPr>
              <p:cNvPr id="36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1071151" y="1417637"/>
                <a:ext cx="10363200" cy="5218294"/>
              </a:xfrm>
              <a:blipFill>
                <a:blip r:embed="rId2"/>
                <a:stretch>
                  <a:fillRect l="-105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1034686" y="1694208"/>
                <a:ext cx="5670911" cy="2116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𝑛𝑒𝑡</m:t>
                      </m:r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</m:sSub>
                      <m:r>
                        <a:rPr kumimoji="0" lang="en-US" altLang="zh-CN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·</m:t>
                      </m:r>
                      <m:sSub>
                        <m:sSubPr>
                          <m:ctrlP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</m:sSub>
                      <m:r>
                        <a:rPr kumimoji="0" lang="en-US" altLang="zh-CN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+</m:t>
                      </m:r>
                      <m:sSub>
                        <m:sSubPr>
                          <m:ctrlP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b>
                      </m:sSub>
                      <m:r>
                        <a:rPr kumimoji="0" lang="en-US" altLang="zh-CN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·</m:t>
                      </m:r>
                      <m:sSub>
                        <m:sSubPr>
                          <m:ctrlP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b>
                      </m:sSub>
                      <m:r>
                        <a:rPr kumimoji="0" lang="en-US" altLang="zh-CN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+…+</m:t>
                      </m:r>
                      <m:sSub>
                        <m:sSubPr>
                          <m:ctrlP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𝑛</m:t>
                          </m:r>
                        </m:sub>
                      </m:sSub>
                      <m:r>
                        <a:rPr kumimoji="0" lang="en-US" altLang="zh-CN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·</m:t>
                      </m:r>
                      <m:sSub>
                        <m:sSubPr>
                          <m:ctrlP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𝑛</m:t>
                          </m:r>
                        </m:sub>
                      </m:sSub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+</m:t>
                      </m:r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𝑏</m:t>
                      </m:r>
                    </m:oMath>
                    <m:oMath xmlns:m="http://schemas.openxmlformats.org/officeDocument/2006/math">
                      <m:r>
                        <a:rPr kumimoji="0" lang="en-US" altLang="zh-CN" sz="24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        </m:t>
                      </m:r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=1</m:t>
                          </m:r>
                        </m:sub>
                        <m:sup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·</m:t>
                          </m:r>
                          <m:sSub>
                            <m:sSubPr>
                              <m:ctrlP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+</m:t>
                          </m:r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𝑏</m:t>
                          </m:r>
                        </m:e>
                      </m:nary>
                    </m:oMath>
                    <m:oMath xmlns:m="http://schemas.openxmlformats.org/officeDocument/2006/math"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 </m:t>
                      </m:r>
                    </m:oMath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0" lang="en-US" altLang="zh-CN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o</m:t>
                      </m:r>
                      <m:r>
                        <a:rPr kumimoji="0" lang="en-US" altLang="zh-CN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𝑔</m:t>
                      </m:r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(</m:t>
                      </m:r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𝑛𝑒𝑡</m:t>
                      </m:r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4686" y="1694208"/>
                <a:ext cx="5670911" cy="2116220"/>
              </a:xfrm>
              <a:prstGeom prst="rect">
                <a:avLst/>
              </a:prstGeom>
              <a:blipFill>
                <a:blip r:embed="rId3"/>
                <a:stretch>
                  <a:fillRect b="-23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1" name="图片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3646" y="1614904"/>
            <a:ext cx="4891528" cy="2559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5949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激活函数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endParaRPr lang="en-US" altLang="zh-CN" dirty="0"/>
              </a:p>
              <a:p>
                <a:r>
                  <a:rPr lang="zh-CN" altLang="en-US" dirty="0"/>
                  <a:t>符号函数</a:t>
                </a:r>
                <a:endParaRPr lang="en-US" altLang="zh-CN" dirty="0"/>
              </a:p>
              <a:p>
                <a:pPr marL="0" indent="0">
                  <a:buNone/>
                </a:pPr>
                <a:r>
                  <a:rPr lang="en-US" altLang="zh-CN" dirty="0"/>
                  <a:t>          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𝑛𝑒𝑡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i="1">
                        <a:latin typeface="Cambria Math" panose="02040503050406030204" pitchFamily="18" charset="0"/>
                      </a:rPr>
                      <m:t>sgn</m:t>
                    </m:r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𝑛𝑒𝑡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1,    </m:t>
                            </m:r>
                            <m:r>
                              <a:rPr lang="zh-CN" altLang="zh-CN" i="1">
                                <a:latin typeface="Cambria Math" panose="02040503050406030204" pitchFamily="18" charset="0"/>
                              </a:rPr>
                              <m:t>当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𝑛𝑒𝑡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≥0</m:t>
                            </m:r>
                          </m:e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−1    </m:t>
                            </m:r>
                            <m:r>
                              <a:rPr lang="zh-CN" altLang="zh-CN" i="1">
                                <a:latin typeface="Cambria Math" panose="02040503050406030204" pitchFamily="18" charset="0"/>
                              </a:rPr>
                              <m:t>当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𝑛𝑒𝑡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&lt;0</m:t>
                            </m:r>
                          </m:e>
                        </m:eqArr>
                      </m:e>
                    </m:d>
                  </m:oMath>
                </a14:m>
                <a:endParaRPr lang="zh-CN" altLang="zh-CN" i="1" dirty="0">
                  <a:latin typeface="Cambria Math" panose="02040503050406030204" pitchFamily="18" charset="0"/>
                </a:endParaRPr>
              </a:p>
              <a:p>
                <a:endParaRPr lang="zh-CN" alt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6296" y="3611880"/>
            <a:ext cx="5455679" cy="2182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1630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激活函数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1219200" y="1522141"/>
                <a:ext cx="10363200" cy="4572000"/>
              </a:xfrm>
            </p:spPr>
            <p:txBody>
              <a:bodyPr/>
              <a:lstStyle/>
              <a:p>
                <a:r>
                  <a:rPr lang="en-US" altLang="zh-CN" dirty="0"/>
                  <a:t>Sigmoid</a:t>
                </a:r>
                <a:r>
                  <a:rPr lang="zh-CN" altLang="en-US" dirty="0"/>
                  <a:t>函数</a:t>
                </a:r>
                <a:endParaRPr lang="en-US" altLang="zh-CN" dirty="0"/>
              </a:p>
              <a:p>
                <a:pPr marL="0" indent="0">
                  <a:buNone/>
                </a:pPr>
                <a:r>
                  <a:rPr lang="en-US" altLang="zh-CN" dirty="0"/>
                  <a:t>        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𝑛𝑒𝑡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zh-CN" altLang="zh-CN" i="1">
                        <a:latin typeface="Cambria Math" panose="02040503050406030204" pitchFamily="18" charset="0"/>
                      </a:rPr>
                      <m:t>σ</m:t>
                    </m:r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𝑛𝑒𝑡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𝑛𝑒𝑡</m:t>
                            </m:r>
                          </m:sup>
                        </m:sSup>
                      </m:den>
                    </m:f>
                  </m:oMath>
                </a14:m>
                <a:endParaRPr lang="zh-CN" altLang="zh-CN" i="1" dirty="0">
                  <a:latin typeface="Cambria Math" panose="02040503050406030204" pitchFamily="18" charset="0"/>
                </a:endParaRPr>
              </a:p>
              <a:p>
                <a:endParaRPr lang="zh-CN" alt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1219200" y="1522141"/>
                <a:ext cx="10363200" cy="4572000"/>
              </a:xfrm>
              <a:blipFill>
                <a:blip r:embed="rId2"/>
                <a:stretch>
                  <a:fillRect t="-21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组合 5"/>
          <p:cNvGrpSpPr/>
          <p:nvPr/>
        </p:nvGrpSpPr>
        <p:grpSpPr>
          <a:xfrm>
            <a:off x="6710309" y="1341119"/>
            <a:ext cx="4657083" cy="3801699"/>
            <a:chOff x="5369189" y="2664822"/>
            <a:chExt cx="4657083" cy="3801699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86607" y="3425002"/>
              <a:ext cx="3226178" cy="2831539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69189" y="2664822"/>
              <a:ext cx="4657083" cy="3801699"/>
            </a:xfrm>
            <a:prstGeom prst="rect">
              <a:avLst/>
            </a:prstGeom>
          </p:spPr>
        </p:pic>
        <p:sp>
          <p:nvSpPr>
            <p:cNvPr id="5" name="文本框 4"/>
            <p:cNvSpPr txBox="1"/>
            <p:nvPr/>
          </p:nvSpPr>
          <p:spPr>
            <a:xfrm>
              <a:off x="5412734" y="4565671"/>
              <a:ext cx="217715" cy="37446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0857148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激活函数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双曲正切函数</a:t>
                </a:r>
                <a:endParaRPr lang="en-US" altLang="zh-CN" dirty="0"/>
              </a:p>
              <a:p>
                <a:pPr marL="0" indent="0">
                  <a:buNone/>
                </a:pPr>
                <a:r>
                  <a:rPr lang="en-US" altLang="zh-CN" dirty="0"/>
                  <a:t>       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𝑛𝑒𝑡</m:t>
                        </m:r>
                      </m:e>
                    </m:d>
                    <m:r>
                      <a:rPr lang="en-US" altLang="zh-CN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tanh</m:t>
                        </m:r>
                      </m:fName>
                      <m:e>
                        <m:d>
                          <m:d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𝑛𝑒𝑡</m:t>
                            </m:r>
                          </m:e>
                        </m:d>
                      </m:e>
                    </m:func>
                  </m:oMath>
                </a14:m>
                <a:br>
                  <a:rPr lang="en-US" altLang="zh-CN" i="1" dirty="0"/>
                </a:br>
                <a:r>
                  <a:rPr lang="en-US" altLang="zh-CN" i="1" dirty="0"/>
                  <a:t>                      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𝑛𝑒𝑡</m:t>
                            </m:r>
                          </m:sup>
                        </m:s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𝑛𝑒𝑡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𝑛𝑒𝑡</m:t>
                            </m:r>
                          </m:sup>
                        </m:s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𝑛𝑒𝑡</m:t>
                            </m:r>
                          </m:sup>
                        </m:sSup>
                      </m:den>
                    </m:f>
                  </m:oMath>
                </a14:m>
                <a:endParaRPr lang="zh-CN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t="-21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组合 3"/>
          <p:cNvGrpSpPr/>
          <p:nvPr/>
        </p:nvGrpSpPr>
        <p:grpSpPr>
          <a:xfrm>
            <a:off x="5660315" y="1417638"/>
            <a:ext cx="5922085" cy="4292519"/>
            <a:chOff x="4365483" y="2064100"/>
            <a:chExt cx="5922085" cy="4292519"/>
          </a:xfrm>
        </p:grpSpPr>
        <p:pic>
          <p:nvPicPr>
            <p:cNvPr id="5" name="图片 4" descr="tf.nn.tanh 双曲正切曲线"/>
            <p:cNvPicPr/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35318" y="3071495"/>
              <a:ext cx="4068764" cy="30789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65483" y="2064100"/>
              <a:ext cx="5922085" cy="42925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890893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激活函数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线性整流函数</a:t>
                </a:r>
                <a:endParaRPr lang="en-US" altLang="zh-CN" dirty="0"/>
              </a:p>
              <a:p>
                <a:pPr marL="0" indent="0">
                  <a:buNone/>
                </a:pPr>
                <a:r>
                  <a:rPr lang="en-US" altLang="zh-CN" dirty="0"/>
                  <a:t>          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𝑛𝑒𝑡</m:t>
                        </m:r>
                      </m:e>
                    </m:d>
                    <m:r>
                      <a:rPr lang="en-US" altLang="zh-CN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ReLU</m:t>
                    </m:r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𝑛𝑒𝑡</m:t>
                        </m:r>
                      </m:e>
                    </m:d>
                    <m:r>
                      <a:rPr lang="en-US" altLang="zh-CN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max</m:t>
                    </m:r>
                    <m:r>
                      <a:rPr lang="en-US" altLang="zh-CN">
                        <a:latin typeface="Cambria Math" panose="02040503050406030204" pitchFamily="18" charset="0"/>
                      </a:rPr>
                      <m:t>(0, 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𝑛𝑒𝑡</m:t>
                    </m:r>
                    <m:r>
                      <a:rPr lang="en-US" altLang="zh-CN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t="-21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1611" y="2638962"/>
            <a:ext cx="6953264" cy="3476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0539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19200" y="-210625"/>
            <a:ext cx="10363200" cy="1143000"/>
          </a:xfrm>
        </p:spPr>
        <p:txBody>
          <a:bodyPr/>
          <a:lstStyle/>
          <a:p>
            <a:r>
              <a:rPr lang="zh-CN" altLang="en-US" dirty="0"/>
              <a:t>激活函数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1219200" y="1447800"/>
                <a:ext cx="10363200" cy="5292634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dirty="0" err="1"/>
                  <a:t>Softmax</a:t>
                </a:r>
                <a:r>
                  <a:rPr lang="zh-CN" altLang="en-US" dirty="0"/>
                  <a:t>函数</a:t>
                </a:r>
                <a:endParaRPr lang="en-US" altLang="zh-CN" dirty="0"/>
              </a:p>
              <a:p>
                <a:endParaRPr lang="en-US" altLang="zh-CN" dirty="0"/>
              </a:p>
              <a:p>
                <a:pPr marL="0" indent="0">
                  <a:buNone/>
                </a:pPr>
                <a:r>
                  <a:rPr lang="en-US" altLang="zh-CN" dirty="0"/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altLang="zh-CN" sz="3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3600" b="0" i="1" smtClean="0">
                                    <a:latin typeface="Cambria Math" panose="02040503050406030204" pitchFamily="18" charset="0"/>
                                  </a:rPr>
                                  <m:t>𝑛𝑒𝑡</m:t>
                                </m:r>
                              </m:e>
                              <m:sub>
                                <m:r>
                                  <a:rPr lang="en-US" altLang="zh-CN" sz="36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sup>
                        </m:sSup>
                      </m:num>
                      <m:den>
                        <m:nary>
                          <m:naryPr>
                            <m:chr m:val="∑"/>
                            <m:ctrlP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altLang="zh-CN" sz="3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3600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US" altLang="zh-CN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600" i="1">
                                        <a:latin typeface="Cambria Math" panose="02040503050406030204" pitchFamily="18" charset="0"/>
                                      </a:rPr>
                                      <m:t>𝑛𝑒𝑡</m:t>
                                    </m:r>
                                  </m:e>
                                  <m:sub>
                                    <m:r>
                                      <a:rPr lang="en-US" altLang="zh-CN" sz="36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sup>
                            </m:sSup>
                          </m:e>
                        </m:nary>
                      </m:den>
                    </m:f>
                  </m:oMath>
                </a14:m>
                <a:endParaRPr lang="en-US" altLang="zh-CN" sz="3600" dirty="0"/>
              </a:p>
              <a:p>
                <a:pPr marL="0" indent="0">
                  <a:buNone/>
                </a:pPr>
                <a:endParaRPr lang="en-US" altLang="zh-CN" sz="2000" dirty="0"/>
              </a:p>
              <a:p>
                <a:pPr marL="0" indent="0">
                  <a:buNone/>
                </a:pPr>
                <a:r>
                  <a:rPr lang="en-US" altLang="zh-CN" sz="3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zh-CN" altLang="en-US" sz="2800" i="1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zh-CN" altLang="en-US" sz="2800" i="1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altLang="zh-CN" sz="2800" b="0" dirty="0"/>
              </a:p>
              <a:p>
                <a:pPr marL="0" indent="0">
                  <a:buNone/>
                </a:pPr>
                <a:endParaRPr lang="en-US" altLang="zh-CN" sz="100" b="0" dirty="0"/>
              </a:p>
              <a:p>
                <a:pPr marL="0" indent="0">
                  <a:buNone/>
                </a:pPr>
                <a:r>
                  <a:rPr lang="en-US" altLang="zh-CN" sz="2800" dirty="0"/>
                  <a:t> 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zh-CN" altLang="en-US" sz="28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sSub>
                          <m:sSubPr>
                            <m:ctrlPr>
                              <a:rPr lang="en-US" altLang="zh-CN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i="1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altLang="zh-CN" sz="28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nary>
                  </m:oMath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1219200" y="1447800"/>
                <a:ext cx="10363200" cy="5292634"/>
              </a:xfrm>
              <a:blipFill>
                <a:blip r:embed="rId2"/>
                <a:stretch>
                  <a:fillRect t="-18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直接箭头连接符 8"/>
          <p:cNvCxnSpPr>
            <a:stCxn id="15" idx="0"/>
            <a:endCxn id="33" idx="4"/>
          </p:cNvCxnSpPr>
          <p:nvPr/>
        </p:nvCxnSpPr>
        <p:spPr>
          <a:xfrm flipV="1">
            <a:off x="5800623" y="3122939"/>
            <a:ext cx="13056" cy="83140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0" name="直接箭头连接符 9"/>
          <p:cNvCxnSpPr>
            <a:stCxn id="15" idx="0"/>
            <a:endCxn id="34" idx="4"/>
          </p:cNvCxnSpPr>
          <p:nvPr/>
        </p:nvCxnSpPr>
        <p:spPr>
          <a:xfrm flipV="1">
            <a:off x="5800623" y="3122939"/>
            <a:ext cx="728466" cy="83140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1" name="直接箭头连接符 10"/>
          <p:cNvCxnSpPr>
            <a:stCxn id="16" idx="0"/>
            <a:endCxn id="34" idx="4"/>
          </p:cNvCxnSpPr>
          <p:nvPr/>
        </p:nvCxnSpPr>
        <p:spPr>
          <a:xfrm flipV="1">
            <a:off x="6516033" y="3122939"/>
            <a:ext cx="13056" cy="83140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2" name="直接箭头连接符 11"/>
          <p:cNvCxnSpPr>
            <a:stCxn id="17" idx="0"/>
            <a:endCxn id="34" idx="4"/>
          </p:cNvCxnSpPr>
          <p:nvPr/>
        </p:nvCxnSpPr>
        <p:spPr>
          <a:xfrm flipH="1" flipV="1">
            <a:off x="6529089" y="3122939"/>
            <a:ext cx="1527382" cy="856947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3" name="直接箭头连接符 12"/>
          <p:cNvCxnSpPr>
            <a:stCxn id="17" idx="0"/>
            <a:endCxn id="35" idx="4"/>
          </p:cNvCxnSpPr>
          <p:nvPr/>
        </p:nvCxnSpPr>
        <p:spPr>
          <a:xfrm flipV="1">
            <a:off x="8056471" y="3148485"/>
            <a:ext cx="13056" cy="83140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4" name="直接箭头连接符 13"/>
          <p:cNvCxnSpPr>
            <a:stCxn id="16" idx="0"/>
            <a:endCxn id="33" idx="4"/>
          </p:cNvCxnSpPr>
          <p:nvPr/>
        </p:nvCxnSpPr>
        <p:spPr>
          <a:xfrm flipH="1" flipV="1">
            <a:off x="5813679" y="3122939"/>
            <a:ext cx="702354" cy="83140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5" name="椭圆 14"/>
          <p:cNvSpPr/>
          <p:nvPr/>
        </p:nvSpPr>
        <p:spPr>
          <a:xfrm>
            <a:off x="5661356" y="3954340"/>
            <a:ext cx="278534" cy="287652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6376766" y="3954340"/>
            <a:ext cx="278534" cy="287652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7917204" y="3979886"/>
            <a:ext cx="278534" cy="287652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8419145" y="5148587"/>
            <a:ext cx="278534" cy="287652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6376766" y="5129428"/>
            <a:ext cx="278534" cy="287652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5320960" y="5129428"/>
            <a:ext cx="278534" cy="287652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21" name="直接箭头连接符 20"/>
          <p:cNvCxnSpPr>
            <a:stCxn id="20" idx="0"/>
            <a:endCxn id="15" idx="4"/>
          </p:cNvCxnSpPr>
          <p:nvPr/>
        </p:nvCxnSpPr>
        <p:spPr>
          <a:xfrm flipV="1">
            <a:off x="5460227" y="4241992"/>
            <a:ext cx="340396" cy="887436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2" name="直接箭头连接符 21"/>
          <p:cNvCxnSpPr>
            <a:stCxn id="20" idx="0"/>
            <a:endCxn id="16" idx="4"/>
          </p:cNvCxnSpPr>
          <p:nvPr/>
        </p:nvCxnSpPr>
        <p:spPr>
          <a:xfrm flipV="1">
            <a:off x="5460227" y="4241992"/>
            <a:ext cx="1055806" cy="887436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3" name="直接箭头连接符 22"/>
          <p:cNvCxnSpPr>
            <a:stCxn id="19" idx="0"/>
            <a:endCxn id="15" idx="4"/>
          </p:cNvCxnSpPr>
          <p:nvPr/>
        </p:nvCxnSpPr>
        <p:spPr>
          <a:xfrm flipH="1" flipV="1">
            <a:off x="5800623" y="4241992"/>
            <a:ext cx="715410" cy="887436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4" name="直接箭头连接符 23"/>
          <p:cNvCxnSpPr>
            <a:stCxn id="20" idx="0"/>
            <a:endCxn id="17" idx="4"/>
          </p:cNvCxnSpPr>
          <p:nvPr/>
        </p:nvCxnSpPr>
        <p:spPr>
          <a:xfrm flipV="1">
            <a:off x="5460227" y="4267538"/>
            <a:ext cx="2596244" cy="861890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5" name="直接箭头连接符 24"/>
          <p:cNvCxnSpPr>
            <a:stCxn id="19" idx="0"/>
            <a:endCxn id="16" idx="4"/>
          </p:cNvCxnSpPr>
          <p:nvPr/>
        </p:nvCxnSpPr>
        <p:spPr>
          <a:xfrm flipV="1">
            <a:off x="6516033" y="4241992"/>
            <a:ext cx="0" cy="887436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6" name="直接箭头连接符 25"/>
          <p:cNvCxnSpPr>
            <a:stCxn id="19" idx="0"/>
            <a:endCxn id="17" idx="4"/>
          </p:cNvCxnSpPr>
          <p:nvPr/>
        </p:nvCxnSpPr>
        <p:spPr>
          <a:xfrm flipV="1">
            <a:off x="6516033" y="4267538"/>
            <a:ext cx="1540438" cy="861890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7" name="直接箭头连接符 26"/>
          <p:cNvCxnSpPr>
            <a:stCxn id="18" idx="0"/>
            <a:endCxn id="17" idx="4"/>
          </p:cNvCxnSpPr>
          <p:nvPr/>
        </p:nvCxnSpPr>
        <p:spPr>
          <a:xfrm flipH="1" flipV="1">
            <a:off x="8056471" y="4267538"/>
            <a:ext cx="501941" cy="881049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8" name="直接箭头连接符 27"/>
          <p:cNvCxnSpPr>
            <a:stCxn id="18" idx="0"/>
            <a:endCxn id="16" idx="4"/>
          </p:cNvCxnSpPr>
          <p:nvPr/>
        </p:nvCxnSpPr>
        <p:spPr>
          <a:xfrm flipH="1" flipV="1">
            <a:off x="6516033" y="4241992"/>
            <a:ext cx="2042379" cy="906595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9" name="直接箭头连接符 28"/>
          <p:cNvCxnSpPr>
            <a:stCxn id="18" idx="0"/>
            <a:endCxn id="15" idx="4"/>
          </p:cNvCxnSpPr>
          <p:nvPr/>
        </p:nvCxnSpPr>
        <p:spPr>
          <a:xfrm flipH="1" flipV="1">
            <a:off x="5800623" y="4241992"/>
            <a:ext cx="2757789" cy="906595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30" name="文本框 187"/>
          <p:cNvSpPr txBox="1"/>
          <p:nvPr/>
        </p:nvSpPr>
        <p:spPr>
          <a:xfrm>
            <a:off x="8921086" y="5129428"/>
            <a:ext cx="1010451" cy="472279"/>
          </a:xfrm>
          <a:prstGeom prst="rect">
            <a:avLst/>
          </a:prstGeom>
          <a:solidFill>
            <a:sysClr val="window" lastClr="FFFFFF"/>
          </a:solidFill>
          <a:ln w="28575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输入层</a:t>
            </a:r>
          </a:p>
        </p:txBody>
      </p:sp>
      <p:sp>
        <p:nvSpPr>
          <p:cNvPr id="31" name="文本框 188"/>
          <p:cNvSpPr txBox="1"/>
          <p:nvPr/>
        </p:nvSpPr>
        <p:spPr>
          <a:xfrm>
            <a:off x="8382897" y="2863429"/>
            <a:ext cx="1113499" cy="472279"/>
          </a:xfrm>
          <a:prstGeom prst="rect">
            <a:avLst/>
          </a:prstGeom>
          <a:solidFill>
            <a:sysClr val="window" lastClr="FFFFFF"/>
          </a:solidFill>
          <a:ln w="28575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输出层</a:t>
            </a:r>
          </a:p>
        </p:txBody>
      </p:sp>
      <p:sp>
        <p:nvSpPr>
          <p:cNvPr id="32" name="文本框 189"/>
          <p:cNvSpPr txBox="1"/>
          <p:nvPr/>
        </p:nvSpPr>
        <p:spPr>
          <a:xfrm>
            <a:off x="8367220" y="3954340"/>
            <a:ext cx="999047" cy="472279"/>
          </a:xfrm>
          <a:prstGeom prst="rect">
            <a:avLst/>
          </a:prstGeom>
          <a:solidFill>
            <a:sysClr val="window" lastClr="FFFFFF"/>
          </a:solidFill>
          <a:ln w="28575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隐含层</a:t>
            </a:r>
          </a:p>
        </p:txBody>
      </p:sp>
      <p:sp>
        <p:nvSpPr>
          <p:cNvPr id="33" name="椭圆 32"/>
          <p:cNvSpPr/>
          <p:nvPr/>
        </p:nvSpPr>
        <p:spPr>
          <a:xfrm>
            <a:off x="5674412" y="2835287"/>
            <a:ext cx="278534" cy="287652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4" name="椭圆 33"/>
          <p:cNvSpPr/>
          <p:nvPr/>
        </p:nvSpPr>
        <p:spPr>
          <a:xfrm>
            <a:off x="6389822" y="2835287"/>
            <a:ext cx="278534" cy="287652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5" name="椭圆 34"/>
          <p:cNvSpPr/>
          <p:nvPr/>
        </p:nvSpPr>
        <p:spPr>
          <a:xfrm>
            <a:off x="7930260" y="2860833"/>
            <a:ext cx="278534" cy="287652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36" name="直接箭头连接符 35"/>
          <p:cNvCxnSpPr>
            <a:stCxn id="15" idx="0"/>
            <a:endCxn id="35" idx="4"/>
          </p:cNvCxnSpPr>
          <p:nvPr/>
        </p:nvCxnSpPr>
        <p:spPr>
          <a:xfrm flipV="1">
            <a:off x="5800623" y="3148485"/>
            <a:ext cx="2268904" cy="805855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7" name="直接箭头连接符 36"/>
          <p:cNvCxnSpPr>
            <a:stCxn id="16" idx="0"/>
            <a:endCxn id="35" idx="4"/>
          </p:cNvCxnSpPr>
          <p:nvPr/>
        </p:nvCxnSpPr>
        <p:spPr>
          <a:xfrm flipV="1">
            <a:off x="6516033" y="3148485"/>
            <a:ext cx="1553494" cy="805855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8" name="直接箭头连接符 37"/>
          <p:cNvCxnSpPr>
            <a:stCxn id="17" idx="0"/>
            <a:endCxn id="33" idx="4"/>
          </p:cNvCxnSpPr>
          <p:nvPr/>
        </p:nvCxnSpPr>
        <p:spPr>
          <a:xfrm flipH="1" flipV="1">
            <a:off x="5813679" y="3122939"/>
            <a:ext cx="2242792" cy="856947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本框 45"/>
              <p:cNvSpPr txBox="1"/>
              <p:nvPr/>
            </p:nvSpPr>
            <p:spPr>
              <a:xfrm>
                <a:off x="5241859" y="5558135"/>
                <a:ext cx="387531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           </m:t>
                          </m:r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2 </m:t>
                          </m:r>
                        </m:sub>
                      </m:sSub>
                      <m:r>
                        <a:rPr kumimoji="0" lang="en-US" altLang="zh-CN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   </m:t>
                      </m:r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     …</m:t>
                      </m:r>
                      <m:sSub>
                        <m:sSubPr>
                          <m:ctrlP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            </m:t>
                          </m:r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46" name="文本框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1859" y="5558135"/>
                <a:ext cx="3875315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文本框 173"/>
          <p:cNvSpPr txBox="1"/>
          <p:nvPr/>
        </p:nvSpPr>
        <p:spPr>
          <a:xfrm>
            <a:off x="7243774" y="5070984"/>
            <a:ext cx="843671" cy="476881"/>
          </a:xfrm>
          <a:prstGeom prst="rect">
            <a:avLst/>
          </a:prstGeom>
          <a:solidFill>
            <a:sysClr val="window" lastClr="FFFFFF"/>
          </a:solidFill>
          <a:ln w="28575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……</a:t>
            </a:r>
            <a:endParaRPr kumimoji="0" lang="zh-CN" altLang="en-US" sz="28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8" name="文本框 173"/>
          <p:cNvSpPr txBox="1"/>
          <p:nvPr/>
        </p:nvSpPr>
        <p:spPr>
          <a:xfrm>
            <a:off x="6918158" y="3828879"/>
            <a:ext cx="688297" cy="476881"/>
          </a:xfrm>
          <a:prstGeom prst="rect">
            <a:avLst/>
          </a:prstGeom>
          <a:solidFill>
            <a:sysClr val="window" lastClr="FFFFFF"/>
          </a:solidFill>
          <a:ln w="28575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……</a:t>
            </a:r>
            <a:endParaRPr kumimoji="0" lang="zh-CN" altLang="en-US" sz="28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0" name="文本框 173"/>
          <p:cNvSpPr txBox="1"/>
          <p:nvPr/>
        </p:nvSpPr>
        <p:spPr>
          <a:xfrm>
            <a:off x="6969943" y="2766563"/>
            <a:ext cx="688297" cy="476881"/>
          </a:xfrm>
          <a:prstGeom prst="rect">
            <a:avLst/>
          </a:prstGeom>
          <a:solidFill>
            <a:sysClr val="window" lastClr="FFFFFF"/>
          </a:solidFill>
          <a:ln w="28575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……</a:t>
            </a:r>
            <a:endParaRPr kumimoji="0" lang="zh-CN" altLang="en-US" sz="28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51" name="直接箭头连接符 50"/>
          <p:cNvCxnSpPr/>
          <p:nvPr/>
        </p:nvCxnSpPr>
        <p:spPr>
          <a:xfrm flipV="1">
            <a:off x="5822388" y="1672416"/>
            <a:ext cx="0" cy="116287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58" name="直接箭头连接符 57"/>
          <p:cNvCxnSpPr/>
          <p:nvPr/>
        </p:nvCxnSpPr>
        <p:spPr>
          <a:xfrm flipV="1">
            <a:off x="6537798" y="1672416"/>
            <a:ext cx="0" cy="116287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59" name="直接箭头连接符 58"/>
          <p:cNvCxnSpPr/>
          <p:nvPr/>
        </p:nvCxnSpPr>
        <p:spPr>
          <a:xfrm flipV="1">
            <a:off x="8078236" y="1697962"/>
            <a:ext cx="0" cy="116287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文本框 59"/>
              <p:cNvSpPr txBox="1"/>
              <p:nvPr/>
            </p:nvSpPr>
            <p:spPr>
              <a:xfrm>
                <a:off x="5624390" y="1117503"/>
                <a:ext cx="387531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𝑜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     </m:t>
                          </m:r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𝑜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2 </m:t>
                          </m:r>
                        </m:sub>
                      </m:sSub>
                      <m:r>
                        <a:rPr kumimoji="0" lang="en-US" altLang="zh-CN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  </m:t>
                      </m:r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  …</m:t>
                      </m:r>
                      <m:sSub>
                        <m:sSubPr>
                          <m:ctrl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        </m:t>
                          </m:r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𝑜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60" name="文本框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4390" y="1117503"/>
                <a:ext cx="3875315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矩形 62"/>
          <p:cNvSpPr/>
          <p:nvPr/>
        </p:nvSpPr>
        <p:spPr>
          <a:xfrm>
            <a:off x="5621202" y="2066366"/>
            <a:ext cx="2707947" cy="391886"/>
          </a:xfrm>
          <a:prstGeom prst="rect">
            <a:avLst/>
          </a:prstGeom>
          <a:solidFill>
            <a:srgbClr val="86F260"/>
          </a:solidFill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softmax</a:t>
            </a: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44239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全连接网络（</a:t>
            </a:r>
            <a:r>
              <a:rPr lang="en-US" altLang="zh-CN" dirty="0"/>
              <a:t>Fully-Connected Network</a:t>
            </a:r>
            <a:r>
              <a:rPr lang="zh-CN" altLang="en-US" dirty="0"/>
              <a:t>）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3254" y="2197076"/>
            <a:ext cx="7752784" cy="3855382"/>
          </a:xfrm>
          <a:prstGeom prst="rect">
            <a:avLst/>
          </a:prstGeom>
        </p:spPr>
      </p:pic>
      <p:sp>
        <p:nvSpPr>
          <p:cNvPr id="6" name="内容占位符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术语：全连接网络，前馈网络，多层感知机，全连接层，稠密层</a:t>
            </a:r>
          </a:p>
        </p:txBody>
      </p:sp>
      <p:sp>
        <p:nvSpPr>
          <p:cNvPr id="12" name="文本框 62"/>
          <p:cNvSpPr txBox="1"/>
          <p:nvPr/>
        </p:nvSpPr>
        <p:spPr>
          <a:xfrm>
            <a:off x="2343254" y="2299607"/>
            <a:ext cx="1288914" cy="495844"/>
          </a:xfrm>
          <a:prstGeom prst="rect">
            <a:avLst/>
          </a:prstGeom>
          <a:solidFill>
            <a:sysClr val="window" lastClr="FFFFFF"/>
          </a:solidFill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输入层</a:t>
            </a:r>
          </a:p>
        </p:txBody>
      </p:sp>
      <p:sp>
        <p:nvSpPr>
          <p:cNvPr id="13" name="文本框 63"/>
          <p:cNvSpPr txBox="1"/>
          <p:nvPr/>
        </p:nvSpPr>
        <p:spPr>
          <a:xfrm>
            <a:off x="8627330" y="2892756"/>
            <a:ext cx="1538378" cy="486748"/>
          </a:xfrm>
          <a:prstGeom prst="rect">
            <a:avLst/>
          </a:prstGeom>
          <a:solidFill>
            <a:sysClr val="window" lastClr="FFFFFF"/>
          </a:solidFill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输出层</a:t>
            </a:r>
          </a:p>
        </p:txBody>
      </p:sp>
      <p:sp>
        <p:nvSpPr>
          <p:cNvPr id="14" name="文本框 64"/>
          <p:cNvSpPr txBox="1"/>
          <p:nvPr/>
        </p:nvSpPr>
        <p:spPr>
          <a:xfrm>
            <a:off x="3736671" y="2166915"/>
            <a:ext cx="1497176" cy="419532"/>
          </a:xfrm>
          <a:prstGeom prst="rect">
            <a:avLst/>
          </a:prstGeom>
          <a:solidFill>
            <a:sysClr val="window" lastClr="FFFFFF"/>
          </a:solidFill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隐含层</a:t>
            </a:r>
            <a:r>
              <a:rPr kumimoji="0" lang="en-US" sz="2000" b="0" i="0" u="none" strike="noStrike" kern="1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</a:t>
            </a:r>
            <a:endParaRPr kumimoji="0" lang="zh-CN" altLang="en-US" sz="2000" b="0" i="0" u="none" strike="noStrike" kern="1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5" name="文本框 65"/>
          <p:cNvSpPr txBox="1"/>
          <p:nvPr/>
        </p:nvSpPr>
        <p:spPr>
          <a:xfrm>
            <a:off x="5347307" y="2166914"/>
            <a:ext cx="1619545" cy="419532"/>
          </a:xfrm>
          <a:prstGeom prst="rect">
            <a:avLst/>
          </a:prstGeom>
          <a:solidFill>
            <a:sysClr val="window" lastClr="FFFFFF"/>
          </a:solidFill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隐含层</a:t>
            </a:r>
            <a:r>
              <a:rPr kumimoji="0" lang="en-US" sz="2000" b="0" i="0" u="none" strike="noStrike" kern="1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2</a:t>
            </a:r>
            <a:endParaRPr kumimoji="0" lang="zh-CN" altLang="en-US" sz="2000" b="0" i="0" u="none" strike="noStrike" kern="1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6" name="文本框 66"/>
          <p:cNvSpPr txBox="1"/>
          <p:nvPr/>
        </p:nvSpPr>
        <p:spPr>
          <a:xfrm>
            <a:off x="6820391" y="2160814"/>
            <a:ext cx="1670461" cy="330901"/>
          </a:xfrm>
          <a:prstGeom prst="rect">
            <a:avLst/>
          </a:prstGeom>
          <a:solidFill>
            <a:sysClr val="window" lastClr="FFFFFF"/>
          </a:solidFill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隐含层</a:t>
            </a:r>
            <a:r>
              <a:rPr kumimoji="0" lang="en-US" sz="2000" b="0" i="0" u="none" strike="noStrike" kern="1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3</a:t>
            </a:r>
            <a:endParaRPr kumimoji="0" lang="zh-CN" altLang="en-US" sz="2000" b="0" i="0" u="none" strike="noStrike" kern="1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0064014" y="3483432"/>
            <a:ext cx="492443" cy="192459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猫 狗  兔  鸟</a:t>
            </a:r>
          </a:p>
        </p:txBody>
      </p:sp>
      <p:pic>
        <p:nvPicPr>
          <p:cNvPr id="18" name="内容占位符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2408" y="2968267"/>
            <a:ext cx="682835" cy="88446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9491" y="3866509"/>
            <a:ext cx="912725" cy="1214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9970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2.3 </a:t>
            </a:r>
            <a:r>
              <a:rPr lang="zh-CN" altLang="en-US" dirty="0"/>
              <a:t>神经网络是如何训练的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3921" y="2197076"/>
            <a:ext cx="7752784" cy="3855382"/>
          </a:xfrm>
          <a:prstGeom prst="rect">
            <a:avLst/>
          </a:prstGeom>
        </p:spPr>
      </p:pic>
      <p:sp>
        <p:nvSpPr>
          <p:cNvPr id="6" name="内容占位符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2" name="文本框 62"/>
          <p:cNvSpPr txBox="1"/>
          <p:nvPr/>
        </p:nvSpPr>
        <p:spPr>
          <a:xfrm>
            <a:off x="2203921" y="2299607"/>
            <a:ext cx="1288914" cy="495844"/>
          </a:xfrm>
          <a:prstGeom prst="rect">
            <a:avLst/>
          </a:prstGeom>
          <a:solidFill>
            <a:sysClr val="window" lastClr="FFFFFF"/>
          </a:solidFill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输入层</a:t>
            </a:r>
          </a:p>
        </p:txBody>
      </p:sp>
      <p:sp>
        <p:nvSpPr>
          <p:cNvPr id="13" name="文本框 63"/>
          <p:cNvSpPr txBox="1"/>
          <p:nvPr/>
        </p:nvSpPr>
        <p:spPr>
          <a:xfrm>
            <a:off x="8487997" y="2892756"/>
            <a:ext cx="1538378" cy="486748"/>
          </a:xfrm>
          <a:prstGeom prst="rect">
            <a:avLst/>
          </a:prstGeom>
          <a:solidFill>
            <a:sysClr val="window" lastClr="FFFFFF"/>
          </a:solidFill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输出层</a:t>
            </a:r>
          </a:p>
        </p:txBody>
      </p:sp>
      <p:sp>
        <p:nvSpPr>
          <p:cNvPr id="14" name="文本框 64"/>
          <p:cNvSpPr txBox="1"/>
          <p:nvPr/>
        </p:nvSpPr>
        <p:spPr>
          <a:xfrm>
            <a:off x="3597338" y="2166915"/>
            <a:ext cx="1497176" cy="419532"/>
          </a:xfrm>
          <a:prstGeom prst="rect">
            <a:avLst/>
          </a:prstGeom>
          <a:solidFill>
            <a:sysClr val="window" lastClr="FFFFFF"/>
          </a:solidFill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隐含层</a:t>
            </a:r>
            <a:r>
              <a:rPr kumimoji="0" lang="en-US" sz="2000" b="0" i="0" u="none" strike="noStrike" kern="1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</a:t>
            </a:r>
            <a:endParaRPr kumimoji="0" lang="zh-CN" altLang="en-US" sz="2000" b="0" i="0" u="none" strike="noStrike" kern="1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5" name="文本框 65"/>
          <p:cNvSpPr txBox="1"/>
          <p:nvPr/>
        </p:nvSpPr>
        <p:spPr>
          <a:xfrm>
            <a:off x="5207974" y="2166914"/>
            <a:ext cx="1619545" cy="419532"/>
          </a:xfrm>
          <a:prstGeom prst="rect">
            <a:avLst/>
          </a:prstGeom>
          <a:solidFill>
            <a:sysClr val="window" lastClr="FFFFFF"/>
          </a:solidFill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隐含层</a:t>
            </a:r>
            <a:r>
              <a:rPr kumimoji="0" lang="en-US" sz="2000" b="0" i="0" u="none" strike="noStrike" kern="1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2</a:t>
            </a:r>
            <a:endParaRPr kumimoji="0" lang="zh-CN" altLang="en-US" sz="2000" b="0" i="0" u="none" strike="noStrike" kern="1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6" name="文本框 66"/>
          <p:cNvSpPr txBox="1"/>
          <p:nvPr/>
        </p:nvSpPr>
        <p:spPr>
          <a:xfrm>
            <a:off x="6681058" y="2160814"/>
            <a:ext cx="1670461" cy="330901"/>
          </a:xfrm>
          <a:prstGeom prst="rect">
            <a:avLst/>
          </a:prstGeom>
          <a:solidFill>
            <a:sysClr val="window" lastClr="FFFFFF"/>
          </a:solidFill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隐含层</a:t>
            </a:r>
            <a:r>
              <a:rPr kumimoji="0" lang="en-US" sz="2000" b="0" i="0" u="none" strike="noStrike" kern="1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3</a:t>
            </a:r>
            <a:endParaRPr kumimoji="0" lang="zh-CN" altLang="en-US" sz="2000" b="0" i="0" u="none" strike="noStrike" kern="1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9924681" y="3483432"/>
            <a:ext cx="492443" cy="192459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猫 狗  兔  鸟</a:t>
            </a:r>
          </a:p>
        </p:txBody>
      </p:sp>
      <p:pic>
        <p:nvPicPr>
          <p:cNvPr id="18" name="内容占位符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3075" y="2968267"/>
            <a:ext cx="682835" cy="88446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0158" y="3866509"/>
            <a:ext cx="912725" cy="1214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0627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神经网络发展简史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altLang="zh-CN" dirty="0"/>
          </a:p>
          <a:p>
            <a:r>
              <a:rPr lang="zh-CN" altLang="en-US" dirty="0"/>
              <a:t>神经网络发展历史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4994" y="1388730"/>
            <a:ext cx="8987246" cy="4884274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229599" y="4040781"/>
            <a:ext cx="870857" cy="169277"/>
          </a:xfrm>
          <a:prstGeom prst="rect">
            <a:avLst/>
          </a:prstGeom>
          <a:solidFill>
            <a:schemeClr val="bg1"/>
          </a:solidFill>
        </p:spPr>
        <p:txBody>
          <a:bodyPr wrap="square" tIns="0" bIns="0" rtlCol="0">
            <a:spAutoFit/>
          </a:bodyPr>
          <a:lstStyle/>
          <a:p>
            <a:r>
              <a:rPr lang="zh-CN" altLang="en-US" sz="1100" b="1" dirty="0"/>
              <a:t>深度学习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8830490" y="3323167"/>
            <a:ext cx="870857" cy="169277"/>
          </a:xfrm>
          <a:prstGeom prst="rect">
            <a:avLst/>
          </a:prstGeom>
          <a:solidFill>
            <a:schemeClr val="bg1"/>
          </a:solidFill>
        </p:spPr>
        <p:txBody>
          <a:bodyPr wrap="square" tIns="0" bIns="0" rtlCol="0">
            <a:spAutoFit/>
          </a:bodyPr>
          <a:lstStyle/>
          <a:p>
            <a:r>
              <a:rPr lang="zh-CN" altLang="en-US" sz="1100" b="1" dirty="0"/>
              <a:t>图象识别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8665027" y="2777172"/>
            <a:ext cx="635728" cy="3539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1200" b="1" dirty="0"/>
              <a:t>2011</a:t>
            </a:r>
          </a:p>
          <a:p>
            <a:pPr algn="ctr"/>
            <a:r>
              <a:rPr lang="zh-CN" altLang="en-US" sz="1100" b="1" dirty="0"/>
              <a:t>语音识别</a:t>
            </a:r>
          </a:p>
        </p:txBody>
      </p:sp>
      <p:sp>
        <p:nvSpPr>
          <p:cNvPr id="11" name="TextBox 30"/>
          <p:cNvSpPr txBox="1">
            <a:spLocks noChangeArrowheads="1"/>
          </p:cNvSpPr>
          <p:nvPr/>
        </p:nvSpPr>
        <p:spPr bwMode="auto">
          <a:xfrm>
            <a:off x="5522844" y="4900551"/>
            <a:ext cx="571546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CN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1981</a:t>
            </a:r>
          </a:p>
          <a:p>
            <a:r>
              <a:rPr lang="en-US" altLang="zh-CN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MLP</a:t>
            </a:r>
            <a:endParaRPr lang="zh-CN" altLang="en-US" sz="105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5765076" y="5651863"/>
            <a:ext cx="0" cy="367937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97648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小朋友如何认识小动物？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913" y="1986098"/>
            <a:ext cx="3892732" cy="2919549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1092" y="1986098"/>
            <a:ext cx="2959271" cy="2919549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0363" y="1992083"/>
            <a:ext cx="4362556" cy="2913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7780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建立数据集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1219200" y="1281429"/>
            <a:ext cx="10363200" cy="5467713"/>
          </a:xfrm>
        </p:spPr>
        <p:txBody>
          <a:bodyPr/>
          <a:lstStyle/>
          <a:p>
            <a:endParaRPr lang="en-US" altLang="zh-CN" dirty="0"/>
          </a:p>
          <a:p>
            <a:r>
              <a:rPr lang="zh-CN" altLang="en-US" dirty="0"/>
              <a:t>收集各种动物的照片</a:t>
            </a:r>
            <a:endParaRPr lang="en-US" altLang="zh-CN" dirty="0"/>
          </a:p>
          <a:p>
            <a:pPr lvl="1"/>
            <a:r>
              <a:rPr lang="zh-CN" altLang="en-US" dirty="0"/>
              <a:t>不同姿势</a:t>
            </a:r>
            <a:endParaRPr lang="en-US" altLang="zh-CN" dirty="0"/>
          </a:p>
          <a:p>
            <a:pPr lvl="1"/>
            <a:r>
              <a:rPr lang="zh-CN" altLang="en-US" dirty="0"/>
              <a:t>不同角度</a:t>
            </a:r>
            <a:endParaRPr lang="en-US" altLang="zh-CN" dirty="0"/>
          </a:p>
          <a:p>
            <a:pPr lvl="1"/>
            <a:r>
              <a:rPr lang="zh-CN" altLang="en-US" dirty="0"/>
              <a:t>不同大小</a:t>
            </a:r>
            <a:endParaRPr lang="en-US" altLang="zh-CN" dirty="0"/>
          </a:p>
          <a:p>
            <a:pPr lvl="1"/>
            <a:endParaRPr lang="en-US" altLang="zh-CN" dirty="0"/>
          </a:p>
          <a:p>
            <a:r>
              <a:rPr lang="zh-CN" altLang="en-US" dirty="0"/>
              <a:t>数据标注</a:t>
            </a:r>
            <a:endParaRPr lang="en-US" altLang="zh-CN" dirty="0"/>
          </a:p>
          <a:p>
            <a:pPr lvl="1"/>
            <a:r>
              <a:rPr lang="zh-CN" altLang="en-US" dirty="0"/>
              <a:t>每张照片标注上动物的名称</a:t>
            </a:r>
            <a:endParaRPr lang="en-US" altLang="zh-CN" dirty="0"/>
          </a:p>
          <a:p>
            <a:pPr lvl="1"/>
            <a:endParaRPr lang="en-US" altLang="zh-CN" dirty="0"/>
          </a:p>
          <a:p>
            <a:r>
              <a:rPr lang="zh-CN" altLang="en-US" dirty="0"/>
              <a:t>训练集与测试集</a:t>
            </a:r>
            <a:endParaRPr lang="en-US" altLang="zh-CN" dirty="0"/>
          </a:p>
          <a:p>
            <a:pPr lvl="1"/>
            <a:r>
              <a:rPr lang="zh-CN" altLang="en-US" dirty="0"/>
              <a:t>样本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9983" y="4375198"/>
            <a:ext cx="2360747" cy="1770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2114" y="1512151"/>
            <a:ext cx="1789461" cy="1765442"/>
          </a:xfrm>
          <a:prstGeom prst="rect">
            <a:avLst/>
          </a:prstGeom>
        </p:spPr>
      </p:pic>
      <p:sp>
        <p:nvSpPr>
          <p:cNvPr id="8" name="椭圆形标注 7"/>
          <p:cNvSpPr/>
          <p:nvPr/>
        </p:nvSpPr>
        <p:spPr>
          <a:xfrm>
            <a:off x="5634445" y="1210506"/>
            <a:ext cx="1863635" cy="1227909"/>
          </a:xfrm>
          <a:prstGeom prst="wedgeEllipseCallout">
            <a:avLst>
              <a:gd name="adj1" fmla="val 108139"/>
              <a:gd name="adj2" fmla="val 29876"/>
            </a:avLst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这个是猫！</a:t>
            </a:r>
          </a:p>
        </p:txBody>
      </p:sp>
      <p:sp>
        <p:nvSpPr>
          <p:cNvPr id="9" name="椭圆形标注 8"/>
          <p:cNvSpPr/>
          <p:nvPr/>
        </p:nvSpPr>
        <p:spPr>
          <a:xfrm>
            <a:off x="9325318" y="3420787"/>
            <a:ext cx="1863635" cy="1227909"/>
          </a:xfrm>
          <a:prstGeom prst="wedgeEllipseCallout">
            <a:avLst>
              <a:gd name="adj1" fmla="val -82515"/>
              <a:gd name="adj2" fmla="val 76684"/>
            </a:avLst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这个是狗！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83298" y="2199165"/>
            <a:ext cx="2242435" cy="1684042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35118" y="1115970"/>
            <a:ext cx="1853835" cy="148306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58550" y="1685855"/>
            <a:ext cx="2119886" cy="1505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353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如何训练？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Picture 4" descr="http://imgsnew.jiatx.com/news/2011_05/06/home/1304672691103_000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78036" y="2692153"/>
            <a:ext cx="5238750" cy="3495675"/>
          </a:xfrm>
          <a:prstGeom prst="rect">
            <a:avLst/>
          </a:prstGeom>
          <a:noFill/>
        </p:spPr>
      </p:pic>
      <p:pic>
        <p:nvPicPr>
          <p:cNvPr id="5" name="Picture 2" descr="http://img.shushi100.com/images/d2923ae9-0b45-4c59-abf0-010a60ac5876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18832" y="1152853"/>
            <a:ext cx="4574849" cy="2914650"/>
          </a:xfrm>
          <a:prstGeom prst="rect">
            <a:avLst/>
          </a:prstGeom>
          <a:noFill/>
        </p:spPr>
      </p:pic>
      <p:sp>
        <p:nvSpPr>
          <p:cNvPr id="6" name="文本框 5"/>
          <p:cNvSpPr txBox="1"/>
          <p:nvPr/>
        </p:nvSpPr>
        <p:spPr>
          <a:xfrm>
            <a:off x="5468982" y="5442853"/>
            <a:ext cx="1393372" cy="707886"/>
          </a:xfrm>
          <a:prstGeom prst="rect">
            <a:avLst/>
          </a:prstGeom>
          <a:solidFill>
            <a:srgbClr val="B0A498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69177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淋浴器示意图</a:t>
            </a:r>
          </a:p>
        </p:txBody>
      </p:sp>
      <p:sp>
        <p:nvSpPr>
          <p:cNvPr id="4" name="椭圆 3"/>
          <p:cNvSpPr/>
          <p:nvPr/>
        </p:nvSpPr>
        <p:spPr>
          <a:xfrm>
            <a:off x="4440459" y="4509120"/>
            <a:ext cx="216024" cy="21602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3288331" y="4509120"/>
            <a:ext cx="216024" cy="21602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4135304" y="3212976"/>
            <a:ext cx="216024" cy="21602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013691" y="5435933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热水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172179" y="544522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冷水</a:t>
            </a:r>
          </a:p>
        </p:txBody>
      </p:sp>
      <p:cxnSp>
        <p:nvCxnSpPr>
          <p:cNvPr id="9" name="直接箭头连接符 8"/>
          <p:cNvCxnSpPr/>
          <p:nvPr/>
        </p:nvCxnSpPr>
        <p:spPr>
          <a:xfrm flipV="1">
            <a:off x="4541963" y="4723507"/>
            <a:ext cx="0" cy="576064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/>
          <p:nvPr/>
        </p:nvCxnSpPr>
        <p:spPr>
          <a:xfrm flipV="1">
            <a:off x="3404583" y="4719105"/>
            <a:ext cx="0" cy="576064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>
            <a:stCxn id="5" idx="0"/>
            <a:endCxn id="6" idx="4"/>
          </p:cNvCxnSpPr>
          <p:nvPr/>
        </p:nvCxnSpPr>
        <p:spPr>
          <a:xfrm flipV="1">
            <a:off x="3396344" y="3429000"/>
            <a:ext cx="846973" cy="108012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>
            <a:stCxn id="4" idx="0"/>
            <a:endCxn id="6" idx="4"/>
          </p:cNvCxnSpPr>
          <p:nvPr/>
        </p:nvCxnSpPr>
        <p:spPr>
          <a:xfrm flipH="1" flipV="1">
            <a:off x="4243317" y="3429000"/>
            <a:ext cx="305155" cy="108012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>
            <a:stCxn id="6" idx="0"/>
          </p:cNvCxnSpPr>
          <p:nvPr/>
        </p:nvCxnSpPr>
        <p:spPr>
          <a:xfrm flipH="1" flipV="1">
            <a:off x="4223792" y="2060848"/>
            <a:ext cx="19524" cy="1152128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236078" y="1628801"/>
            <a:ext cx="16555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水量 水温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682101" y="3891271"/>
            <a:ext cx="2520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w1                w2 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16" name="Picture 2" descr="手 手的表情 手势 手的姿势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12024" y="2780928"/>
            <a:ext cx="1419954" cy="1008112"/>
          </a:xfrm>
          <a:prstGeom prst="rect">
            <a:avLst/>
          </a:prstGeom>
          <a:noFill/>
        </p:spPr>
      </p:pic>
      <p:cxnSp>
        <p:nvCxnSpPr>
          <p:cNvPr id="17" name="形状 16"/>
          <p:cNvCxnSpPr>
            <a:endCxn id="16" idx="0"/>
          </p:cNvCxnSpPr>
          <p:nvPr/>
        </p:nvCxnSpPr>
        <p:spPr>
          <a:xfrm>
            <a:off x="4223793" y="2564904"/>
            <a:ext cx="2798209" cy="216024"/>
          </a:xfrm>
          <a:prstGeom prst="bentConnector2">
            <a:avLst/>
          </a:prstGeom>
          <a:ln w="2857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5087888" y="2051557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感知</a:t>
            </a:r>
          </a:p>
        </p:txBody>
      </p:sp>
      <p:cxnSp>
        <p:nvCxnSpPr>
          <p:cNvPr id="19" name="直接箭头连接符 18"/>
          <p:cNvCxnSpPr>
            <a:stCxn id="16" idx="1"/>
          </p:cNvCxnSpPr>
          <p:nvPr/>
        </p:nvCxnSpPr>
        <p:spPr>
          <a:xfrm flipH="1">
            <a:off x="3404584" y="3284984"/>
            <a:ext cx="2907441" cy="773210"/>
          </a:xfrm>
          <a:prstGeom prst="straightConnector1">
            <a:avLst/>
          </a:prstGeom>
          <a:ln w="2857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/>
          <p:nvPr/>
        </p:nvCxnSpPr>
        <p:spPr>
          <a:xfrm flipH="1">
            <a:off x="4967765" y="3363366"/>
            <a:ext cx="1379097" cy="694829"/>
          </a:xfrm>
          <a:prstGeom prst="straightConnector1">
            <a:avLst/>
          </a:prstGeom>
          <a:ln w="2857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5519936" y="3861049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调节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056319" y="3106467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+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3" name="椭圆 22"/>
          <p:cNvSpPr/>
          <p:nvPr/>
        </p:nvSpPr>
        <p:spPr>
          <a:xfrm>
            <a:off x="3643271" y="3234746"/>
            <a:ext cx="216024" cy="21602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24" name="直接箭头连接符 23"/>
          <p:cNvCxnSpPr/>
          <p:nvPr/>
        </p:nvCxnSpPr>
        <p:spPr>
          <a:xfrm flipH="1" flipV="1">
            <a:off x="3731759" y="2082613"/>
            <a:ext cx="19524" cy="1152128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形状 16"/>
          <p:cNvCxnSpPr/>
          <p:nvPr/>
        </p:nvCxnSpPr>
        <p:spPr>
          <a:xfrm>
            <a:off x="3731760" y="2726013"/>
            <a:ext cx="2798209" cy="216024"/>
          </a:xfrm>
          <a:prstGeom prst="bentConnector2">
            <a:avLst/>
          </a:prstGeom>
          <a:ln w="2857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1"/>
          <p:cNvSpPr txBox="1"/>
          <p:nvPr/>
        </p:nvSpPr>
        <p:spPr>
          <a:xfrm>
            <a:off x="3563084" y="3134871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+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29" name="直接箭头连接符 28"/>
          <p:cNvCxnSpPr/>
          <p:nvPr/>
        </p:nvCxnSpPr>
        <p:spPr>
          <a:xfrm flipV="1">
            <a:off x="3402647" y="3480933"/>
            <a:ext cx="329112" cy="1040675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/>
          <p:cNvCxnSpPr/>
          <p:nvPr/>
        </p:nvCxnSpPr>
        <p:spPr>
          <a:xfrm flipH="1" flipV="1">
            <a:off x="3750081" y="3475334"/>
            <a:ext cx="792038" cy="1033785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19722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如何评价调节效果？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1219200" y="1247503"/>
                <a:ext cx="10363200" cy="4572000"/>
              </a:xfrm>
            </p:spPr>
            <p:txBody>
              <a:bodyPr>
                <a:normAutofit lnSpcReduction="10000"/>
              </a:bodyPr>
              <a:lstStyle/>
              <a:p>
                <a:endParaRPr lang="en-US" altLang="zh-CN" dirty="0"/>
              </a:p>
              <a:p>
                <a:r>
                  <a:rPr lang="zh-CN" altLang="en-US" dirty="0"/>
                  <a:t>损失函数</a:t>
                </a:r>
                <a:endParaRPr lang="zh-CN" altLang="zh-CN" dirty="0"/>
              </a:p>
              <a:p>
                <a:pPr marL="0" indent="0">
                  <a:buNone/>
                </a:pPr>
                <a:endParaRPr lang="en-US" altLang="zh-CN" sz="1400" dirty="0"/>
              </a:p>
              <a:p>
                <a:pPr marL="0" indent="0">
                  <a:buNone/>
                </a:pPr>
                <a:r>
                  <a:rPr lang="en-US" altLang="zh-CN" dirty="0"/>
                  <a:t> 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阀门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水温</m:t>
                                </m:r>
                              </m:sub>
                            </m:s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𝑜</m:t>
                                </m:r>
                              </m:e>
                              <m:sub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水温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水量</m:t>
                                </m:r>
                              </m:sub>
                            </m:s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𝑜</m:t>
                                </m:r>
                              </m:e>
                              <m:sub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水量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  <a:p>
                <a:pPr marL="0" indent="0">
                  <a:buNone/>
                </a:pPr>
                <a:r>
                  <a:rPr lang="en-US" altLang="zh-CN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水温</m:t>
                        </m:r>
                      </m:sub>
                    </m:sSub>
                  </m:oMath>
                </a14:m>
                <a:r>
                  <a:rPr lang="zh-CN" altLang="en-US" sz="2400" dirty="0"/>
                  <a:t>：希望水温</a:t>
                </a:r>
                <a:endParaRPr lang="en-US" altLang="zh-CN" sz="2400" dirty="0"/>
              </a:p>
              <a:p>
                <a:pPr marL="0" indent="0">
                  <a:buNone/>
                </a:pPr>
                <a:r>
                  <a:rPr lang="en-US" altLang="zh-CN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水量</m:t>
                        </m:r>
                      </m:sub>
                    </m:sSub>
                    <m:r>
                      <a:rPr lang="zh-CN" altLang="en-US" sz="2400" i="1">
                        <a:latin typeface="Cambria Math" panose="02040503050406030204" pitchFamily="18" charset="0"/>
                      </a:rPr>
                      <m:t>：希望</m:t>
                    </m:r>
                  </m:oMath>
                </a14:m>
                <a:r>
                  <a:rPr lang="zh-CN" altLang="en-US" sz="2400" dirty="0"/>
                  <a:t>水量</a:t>
                </a:r>
                <a:endParaRPr lang="en-US" altLang="zh-CN" sz="2400" dirty="0"/>
              </a:p>
              <a:p>
                <a:pPr marL="0" indent="0">
                  <a:buNone/>
                </a:pPr>
                <a:r>
                  <a:rPr lang="en-US" altLang="zh-CN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水温</m:t>
                        </m:r>
                      </m:sub>
                    </m:sSub>
                  </m:oMath>
                </a14:m>
                <a:r>
                  <a:rPr lang="zh-CN" altLang="en-US" sz="2400" dirty="0"/>
                  <a:t>：实际水温</a:t>
                </a:r>
                <a:endParaRPr lang="en-US" altLang="zh-CN" sz="2400" dirty="0"/>
              </a:p>
              <a:p>
                <a:pPr marL="0" indent="0">
                  <a:buNone/>
                </a:pPr>
                <a:r>
                  <a:rPr lang="en-US" altLang="zh-CN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水量</m:t>
                        </m:r>
                      </m:sub>
                    </m:sSub>
                    <m:r>
                      <a:rPr lang="zh-CN" altLang="en-US" sz="2400" i="1">
                        <a:latin typeface="Cambria Math" panose="02040503050406030204" pitchFamily="18" charset="0"/>
                      </a:rPr>
                      <m:t>：实际</m:t>
                    </m:r>
                  </m:oMath>
                </a14:m>
                <a:r>
                  <a:rPr lang="zh-CN" altLang="en-US" sz="2400" dirty="0"/>
                  <a:t>水量</a:t>
                </a:r>
              </a:p>
              <a:p>
                <a:pPr marL="0" indent="0">
                  <a:buNone/>
                </a:pPr>
                <a:endParaRPr lang="zh-CN" altLang="en-US" sz="2400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1219200" y="1247503"/>
                <a:ext cx="10363200" cy="4572000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2983" y="3870398"/>
            <a:ext cx="3479272" cy="2217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0711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损失函数</a:t>
            </a:r>
            <a:r>
              <a:rPr lang="en-US" altLang="zh-CN" dirty="0"/>
              <a:t>——</a:t>
            </a:r>
            <a:r>
              <a:rPr lang="zh-CN" altLang="en-US" dirty="0"/>
              <a:t>误差平方和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1219200" y="1174898"/>
                <a:ext cx="10363200" cy="5048794"/>
              </a:xfrm>
            </p:spPr>
            <p:txBody>
              <a:bodyPr/>
              <a:lstStyle/>
              <a:p>
                <a:endParaRPr lang="en-US" altLang="zh-CN" dirty="0"/>
              </a:p>
              <a:p>
                <a:r>
                  <a:rPr lang="zh-CN" altLang="en-US" dirty="0"/>
                  <a:t>对样本</a:t>
                </a:r>
                <a:r>
                  <a:rPr lang="en-US" altLang="zh-CN" dirty="0"/>
                  <a:t>d</a:t>
                </a:r>
                <a:r>
                  <a:rPr lang="zh-CN" altLang="en-US" dirty="0"/>
                  <a:t>的误差</a:t>
                </a:r>
                <a:endParaRPr lang="en-US" altLang="zh-CN" dirty="0"/>
              </a:p>
              <a:p>
                <a:pPr marL="0" indent="0">
                  <a:buNone/>
                </a:pP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undOvr"/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sSup>
                          <m:sSup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𝑘𝑑</m:t>
                                </m:r>
                              </m:sub>
                            </m:s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𝑜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𝑘𝑑</m:t>
                                </m:r>
                              </m:sub>
                            </m:s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zh-CN" altLang="zh-CN" dirty="0"/>
              </a:p>
              <a:p>
                <a:endParaRPr lang="en-US" altLang="zh-CN" dirty="0"/>
              </a:p>
              <a:p>
                <a:r>
                  <a:rPr lang="zh-CN" altLang="en-US" dirty="0"/>
                  <a:t>对所有样本的误差</a:t>
                </a:r>
                <a:endParaRPr lang="en-US" altLang="zh-CN" dirty="0"/>
              </a:p>
              <a:p>
                <a:pPr marL="0" indent="0">
                  <a:buNone/>
                </a:pP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undOvr"/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w</m:t>
                        </m:r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altLang="zh-CN" i="1" dirty="0"/>
              </a:p>
              <a:p>
                <a:pPr marL="0" indent="0">
                  <a:buNone/>
                </a:pPr>
                <a:r>
                  <a:rPr lang="en-US" altLang="zh-CN" dirty="0"/>
                  <a:t>           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undOvr"/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nary>
                          <m:naryPr>
                            <m:chr m:val="∑"/>
                            <m:limLoc m:val="undOvr"/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  <m:e>
                            <m:sSup>
                              <m:sSupPr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zh-CN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𝑘𝑑</m:t>
                                    </m:r>
                                  </m:sub>
                                </m:s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zh-CN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𝑜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𝑘𝑑</m:t>
                                    </m:r>
                                  </m:sub>
                                </m:s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e>
                    </m:nary>
                  </m:oMath>
                </a14:m>
                <a:endParaRPr lang="zh-CN" altLang="zh-CN" dirty="0"/>
              </a:p>
              <a:p>
                <a:endParaRPr lang="en-US" altLang="zh-CN" dirty="0"/>
              </a:p>
              <a:p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𝑘𝑑</m:t>
                        </m:r>
                      </m:sub>
                    </m:sSub>
                  </m:oMath>
                </a14:m>
                <a:r>
                  <a:rPr lang="zh-CN" altLang="en-US" dirty="0"/>
                  <a:t>：对应样本</a:t>
                </a:r>
                <a:r>
                  <a:rPr lang="en-US" altLang="zh-CN" dirty="0"/>
                  <a:t>d</a:t>
                </a:r>
                <a:r>
                  <a:rPr lang="zh-CN" altLang="en-US" dirty="0"/>
                  <a:t>的第</a:t>
                </a:r>
                <a:r>
                  <a:rPr lang="en-US" altLang="zh-CN" dirty="0"/>
                  <a:t>k</a:t>
                </a:r>
                <a:r>
                  <a:rPr lang="zh-CN" altLang="en-US" dirty="0"/>
                  <a:t>个希望输出</a:t>
                </a:r>
                <a:endParaRPr lang="en-US" altLang="zh-CN" dirty="0"/>
              </a:p>
              <a:p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𝑘𝑑</m:t>
                        </m:r>
                      </m:sub>
                    </m:sSub>
                  </m:oMath>
                </a14:m>
                <a:r>
                  <a:rPr lang="zh-CN" altLang="en-US" dirty="0"/>
                  <a:t>：对应样本</a:t>
                </a:r>
                <a:r>
                  <a:rPr lang="en-US" altLang="zh-CN" dirty="0"/>
                  <a:t>d</a:t>
                </a:r>
                <a:r>
                  <a:rPr lang="zh-CN" altLang="en-US" dirty="0"/>
                  <a:t>的第</a:t>
                </a:r>
                <a:r>
                  <a:rPr lang="en-US" altLang="zh-CN" dirty="0"/>
                  <a:t>k</a:t>
                </a:r>
                <a:r>
                  <a:rPr lang="zh-CN" altLang="en-US" dirty="0"/>
                  <a:t>个实际输出</a:t>
                </a: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1219200" y="1174898"/>
                <a:ext cx="10363200" cy="5048794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直接箭头连接符 3"/>
          <p:cNvCxnSpPr/>
          <p:nvPr/>
        </p:nvCxnSpPr>
        <p:spPr>
          <a:xfrm flipH="1" flipV="1">
            <a:off x="8278132" y="1747483"/>
            <a:ext cx="5529" cy="484459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5" name="直接箭头连接符 4"/>
          <p:cNvCxnSpPr/>
          <p:nvPr/>
        </p:nvCxnSpPr>
        <p:spPr>
          <a:xfrm flipH="1" flipV="1">
            <a:off x="9913937" y="1728324"/>
            <a:ext cx="5529" cy="484459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6" name="椭圆 5"/>
          <p:cNvSpPr/>
          <p:nvPr/>
        </p:nvSpPr>
        <p:spPr>
          <a:xfrm>
            <a:off x="9792779" y="2213685"/>
            <a:ext cx="278534" cy="288636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8145435" y="2239231"/>
            <a:ext cx="278534" cy="288636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8" name="直接箭头连接符 7"/>
          <p:cNvCxnSpPr>
            <a:stCxn id="14" idx="0"/>
            <a:endCxn id="32" idx="4"/>
          </p:cNvCxnSpPr>
          <p:nvPr/>
        </p:nvCxnSpPr>
        <p:spPr>
          <a:xfrm flipV="1">
            <a:off x="8012586" y="3459324"/>
            <a:ext cx="4347" cy="83140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9" name="直接箭头连接符 8"/>
          <p:cNvCxnSpPr>
            <a:stCxn id="14" idx="0"/>
            <a:endCxn id="33" idx="4"/>
          </p:cNvCxnSpPr>
          <p:nvPr/>
        </p:nvCxnSpPr>
        <p:spPr>
          <a:xfrm flipV="1">
            <a:off x="8012586" y="3459324"/>
            <a:ext cx="719757" cy="83140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0" name="直接箭头连接符 9"/>
          <p:cNvCxnSpPr>
            <a:stCxn id="15" idx="0"/>
            <a:endCxn id="33" idx="4"/>
          </p:cNvCxnSpPr>
          <p:nvPr/>
        </p:nvCxnSpPr>
        <p:spPr>
          <a:xfrm flipV="1">
            <a:off x="8727996" y="3459324"/>
            <a:ext cx="4347" cy="83140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1" name="直接箭头连接符 10"/>
          <p:cNvCxnSpPr>
            <a:stCxn id="16" idx="0"/>
            <a:endCxn id="33" idx="4"/>
          </p:cNvCxnSpPr>
          <p:nvPr/>
        </p:nvCxnSpPr>
        <p:spPr>
          <a:xfrm flipH="1" flipV="1">
            <a:off x="8732343" y="3459324"/>
            <a:ext cx="1536091" cy="856947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2" name="直接箭头连接符 11"/>
          <p:cNvCxnSpPr>
            <a:stCxn id="16" idx="0"/>
            <a:endCxn id="34" idx="4"/>
          </p:cNvCxnSpPr>
          <p:nvPr/>
        </p:nvCxnSpPr>
        <p:spPr>
          <a:xfrm flipV="1">
            <a:off x="10268434" y="3484870"/>
            <a:ext cx="4347" cy="83140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3" name="直接箭头连接符 12"/>
          <p:cNvCxnSpPr>
            <a:stCxn id="15" idx="0"/>
            <a:endCxn id="32" idx="4"/>
          </p:cNvCxnSpPr>
          <p:nvPr/>
        </p:nvCxnSpPr>
        <p:spPr>
          <a:xfrm flipH="1" flipV="1">
            <a:off x="8016933" y="3459324"/>
            <a:ext cx="711063" cy="83140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4" name="椭圆 13"/>
          <p:cNvSpPr/>
          <p:nvPr/>
        </p:nvSpPr>
        <p:spPr>
          <a:xfrm>
            <a:off x="7873319" y="4290725"/>
            <a:ext cx="278534" cy="287652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8588729" y="4290725"/>
            <a:ext cx="278534" cy="287652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10129167" y="4316271"/>
            <a:ext cx="278534" cy="287652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10631108" y="5484972"/>
            <a:ext cx="278534" cy="287652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8588729" y="5465813"/>
            <a:ext cx="278534" cy="287652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7532923" y="5465813"/>
            <a:ext cx="278534" cy="287652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20" name="直接箭头连接符 19"/>
          <p:cNvCxnSpPr>
            <a:stCxn id="19" idx="0"/>
            <a:endCxn id="14" idx="4"/>
          </p:cNvCxnSpPr>
          <p:nvPr/>
        </p:nvCxnSpPr>
        <p:spPr>
          <a:xfrm flipV="1">
            <a:off x="7672190" y="4578377"/>
            <a:ext cx="340396" cy="887436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1" name="直接箭头连接符 20"/>
          <p:cNvCxnSpPr>
            <a:stCxn id="19" idx="0"/>
            <a:endCxn id="15" idx="4"/>
          </p:cNvCxnSpPr>
          <p:nvPr/>
        </p:nvCxnSpPr>
        <p:spPr>
          <a:xfrm flipV="1">
            <a:off x="7672190" y="4578377"/>
            <a:ext cx="1055806" cy="887436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2" name="直接箭头连接符 21"/>
          <p:cNvCxnSpPr>
            <a:stCxn id="18" idx="0"/>
            <a:endCxn id="14" idx="4"/>
          </p:cNvCxnSpPr>
          <p:nvPr/>
        </p:nvCxnSpPr>
        <p:spPr>
          <a:xfrm flipH="1" flipV="1">
            <a:off x="8012586" y="4578377"/>
            <a:ext cx="715410" cy="887436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3" name="直接箭头连接符 22"/>
          <p:cNvCxnSpPr>
            <a:stCxn id="19" idx="0"/>
            <a:endCxn id="16" idx="4"/>
          </p:cNvCxnSpPr>
          <p:nvPr/>
        </p:nvCxnSpPr>
        <p:spPr>
          <a:xfrm flipV="1">
            <a:off x="7672190" y="4603923"/>
            <a:ext cx="2596244" cy="861890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4" name="直接箭头连接符 23"/>
          <p:cNvCxnSpPr>
            <a:stCxn id="18" idx="0"/>
            <a:endCxn id="15" idx="4"/>
          </p:cNvCxnSpPr>
          <p:nvPr/>
        </p:nvCxnSpPr>
        <p:spPr>
          <a:xfrm flipV="1">
            <a:off x="8727996" y="4578377"/>
            <a:ext cx="0" cy="887436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5" name="直接箭头连接符 24"/>
          <p:cNvCxnSpPr>
            <a:stCxn id="18" idx="0"/>
            <a:endCxn id="16" idx="4"/>
          </p:cNvCxnSpPr>
          <p:nvPr/>
        </p:nvCxnSpPr>
        <p:spPr>
          <a:xfrm flipV="1">
            <a:off x="8727996" y="4603923"/>
            <a:ext cx="1540438" cy="861890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6" name="直接箭头连接符 25"/>
          <p:cNvCxnSpPr>
            <a:stCxn id="17" idx="0"/>
            <a:endCxn id="16" idx="4"/>
          </p:cNvCxnSpPr>
          <p:nvPr/>
        </p:nvCxnSpPr>
        <p:spPr>
          <a:xfrm flipH="1" flipV="1">
            <a:off x="10268434" y="4603923"/>
            <a:ext cx="501941" cy="881049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7" name="直接箭头连接符 26"/>
          <p:cNvCxnSpPr>
            <a:stCxn id="17" idx="0"/>
            <a:endCxn id="15" idx="4"/>
          </p:cNvCxnSpPr>
          <p:nvPr/>
        </p:nvCxnSpPr>
        <p:spPr>
          <a:xfrm flipH="1" flipV="1">
            <a:off x="8727996" y="4578377"/>
            <a:ext cx="2042379" cy="906595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8" name="直接箭头连接符 27"/>
          <p:cNvCxnSpPr>
            <a:stCxn id="17" idx="0"/>
            <a:endCxn id="14" idx="4"/>
          </p:cNvCxnSpPr>
          <p:nvPr/>
        </p:nvCxnSpPr>
        <p:spPr>
          <a:xfrm flipH="1" flipV="1">
            <a:off x="8012586" y="4578377"/>
            <a:ext cx="2757789" cy="906595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32" name="椭圆 31"/>
          <p:cNvSpPr/>
          <p:nvPr/>
        </p:nvSpPr>
        <p:spPr>
          <a:xfrm>
            <a:off x="7877666" y="3171672"/>
            <a:ext cx="278534" cy="287652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3" name="椭圆 32"/>
          <p:cNvSpPr/>
          <p:nvPr/>
        </p:nvSpPr>
        <p:spPr>
          <a:xfrm>
            <a:off x="8593076" y="3171672"/>
            <a:ext cx="278534" cy="287652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4" name="椭圆 33"/>
          <p:cNvSpPr/>
          <p:nvPr/>
        </p:nvSpPr>
        <p:spPr>
          <a:xfrm>
            <a:off x="10133514" y="3197218"/>
            <a:ext cx="278534" cy="287652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35" name="直接箭头连接符 34"/>
          <p:cNvCxnSpPr>
            <a:stCxn id="14" idx="0"/>
            <a:endCxn id="34" idx="4"/>
          </p:cNvCxnSpPr>
          <p:nvPr/>
        </p:nvCxnSpPr>
        <p:spPr>
          <a:xfrm flipV="1">
            <a:off x="8012586" y="3484870"/>
            <a:ext cx="2260195" cy="805855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6" name="直接箭头连接符 35"/>
          <p:cNvCxnSpPr>
            <a:stCxn id="15" idx="0"/>
            <a:endCxn id="34" idx="4"/>
          </p:cNvCxnSpPr>
          <p:nvPr/>
        </p:nvCxnSpPr>
        <p:spPr>
          <a:xfrm flipV="1">
            <a:off x="8727996" y="3484870"/>
            <a:ext cx="1544785" cy="805855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7" name="直接箭头连接符 36"/>
          <p:cNvCxnSpPr>
            <a:stCxn id="16" idx="0"/>
            <a:endCxn id="32" idx="4"/>
          </p:cNvCxnSpPr>
          <p:nvPr/>
        </p:nvCxnSpPr>
        <p:spPr>
          <a:xfrm flipH="1" flipV="1">
            <a:off x="8016933" y="3459324"/>
            <a:ext cx="2251501" cy="856947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8" name="直接箭头连接符 37"/>
          <p:cNvCxnSpPr>
            <a:stCxn id="32" idx="0"/>
            <a:endCxn id="7" idx="4"/>
          </p:cNvCxnSpPr>
          <p:nvPr/>
        </p:nvCxnSpPr>
        <p:spPr>
          <a:xfrm flipV="1">
            <a:off x="8016933" y="2527867"/>
            <a:ext cx="267769" cy="643805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9" name="直接箭头连接符 38"/>
          <p:cNvCxnSpPr>
            <a:stCxn id="32" idx="0"/>
            <a:endCxn id="6" idx="4"/>
          </p:cNvCxnSpPr>
          <p:nvPr/>
        </p:nvCxnSpPr>
        <p:spPr>
          <a:xfrm flipV="1">
            <a:off x="8016933" y="2502321"/>
            <a:ext cx="1915113" cy="66935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0" name="直接箭头连接符 39"/>
          <p:cNvCxnSpPr>
            <a:stCxn id="33" idx="0"/>
            <a:endCxn id="7" idx="4"/>
          </p:cNvCxnSpPr>
          <p:nvPr/>
        </p:nvCxnSpPr>
        <p:spPr>
          <a:xfrm flipH="1" flipV="1">
            <a:off x="8284702" y="2527867"/>
            <a:ext cx="447641" cy="643805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1" name="直接箭头连接符 40"/>
          <p:cNvCxnSpPr>
            <a:stCxn id="33" idx="0"/>
            <a:endCxn id="6" idx="4"/>
          </p:cNvCxnSpPr>
          <p:nvPr/>
        </p:nvCxnSpPr>
        <p:spPr>
          <a:xfrm flipV="1">
            <a:off x="8732343" y="2502321"/>
            <a:ext cx="1199703" cy="66935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2" name="直接箭头连接符 41"/>
          <p:cNvCxnSpPr>
            <a:stCxn id="34" idx="0"/>
            <a:endCxn id="7" idx="4"/>
          </p:cNvCxnSpPr>
          <p:nvPr/>
        </p:nvCxnSpPr>
        <p:spPr>
          <a:xfrm flipH="1" flipV="1">
            <a:off x="8284702" y="2527867"/>
            <a:ext cx="1988079" cy="66935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3" name="直接箭头连接符 42"/>
          <p:cNvCxnSpPr>
            <a:stCxn id="34" idx="0"/>
            <a:endCxn id="6" idx="4"/>
          </p:cNvCxnSpPr>
          <p:nvPr/>
        </p:nvCxnSpPr>
        <p:spPr>
          <a:xfrm flipH="1" flipV="1">
            <a:off x="9932046" y="2502321"/>
            <a:ext cx="340735" cy="694897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文本框 44"/>
              <p:cNvSpPr txBox="1"/>
              <p:nvPr/>
            </p:nvSpPr>
            <p:spPr>
              <a:xfrm>
                <a:off x="7453822" y="5790012"/>
                <a:ext cx="387531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           </m:t>
                          </m:r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2 </m:t>
                          </m:r>
                        </m:sub>
                      </m:sSub>
                      <m:r>
                        <a:rPr kumimoji="0" lang="en-US" altLang="zh-CN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   </m:t>
                      </m:r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     …</m:t>
                      </m:r>
                      <m:sSub>
                        <m:sSubPr>
                          <m:ctrlP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            </m:t>
                          </m:r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45" name="文本框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3822" y="5790012"/>
                <a:ext cx="3875315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文本框 173"/>
          <p:cNvSpPr txBox="1"/>
          <p:nvPr/>
        </p:nvSpPr>
        <p:spPr>
          <a:xfrm>
            <a:off x="9455737" y="5407369"/>
            <a:ext cx="843671" cy="476881"/>
          </a:xfrm>
          <a:prstGeom prst="rect">
            <a:avLst/>
          </a:prstGeom>
          <a:solidFill>
            <a:sysClr val="window" lastClr="FFFFFF"/>
          </a:solidFill>
          <a:ln w="28575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……</a:t>
            </a:r>
            <a:endParaRPr kumimoji="0" lang="zh-CN" altLang="en-US" sz="28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7" name="文本框 173"/>
          <p:cNvSpPr txBox="1"/>
          <p:nvPr/>
        </p:nvSpPr>
        <p:spPr>
          <a:xfrm>
            <a:off x="9130121" y="4165264"/>
            <a:ext cx="688297" cy="476881"/>
          </a:xfrm>
          <a:prstGeom prst="rect">
            <a:avLst/>
          </a:prstGeom>
          <a:solidFill>
            <a:sysClr val="window" lastClr="FFFFFF"/>
          </a:solidFill>
          <a:ln w="28575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……</a:t>
            </a:r>
            <a:endParaRPr kumimoji="0" lang="zh-CN" altLang="en-US" sz="28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8" name="文本框 173"/>
          <p:cNvSpPr txBox="1"/>
          <p:nvPr/>
        </p:nvSpPr>
        <p:spPr>
          <a:xfrm>
            <a:off x="9021280" y="2092773"/>
            <a:ext cx="740810" cy="476881"/>
          </a:xfrm>
          <a:prstGeom prst="rect">
            <a:avLst/>
          </a:prstGeom>
          <a:solidFill>
            <a:sysClr val="window" lastClr="FFFFFF"/>
          </a:solidFill>
          <a:ln w="28575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……</a:t>
            </a:r>
            <a:endParaRPr kumimoji="0" lang="zh-CN" altLang="en-US" sz="28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9" name="文本框 173"/>
          <p:cNvSpPr txBox="1"/>
          <p:nvPr/>
        </p:nvSpPr>
        <p:spPr>
          <a:xfrm>
            <a:off x="9181906" y="3102948"/>
            <a:ext cx="688297" cy="476881"/>
          </a:xfrm>
          <a:prstGeom prst="rect">
            <a:avLst/>
          </a:prstGeom>
          <a:solidFill>
            <a:sysClr val="window" lastClr="FFFFFF"/>
          </a:solidFill>
          <a:ln w="28575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……</a:t>
            </a:r>
            <a:endParaRPr kumimoji="0" lang="zh-CN" altLang="en-US" sz="28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50" name="直接箭头连接符 49"/>
          <p:cNvCxnSpPr/>
          <p:nvPr/>
        </p:nvCxnSpPr>
        <p:spPr>
          <a:xfrm flipH="1" flipV="1">
            <a:off x="8860398" y="1747483"/>
            <a:ext cx="5529" cy="484459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1" name="椭圆 50"/>
          <p:cNvSpPr/>
          <p:nvPr/>
        </p:nvSpPr>
        <p:spPr>
          <a:xfrm>
            <a:off x="8727701" y="2239231"/>
            <a:ext cx="278534" cy="288636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52" name="直接箭头连接符 51"/>
          <p:cNvCxnSpPr>
            <a:stCxn id="32" idx="0"/>
            <a:endCxn id="51" idx="4"/>
          </p:cNvCxnSpPr>
          <p:nvPr/>
        </p:nvCxnSpPr>
        <p:spPr>
          <a:xfrm flipV="1">
            <a:off x="8016933" y="2527867"/>
            <a:ext cx="850035" cy="643805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53" name="直接箭头连接符 52"/>
          <p:cNvCxnSpPr>
            <a:stCxn id="33" idx="0"/>
            <a:endCxn id="51" idx="4"/>
          </p:cNvCxnSpPr>
          <p:nvPr/>
        </p:nvCxnSpPr>
        <p:spPr>
          <a:xfrm flipV="1">
            <a:off x="8732343" y="2527867"/>
            <a:ext cx="134625" cy="643805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54" name="直接箭头连接符 53"/>
          <p:cNvCxnSpPr>
            <a:stCxn id="34" idx="0"/>
            <a:endCxn id="51" idx="4"/>
          </p:cNvCxnSpPr>
          <p:nvPr/>
        </p:nvCxnSpPr>
        <p:spPr>
          <a:xfrm flipH="1" flipV="1">
            <a:off x="8866968" y="2527867"/>
            <a:ext cx="1405813" cy="66935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文本框 54"/>
              <p:cNvSpPr txBox="1"/>
              <p:nvPr/>
            </p:nvSpPr>
            <p:spPr>
              <a:xfrm>
                <a:off x="8012586" y="1251824"/>
                <a:ext cx="239511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𝑜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    </m:t>
                          </m:r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𝑜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2 </m:t>
                          </m:r>
                        </m:sub>
                      </m:sSub>
                      <m:r>
                        <a:rPr kumimoji="0" lang="en-US" altLang="zh-CN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 </m:t>
                      </m:r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…</m:t>
                      </m:r>
                      <m:sSub>
                        <m:sSubPr>
                          <m:ctrlP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     </m:t>
                          </m:r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𝑜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55" name="文本框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2586" y="1251824"/>
                <a:ext cx="2395115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文本框 55"/>
              <p:cNvSpPr txBox="1"/>
              <p:nvPr/>
            </p:nvSpPr>
            <p:spPr>
              <a:xfrm>
                <a:off x="1240283" y="2147326"/>
                <a:ext cx="4546425" cy="657296"/>
              </a:xfrm>
              <a:prstGeom prst="rect">
                <a:avLst/>
              </a:prstGeom>
              <a:solidFill>
                <a:srgbClr val="CCFF99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zh-CN" altLang="zh-CN" sz="2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0" lang="en-US" altLang="zh-CN" sz="26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E</m:t>
                        </m:r>
                      </m:e>
                      <m:sub>
                        <m:r>
                          <a:rPr kumimoji="0" lang="en-US" altLang="zh-CN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𝑑</m:t>
                        </m:r>
                      </m:sub>
                    </m:sSub>
                    <m:d>
                      <m:dPr>
                        <m:ctrlPr>
                          <a:rPr kumimoji="0" lang="zh-CN" altLang="zh-CN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kumimoji="0" lang="en-US" altLang="zh-CN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𝑤</m:t>
                        </m:r>
                      </m:e>
                    </m:d>
                    <m:r>
                      <a:rPr kumimoji="0" lang="en-US" altLang="zh-CN" sz="26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f>
                      <m:fPr>
                        <m:ctrlPr>
                          <a:rPr kumimoji="0" lang="en-US" altLang="zh-CN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fPr>
                      <m:num>
                        <m:r>
                          <a:rPr kumimoji="0" lang="en-US" altLang="zh-CN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1</m:t>
                        </m:r>
                      </m:num>
                      <m:den>
                        <m:r>
                          <a:rPr kumimoji="0" lang="en-US" altLang="zh-CN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limLoc m:val="undOvr"/>
                        <m:ctrlPr>
                          <a:rPr kumimoji="0" lang="zh-CN" altLang="zh-CN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naryPr>
                      <m:sub>
                        <m:r>
                          <a:rPr kumimoji="0" lang="en-US" altLang="zh-CN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𝑘</m:t>
                        </m:r>
                        <m:r>
                          <a:rPr kumimoji="0" lang="en-US" altLang="zh-CN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=1</m:t>
                        </m:r>
                      </m:sub>
                      <m:sup>
                        <m:r>
                          <a:rPr kumimoji="0" lang="en-US" altLang="zh-CN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𝑚</m:t>
                        </m:r>
                      </m:sup>
                      <m:e>
                        <m:sSup>
                          <m:sSupPr>
                            <m:ctrlPr>
                              <a:rPr kumimoji="0" lang="zh-CN" altLang="zh-CN" sz="26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US" altLang="zh-CN" sz="26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kumimoji="0" lang="zh-CN" altLang="zh-CN" sz="26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US" altLang="zh-CN" sz="26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kumimoji="0" lang="en-US" altLang="zh-CN" sz="26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𝑘𝑑</m:t>
                                </m:r>
                              </m:sub>
                            </m:sSub>
                            <m:r>
                              <a:rPr kumimoji="0" lang="en-US" altLang="zh-CN" sz="26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kumimoji="0" lang="zh-CN" altLang="zh-CN" sz="26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US" altLang="zh-CN" sz="26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𝑜</m:t>
                                </m:r>
                              </m:e>
                              <m:sub>
                                <m:r>
                                  <a:rPr kumimoji="0" lang="en-US" altLang="zh-CN" sz="26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𝑘𝑑</m:t>
                                </m:r>
                              </m:sub>
                            </m:sSub>
                            <m:r>
                              <a:rPr kumimoji="0" lang="en-US" altLang="zh-CN" sz="26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)</m:t>
                            </m:r>
                          </m:e>
                          <m:sup>
                            <m:r>
                              <a:rPr kumimoji="0" lang="en-US" altLang="zh-CN" sz="26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kumimoji="0" lang="zh-CN" altLang="en-US" sz="2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56" name="文本框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0283" y="2147326"/>
                <a:ext cx="4546425" cy="65729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文本框 56"/>
              <p:cNvSpPr txBox="1"/>
              <p:nvPr/>
            </p:nvSpPr>
            <p:spPr>
              <a:xfrm>
                <a:off x="1230190" y="3554135"/>
                <a:ext cx="5102692" cy="1222258"/>
              </a:xfrm>
              <a:prstGeom prst="rect">
                <a:avLst/>
              </a:prstGeom>
              <a:solidFill>
                <a:srgbClr val="CCFF99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altLang="zh-CN" sz="26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𝐸</m:t>
                    </m:r>
                    <m:d>
                      <m:dPr>
                        <m:ctrlPr>
                          <a:rPr kumimoji="0" lang="zh-CN" altLang="zh-CN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kumimoji="0" lang="en-US" altLang="zh-CN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𝑤</m:t>
                        </m:r>
                      </m:e>
                    </m:d>
                    <m:r>
                      <a:rPr kumimoji="0" lang="en-US" altLang="zh-CN" sz="26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f>
                      <m:fPr>
                        <m:ctrlPr>
                          <a:rPr kumimoji="0" lang="en-US" altLang="zh-CN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fPr>
                      <m:num>
                        <m:r>
                          <a:rPr kumimoji="0" lang="en-US" altLang="zh-CN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1</m:t>
                        </m:r>
                      </m:num>
                      <m:den>
                        <m:r>
                          <a:rPr kumimoji="0" lang="en-US" altLang="zh-CN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limLoc m:val="undOvr"/>
                        <m:ctrlPr>
                          <a:rPr kumimoji="0" lang="zh-CN" altLang="zh-CN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naryPr>
                      <m:sub>
                        <m:r>
                          <a:rPr kumimoji="0" lang="en-US" altLang="zh-CN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𝑑</m:t>
                        </m:r>
                        <m:r>
                          <a:rPr kumimoji="0" lang="en-US" altLang="zh-CN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=1</m:t>
                        </m:r>
                      </m:sub>
                      <m:sup>
                        <m:r>
                          <a:rPr kumimoji="0" lang="en-US" altLang="zh-CN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kumimoji="0" lang="zh-CN" altLang="zh-CN" sz="26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0" lang="en-US" altLang="zh-CN" sz="26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E</m:t>
                            </m:r>
                          </m:e>
                          <m:sub>
                            <m:r>
                              <a:rPr kumimoji="0" lang="en-US" altLang="zh-CN" sz="26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𝑑</m:t>
                            </m:r>
                          </m:sub>
                        </m:sSub>
                        <m:r>
                          <a:rPr kumimoji="0" lang="en-US" altLang="zh-CN" sz="26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kumimoji="0" lang="en-US" altLang="zh-CN" sz="26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w</m:t>
                        </m:r>
                        <m:r>
                          <a:rPr kumimoji="0" lang="en-US" altLang="zh-CN" sz="26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)</m:t>
                        </m:r>
                      </m:e>
                    </m:nary>
                  </m:oMath>
                </a14:m>
                <a:endParaRPr kumimoji="0" lang="en-US" altLang="zh-CN" sz="26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            </a:t>
                </a:r>
                <a14:m>
                  <m:oMath xmlns:m="http://schemas.openxmlformats.org/officeDocument/2006/math">
                    <m:r>
                      <a:rPr kumimoji="0" lang="en-US" altLang="zh-CN" sz="26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f>
                      <m:fPr>
                        <m:ctrlPr>
                          <a:rPr kumimoji="0" lang="en-US" altLang="zh-CN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fPr>
                      <m:num>
                        <m:r>
                          <a:rPr kumimoji="0" lang="en-US" altLang="zh-CN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1</m:t>
                        </m:r>
                      </m:num>
                      <m:den>
                        <m:r>
                          <a:rPr kumimoji="0" lang="en-US" altLang="zh-CN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limLoc m:val="undOvr"/>
                        <m:ctrlPr>
                          <a:rPr kumimoji="0" lang="zh-CN" altLang="zh-CN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naryPr>
                      <m:sub>
                        <m:r>
                          <a:rPr kumimoji="0" lang="en-US" altLang="zh-CN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𝑑</m:t>
                        </m:r>
                        <m:r>
                          <a:rPr kumimoji="0" lang="en-US" altLang="zh-CN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=1</m:t>
                        </m:r>
                      </m:sub>
                      <m:sup>
                        <m:r>
                          <a:rPr kumimoji="0" lang="en-US" altLang="zh-CN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𝑛</m:t>
                        </m:r>
                      </m:sup>
                      <m:e>
                        <m:nary>
                          <m:naryPr>
                            <m:chr m:val="∑"/>
                            <m:limLoc m:val="undOvr"/>
                            <m:ctrlPr>
                              <a:rPr kumimoji="0" lang="zh-CN" altLang="zh-CN" sz="26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naryPr>
                          <m:sub>
                            <m:r>
                              <a:rPr kumimoji="0" lang="en-US" altLang="zh-CN" sz="26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𝑘</m:t>
                            </m:r>
                            <m:r>
                              <a:rPr kumimoji="0" lang="en-US" altLang="zh-CN" sz="26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=1</m:t>
                            </m:r>
                          </m:sub>
                          <m:sup>
                            <m:r>
                              <a:rPr kumimoji="0" lang="en-US" altLang="zh-CN" sz="26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𝑚</m:t>
                            </m:r>
                          </m:sup>
                          <m:e>
                            <m:sSup>
                              <m:sSupPr>
                                <m:ctrlPr>
                                  <a:rPr kumimoji="0" lang="zh-CN" altLang="zh-CN" sz="26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sSupPr>
                              <m:e>
                                <m:r>
                                  <a:rPr kumimoji="0" lang="en-US" altLang="zh-CN" sz="26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kumimoji="0" lang="zh-CN" altLang="zh-CN" sz="26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zh-CN" sz="26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kumimoji="0" lang="en-US" altLang="zh-CN" sz="26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𝑘𝑑</m:t>
                                    </m:r>
                                  </m:sub>
                                </m:sSub>
                                <m:r>
                                  <a:rPr kumimoji="0" lang="en-US" altLang="zh-CN" sz="26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kumimoji="0" lang="zh-CN" altLang="zh-CN" sz="26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zh-CN" sz="26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𝑜</m:t>
                                    </m:r>
                                  </m:e>
                                  <m:sub>
                                    <m:r>
                                      <a:rPr kumimoji="0" lang="en-US" altLang="zh-CN" sz="26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𝑘𝑑</m:t>
                                    </m:r>
                                  </m:sub>
                                </m:sSub>
                                <m:r>
                                  <a:rPr kumimoji="0" lang="en-US" altLang="zh-CN" sz="26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kumimoji="0" lang="en-US" altLang="zh-CN" sz="26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e>
                    </m:nary>
                  </m:oMath>
                </a14:m>
                <a:endParaRPr kumimoji="0" lang="zh-CN" altLang="en-US" sz="2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57" name="文本框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0190" y="3554135"/>
                <a:ext cx="5102692" cy="122225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87027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  <p:bldP spid="57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如何训练？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altLang="zh-CN" dirty="0"/>
          </a:p>
          <a:p>
            <a:r>
              <a:rPr lang="zh-CN" altLang="en-US" dirty="0"/>
              <a:t>损失函数最小化问题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1314061" y="3014746"/>
                <a:ext cx="5102692" cy="11845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2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𝐸</m:t>
                      </m:r>
                      <m:d>
                        <m:dPr>
                          <m:ctrlPr>
                            <a:rPr kumimoji="0" lang="zh-CN" altLang="zh-CN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altLang="zh-CN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𝑤</m:t>
                          </m:r>
                        </m:e>
                      </m:d>
                      <m:r>
                        <a:rPr kumimoji="0" lang="en-US" altLang="zh-CN" sz="2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US" altLang="zh-CN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CN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num>
                        <m:den>
                          <m:r>
                            <a:rPr kumimoji="0" lang="en-US" altLang="zh-CN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ctrlPr>
                            <a:rPr kumimoji="0" lang="zh-CN" altLang="zh-CN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naryPr>
                        <m:sub>
                          <m:r>
                            <a:rPr kumimoji="0" lang="en-US" altLang="zh-CN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𝑑</m:t>
                          </m:r>
                          <m:r>
                            <a:rPr kumimoji="0" lang="en-US" altLang="zh-CN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=1</m:t>
                          </m:r>
                        </m:sub>
                        <m:sup>
                          <m:r>
                            <a:rPr kumimoji="0" lang="en-US" altLang="zh-CN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𝑛</m:t>
                          </m:r>
                        </m:sup>
                        <m:e>
                          <m:nary>
                            <m:naryPr>
                              <m:chr m:val="∑"/>
                              <m:limLoc m:val="undOvr"/>
                              <m:ctrlPr>
                                <a:rPr kumimoji="0" lang="zh-CN" altLang="zh-CN" sz="2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naryPr>
                            <m:sub>
                              <m:r>
                                <a:rPr kumimoji="0" lang="en-US" altLang="zh-CN" sz="2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𝑘</m:t>
                              </m:r>
                              <m:r>
                                <a:rPr kumimoji="0" lang="en-US" altLang="zh-CN" sz="2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=1</m:t>
                              </m:r>
                            </m:sub>
                            <m:sup>
                              <m:r>
                                <a:rPr kumimoji="0" lang="en-US" altLang="zh-CN" sz="2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𝑚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kumimoji="0" lang="zh-CN" altLang="zh-CN" sz="2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US" altLang="zh-CN" sz="2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kumimoji="0" lang="zh-CN" altLang="zh-CN" sz="26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altLang="zh-CN" sz="26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kumimoji="0" lang="en-US" altLang="zh-CN" sz="26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𝑘𝑑</m:t>
                                      </m:r>
                                    </m:sub>
                                  </m:sSub>
                                  <m:r>
                                    <a:rPr kumimoji="0" lang="en-US" altLang="zh-CN" sz="2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kumimoji="0" lang="zh-CN" altLang="zh-CN" sz="26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altLang="zh-CN" sz="26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𝑜</m:t>
                                      </m:r>
                                    </m:e>
                                    <m:sub>
                                      <m:r>
                                        <a:rPr kumimoji="0" lang="en-US" altLang="zh-CN" sz="26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𝑘𝑑</m:t>
                                      </m:r>
                                    </m:sub>
                                  </m:sSub>
                                  <m:r>
                                    <a:rPr kumimoji="0" lang="en-US" altLang="zh-CN" sz="2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kumimoji="0" lang="en-US" altLang="zh-CN" sz="2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nary>
                    </m:oMath>
                  </m:oMathPara>
                </a14:m>
                <a:endParaRPr kumimoji="0" lang="zh-CN" altLang="en-US" sz="2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4061" y="3014746"/>
                <a:ext cx="5102692" cy="118455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4" name="组合 53"/>
          <p:cNvGrpSpPr/>
          <p:nvPr/>
        </p:nvGrpSpPr>
        <p:grpSpPr>
          <a:xfrm>
            <a:off x="7480664" y="1486397"/>
            <a:ext cx="2873114" cy="4320583"/>
            <a:chOff x="7453822" y="1251824"/>
            <a:chExt cx="3875315" cy="4962382"/>
          </a:xfrm>
        </p:grpSpPr>
        <p:cxnSp>
          <p:nvCxnSpPr>
            <p:cNvPr id="6" name="直接箭头连接符 5"/>
            <p:cNvCxnSpPr/>
            <p:nvPr/>
          </p:nvCxnSpPr>
          <p:spPr>
            <a:xfrm flipH="1" flipV="1">
              <a:off x="8278132" y="1747483"/>
              <a:ext cx="5529" cy="484459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7" name="直接箭头连接符 6"/>
            <p:cNvCxnSpPr/>
            <p:nvPr/>
          </p:nvCxnSpPr>
          <p:spPr>
            <a:xfrm flipH="1" flipV="1">
              <a:off x="9913937" y="1728324"/>
              <a:ext cx="5529" cy="484459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8" name="椭圆 7"/>
            <p:cNvSpPr/>
            <p:nvPr/>
          </p:nvSpPr>
          <p:spPr>
            <a:xfrm>
              <a:off x="9792779" y="2213685"/>
              <a:ext cx="278534" cy="288636"/>
            </a:xfrm>
            <a:prstGeom prst="ellips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" name="椭圆 8"/>
            <p:cNvSpPr/>
            <p:nvPr/>
          </p:nvSpPr>
          <p:spPr>
            <a:xfrm>
              <a:off x="8145435" y="2239231"/>
              <a:ext cx="278534" cy="288636"/>
            </a:xfrm>
            <a:prstGeom prst="ellips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cxnSp>
          <p:nvCxnSpPr>
            <p:cNvPr id="10" name="直接箭头连接符 9"/>
            <p:cNvCxnSpPr>
              <a:stCxn id="16" idx="0"/>
              <a:endCxn id="31" idx="4"/>
            </p:cNvCxnSpPr>
            <p:nvPr/>
          </p:nvCxnSpPr>
          <p:spPr>
            <a:xfrm flipV="1">
              <a:off x="8012586" y="3459324"/>
              <a:ext cx="4347" cy="831401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1" name="直接箭头连接符 10"/>
            <p:cNvCxnSpPr>
              <a:stCxn id="16" idx="0"/>
              <a:endCxn id="32" idx="4"/>
            </p:cNvCxnSpPr>
            <p:nvPr/>
          </p:nvCxnSpPr>
          <p:spPr>
            <a:xfrm flipV="1">
              <a:off x="8012586" y="3459324"/>
              <a:ext cx="719757" cy="831401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2" name="直接箭头连接符 11"/>
            <p:cNvCxnSpPr>
              <a:stCxn id="17" idx="0"/>
              <a:endCxn id="32" idx="4"/>
            </p:cNvCxnSpPr>
            <p:nvPr/>
          </p:nvCxnSpPr>
          <p:spPr>
            <a:xfrm flipV="1">
              <a:off x="8727996" y="3459324"/>
              <a:ext cx="4347" cy="831401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3" name="直接箭头连接符 12"/>
            <p:cNvCxnSpPr>
              <a:stCxn id="18" idx="0"/>
              <a:endCxn id="32" idx="4"/>
            </p:cNvCxnSpPr>
            <p:nvPr/>
          </p:nvCxnSpPr>
          <p:spPr>
            <a:xfrm flipH="1" flipV="1">
              <a:off x="8732343" y="3459324"/>
              <a:ext cx="1536091" cy="856947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4" name="直接箭头连接符 13"/>
            <p:cNvCxnSpPr>
              <a:stCxn id="18" idx="0"/>
              <a:endCxn id="33" idx="4"/>
            </p:cNvCxnSpPr>
            <p:nvPr/>
          </p:nvCxnSpPr>
          <p:spPr>
            <a:xfrm flipV="1">
              <a:off x="10268434" y="3484870"/>
              <a:ext cx="4347" cy="831401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5" name="直接箭头连接符 14"/>
            <p:cNvCxnSpPr>
              <a:stCxn id="17" idx="0"/>
              <a:endCxn id="31" idx="4"/>
            </p:cNvCxnSpPr>
            <p:nvPr/>
          </p:nvCxnSpPr>
          <p:spPr>
            <a:xfrm flipH="1" flipV="1">
              <a:off x="8016933" y="3459324"/>
              <a:ext cx="711063" cy="831401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6" name="椭圆 15"/>
            <p:cNvSpPr/>
            <p:nvPr/>
          </p:nvSpPr>
          <p:spPr>
            <a:xfrm>
              <a:off x="7873319" y="4290725"/>
              <a:ext cx="278534" cy="287652"/>
            </a:xfrm>
            <a:prstGeom prst="ellips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7" name="椭圆 16"/>
            <p:cNvSpPr/>
            <p:nvPr/>
          </p:nvSpPr>
          <p:spPr>
            <a:xfrm>
              <a:off x="8588729" y="4290725"/>
              <a:ext cx="278534" cy="287652"/>
            </a:xfrm>
            <a:prstGeom prst="ellips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>
              <a:off x="10129167" y="4316271"/>
              <a:ext cx="278534" cy="287652"/>
            </a:xfrm>
            <a:prstGeom prst="ellips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>
              <a:off x="10631108" y="5484972"/>
              <a:ext cx="278534" cy="287652"/>
            </a:xfrm>
            <a:prstGeom prst="ellips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0" name="椭圆 19"/>
            <p:cNvSpPr/>
            <p:nvPr/>
          </p:nvSpPr>
          <p:spPr>
            <a:xfrm>
              <a:off x="8588729" y="5465813"/>
              <a:ext cx="278534" cy="287652"/>
            </a:xfrm>
            <a:prstGeom prst="ellips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1" name="椭圆 20"/>
            <p:cNvSpPr/>
            <p:nvPr/>
          </p:nvSpPr>
          <p:spPr>
            <a:xfrm>
              <a:off x="7532923" y="5465813"/>
              <a:ext cx="278534" cy="287652"/>
            </a:xfrm>
            <a:prstGeom prst="ellips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cxnSp>
          <p:nvCxnSpPr>
            <p:cNvPr id="22" name="直接箭头连接符 21"/>
            <p:cNvCxnSpPr>
              <a:stCxn id="21" idx="0"/>
              <a:endCxn id="16" idx="4"/>
            </p:cNvCxnSpPr>
            <p:nvPr/>
          </p:nvCxnSpPr>
          <p:spPr>
            <a:xfrm flipV="1">
              <a:off x="7672190" y="4578377"/>
              <a:ext cx="340396" cy="887436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3" name="直接箭头连接符 22"/>
            <p:cNvCxnSpPr>
              <a:stCxn id="21" idx="0"/>
              <a:endCxn id="17" idx="4"/>
            </p:cNvCxnSpPr>
            <p:nvPr/>
          </p:nvCxnSpPr>
          <p:spPr>
            <a:xfrm flipV="1">
              <a:off x="7672190" y="4578377"/>
              <a:ext cx="1055806" cy="887436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4" name="直接箭头连接符 23"/>
            <p:cNvCxnSpPr>
              <a:stCxn id="20" idx="0"/>
              <a:endCxn id="16" idx="4"/>
            </p:cNvCxnSpPr>
            <p:nvPr/>
          </p:nvCxnSpPr>
          <p:spPr>
            <a:xfrm flipH="1" flipV="1">
              <a:off x="8012586" y="4578377"/>
              <a:ext cx="715410" cy="887436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5" name="直接箭头连接符 24"/>
            <p:cNvCxnSpPr>
              <a:stCxn id="21" idx="0"/>
              <a:endCxn id="18" idx="4"/>
            </p:cNvCxnSpPr>
            <p:nvPr/>
          </p:nvCxnSpPr>
          <p:spPr>
            <a:xfrm flipV="1">
              <a:off x="7672190" y="4603923"/>
              <a:ext cx="2596244" cy="861890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6" name="直接箭头连接符 25"/>
            <p:cNvCxnSpPr>
              <a:stCxn id="20" idx="0"/>
              <a:endCxn id="17" idx="4"/>
            </p:cNvCxnSpPr>
            <p:nvPr/>
          </p:nvCxnSpPr>
          <p:spPr>
            <a:xfrm flipV="1">
              <a:off x="8727996" y="4578377"/>
              <a:ext cx="0" cy="887436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7" name="直接箭头连接符 26"/>
            <p:cNvCxnSpPr>
              <a:stCxn id="20" idx="0"/>
              <a:endCxn id="18" idx="4"/>
            </p:cNvCxnSpPr>
            <p:nvPr/>
          </p:nvCxnSpPr>
          <p:spPr>
            <a:xfrm flipV="1">
              <a:off x="8727996" y="4603923"/>
              <a:ext cx="1540438" cy="861890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8" name="直接箭头连接符 27"/>
            <p:cNvCxnSpPr>
              <a:stCxn id="19" idx="0"/>
              <a:endCxn id="18" idx="4"/>
            </p:cNvCxnSpPr>
            <p:nvPr/>
          </p:nvCxnSpPr>
          <p:spPr>
            <a:xfrm flipH="1" flipV="1">
              <a:off x="10268434" y="4603923"/>
              <a:ext cx="501941" cy="881049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9" name="直接箭头连接符 28"/>
            <p:cNvCxnSpPr>
              <a:stCxn id="19" idx="0"/>
              <a:endCxn id="17" idx="4"/>
            </p:cNvCxnSpPr>
            <p:nvPr/>
          </p:nvCxnSpPr>
          <p:spPr>
            <a:xfrm flipH="1" flipV="1">
              <a:off x="8727996" y="4578377"/>
              <a:ext cx="2042379" cy="906595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0" name="直接箭头连接符 29"/>
            <p:cNvCxnSpPr>
              <a:stCxn id="19" idx="0"/>
              <a:endCxn id="16" idx="4"/>
            </p:cNvCxnSpPr>
            <p:nvPr/>
          </p:nvCxnSpPr>
          <p:spPr>
            <a:xfrm flipH="1" flipV="1">
              <a:off x="8012586" y="4578377"/>
              <a:ext cx="2757789" cy="906595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1" name="椭圆 30"/>
            <p:cNvSpPr/>
            <p:nvPr/>
          </p:nvSpPr>
          <p:spPr>
            <a:xfrm>
              <a:off x="7877666" y="3171672"/>
              <a:ext cx="278534" cy="287652"/>
            </a:xfrm>
            <a:prstGeom prst="ellips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2" name="椭圆 31"/>
            <p:cNvSpPr/>
            <p:nvPr/>
          </p:nvSpPr>
          <p:spPr>
            <a:xfrm>
              <a:off x="8593076" y="3171672"/>
              <a:ext cx="278534" cy="287652"/>
            </a:xfrm>
            <a:prstGeom prst="ellips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3" name="椭圆 32"/>
            <p:cNvSpPr/>
            <p:nvPr/>
          </p:nvSpPr>
          <p:spPr>
            <a:xfrm>
              <a:off x="10133514" y="3197218"/>
              <a:ext cx="278534" cy="287652"/>
            </a:xfrm>
            <a:prstGeom prst="ellips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cxnSp>
          <p:nvCxnSpPr>
            <p:cNvPr id="34" name="直接箭头连接符 33"/>
            <p:cNvCxnSpPr>
              <a:stCxn id="16" idx="0"/>
              <a:endCxn id="33" idx="4"/>
            </p:cNvCxnSpPr>
            <p:nvPr/>
          </p:nvCxnSpPr>
          <p:spPr>
            <a:xfrm flipV="1">
              <a:off x="8012586" y="3484870"/>
              <a:ext cx="2260195" cy="805855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5" name="直接箭头连接符 34"/>
            <p:cNvCxnSpPr>
              <a:stCxn id="17" idx="0"/>
              <a:endCxn id="33" idx="4"/>
            </p:cNvCxnSpPr>
            <p:nvPr/>
          </p:nvCxnSpPr>
          <p:spPr>
            <a:xfrm flipV="1">
              <a:off x="8727996" y="3484870"/>
              <a:ext cx="1544785" cy="805855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6" name="直接箭头连接符 35"/>
            <p:cNvCxnSpPr>
              <a:stCxn id="18" idx="0"/>
              <a:endCxn id="31" idx="4"/>
            </p:cNvCxnSpPr>
            <p:nvPr/>
          </p:nvCxnSpPr>
          <p:spPr>
            <a:xfrm flipH="1" flipV="1">
              <a:off x="8016933" y="3459324"/>
              <a:ext cx="2251501" cy="856947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7" name="直接箭头连接符 36"/>
            <p:cNvCxnSpPr>
              <a:stCxn id="31" idx="0"/>
              <a:endCxn id="9" idx="4"/>
            </p:cNvCxnSpPr>
            <p:nvPr/>
          </p:nvCxnSpPr>
          <p:spPr>
            <a:xfrm flipV="1">
              <a:off x="8016933" y="2527867"/>
              <a:ext cx="267769" cy="643805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8" name="直接箭头连接符 37"/>
            <p:cNvCxnSpPr>
              <a:stCxn id="31" idx="0"/>
              <a:endCxn id="8" idx="4"/>
            </p:cNvCxnSpPr>
            <p:nvPr/>
          </p:nvCxnSpPr>
          <p:spPr>
            <a:xfrm flipV="1">
              <a:off x="8016933" y="2502321"/>
              <a:ext cx="1915113" cy="669351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9" name="直接箭头连接符 38"/>
            <p:cNvCxnSpPr>
              <a:stCxn id="32" idx="0"/>
              <a:endCxn id="9" idx="4"/>
            </p:cNvCxnSpPr>
            <p:nvPr/>
          </p:nvCxnSpPr>
          <p:spPr>
            <a:xfrm flipH="1" flipV="1">
              <a:off x="8284702" y="2527867"/>
              <a:ext cx="447641" cy="643805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0" name="直接箭头连接符 39"/>
            <p:cNvCxnSpPr>
              <a:stCxn id="32" idx="0"/>
              <a:endCxn id="8" idx="4"/>
            </p:cNvCxnSpPr>
            <p:nvPr/>
          </p:nvCxnSpPr>
          <p:spPr>
            <a:xfrm flipV="1">
              <a:off x="8732343" y="2502321"/>
              <a:ext cx="1199703" cy="669351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1" name="直接箭头连接符 40"/>
            <p:cNvCxnSpPr>
              <a:stCxn id="33" idx="0"/>
              <a:endCxn id="9" idx="4"/>
            </p:cNvCxnSpPr>
            <p:nvPr/>
          </p:nvCxnSpPr>
          <p:spPr>
            <a:xfrm flipH="1" flipV="1">
              <a:off x="8284702" y="2527867"/>
              <a:ext cx="1988079" cy="669351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2" name="直接箭头连接符 41"/>
            <p:cNvCxnSpPr>
              <a:stCxn id="33" idx="0"/>
              <a:endCxn id="8" idx="4"/>
            </p:cNvCxnSpPr>
            <p:nvPr/>
          </p:nvCxnSpPr>
          <p:spPr>
            <a:xfrm flipH="1" flipV="1">
              <a:off x="9932046" y="2502321"/>
              <a:ext cx="340735" cy="694897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文本框 42"/>
                <p:cNvSpPr txBox="1"/>
                <p:nvPr/>
              </p:nvSpPr>
              <p:spPr>
                <a:xfrm>
                  <a:off x="7453822" y="5790012"/>
                  <a:ext cx="3875315" cy="4241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𝑥</m:t>
                            </m:r>
                          </m:e>
                          <m:sub>
                            <m:r>
                              <a:rPr kumimoji="0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kumimoji="0" lang="en-US" altLang="zh-CN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            </m:t>
                            </m:r>
                            <m:r>
                              <a:rPr kumimoji="0" lang="en-US" altLang="zh-CN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𝑥</m:t>
                            </m:r>
                          </m:e>
                          <m:sub>
                            <m:r>
                              <a:rPr kumimoji="0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2 </m:t>
                            </m:r>
                          </m:sub>
                        </m:sSub>
                        <m:r>
                          <a:rPr kumimoji="0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   </m:t>
                        </m:r>
                        <m: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     …</m:t>
                        </m:r>
                        <m:sSub>
                          <m:sSubPr>
                            <m:ctrlPr>
                              <a:rPr kumimoji="0" lang="en-US" altLang="zh-CN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             </m:t>
                            </m:r>
                            <m:r>
                              <a:rPr kumimoji="0" lang="en-US" altLang="zh-CN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𝑥</m:t>
                            </m:r>
                          </m:e>
                          <m:sub>
                            <m:r>
                              <a:rPr kumimoji="0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43" name="文本框 4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53822" y="5790012"/>
                  <a:ext cx="3875315" cy="42419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4" name="文本框 173"/>
            <p:cNvSpPr txBox="1"/>
            <p:nvPr/>
          </p:nvSpPr>
          <p:spPr>
            <a:xfrm>
              <a:off x="9455737" y="5407369"/>
              <a:ext cx="843671" cy="476881"/>
            </a:xfrm>
            <a:prstGeom prst="rect">
              <a:avLst/>
            </a:prstGeom>
            <a:solidFill>
              <a:sysClr val="window" lastClr="FFFFFF"/>
            </a:solidFill>
            <a:ln w="28575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……</a:t>
              </a:r>
              <a:endParaRPr kumimoji="0" lang="zh-CN" altLang="en-US" sz="2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45" name="文本框 173"/>
            <p:cNvSpPr txBox="1"/>
            <p:nvPr/>
          </p:nvSpPr>
          <p:spPr>
            <a:xfrm>
              <a:off x="9130121" y="4165264"/>
              <a:ext cx="688297" cy="476881"/>
            </a:xfrm>
            <a:prstGeom prst="rect">
              <a:avLst/>
            </a:prstGeom>
            <a:solidFill>
              <a:sysClr val="window" lastClr="FFFFFF"/>
            </a:solidFill>
            <a:ln w="28575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……</a:t>
              </a:r>
              <a:endParaRPr kumimoji="0" lang="zh-CN" altLang="en-US" sz="2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46" name="文本框 173"/>
            <p:cNvSpPr txBox="1"/>
            <p:nvPr/>
          </p:nvSpPr>
          <p:spPr>
            <a:xfrm>
              <a:off x="9021280" y="2092773"/>
              <a:ext cx="740810" cy="476881"/>
            </a:xfrm>
            <a:prstGeom prst="rect">
              <a:avLst/>
            </a:prstGeom>
            <a:solidFill>
              <a:sysClr val="window" lastClr="FFFFFF"/>
            </a:solidFill>
            <a:ln w="28575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……</a:t>
              </a:r>
              <a:endParaRPr kumimoji="0" lang="zh-CN" altLang="en-US" sz="2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47" name="文本框 173"/>
            <p:cNvSpPr txBox="1"/>
            <p:nvPr/>
          </p:nvSpPr>
          <p:spPr>
            <a:xfrm>
              <a:off x="9181906" y="3102948"/>
              <a:ext cx="688297" cy="476881"/>
            </a:xfrm>
            <a:prstGeom prst="rect">
              <a:avLst/>
            </a:prstGeom>
            <a:solidFill>
              <a:sysClr val="window" lastClr="FFFFFF"/>
            </a:solidFill>
            <a:ln w="28575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……</a:t>
              </a:r>
              <a:endParaRPr kumimoji="0" lang="zh-CN" altLang="en-US" sz="2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48" name="直接箭头连接符 47"/>
            <p:cNvCxnSpPr/>
            <p:nvPr/>
          </p:nvCxnSpPr>
          <p:spPr>
            <a:xfrm flipH="1" flipV="1">
              <a:off x="8860398" y="1747483"/>
              <a:ext cx="5529" cy="484459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9" name="椭圆 48"/>
            <p:cNvSpPr/>
            <p:nvPr/>
          </p:nvSpPr>
          <p:spPr>
            <a:xfrm>
              <a:off x="8727701" y="2239231"/>
              <a:ext cx="278534" cy="288636"/>
            </a:xfrm>
            <a:prstGeom prst="ellips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cxnSp>
          <p:nvCxnSpPr>
            <p:cNvPr id="50" name="直接箭头连接符 49"/>
            <p:cNvCxnSpPr>
              <a:stCxn id="31" idx="0"/>
              <a:endCxn id="49" idx="4"/>
            </p:cNvCxnSpPr>
            <p:nvPr/>
          </p:nvCxnSpPr>
          <p:spPr>
            <a:xfrm flipV="1">
              <a:off x="8016933" y="2527867"/>
              <a:ext cx="850035" cy="643805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1" name="直接箭头连接符 50"/>
            <p:cNvCxnSpPr>
              <a:stCxn id="32" idx="0"/>
              <a:endCxn id="49" idx="4"/>
            </p:cNvCxnSpPr>
            <p:nvPr/>
          </p:nvCxnSpPr>
          <p:spPr>
            <a:xfrm flipV="1">
              <a:off x="8732343" y="2527867"/>
              <a:ext cx="134625" cy="643805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2" name="直接箭头连接符 51"/>
            <p:cNvCxnSpPr>
              <a:stCxn id="33" idx="0"/>
              <a:endCxn id="49" idx="4"/>
            </p:cNvCxnSpPr>
            <p:nvPr/>
          </p:nvCxnSpPr>
          <p:spPr>
            <a:xfrm flipH="1" flipV="1">
              <a:off x="8866968" y="2527867"/>
              <a:ext cx="1405813" cy="669351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文本框 52"/>
                <p:cNvSpPr txBox="1"/>
                <p:nvPr/>
              </p:nvSpPr>
              <p:spPr>
                <a:xfrm>
                  <a:off x="8012586" y="1251824"/>
                  <a:ext cx="2395115" cy="4241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𝑜</m:t>
                            </m:r>
                          </m:e>
                          <m:sub>
                            <m:r>
                              <a:rPr kumimoji="0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kumimoji="0" lang="en-US" altLang="zh-CN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     </m:t>
                            </m:r>
                            <m:r>
                              <a:rPr kumimoji="0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𝑜</m:t>
                            </m:r>
                          </m:e>
                          <m:sub>
                            <m:r>
                              <a:rPr kumimoji="0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2 </m:t>
                            </m:r>
                          </m:sub>
                        </m:sSub>
                        <m:r>
                          <a:rPr kumimoji="0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 </m:t>
                        </m:r>
                        <m: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…</m:t>
                        </m:r>
                        <m:sSub>
                          <m:sSubPr>
                            <m:ctrlPr>
                              <a:rPr kumimoji="0" lang="en-US" altLang="zh-CN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      </m:t>
                            </m:r>
                            <m:r>
                              <a:rPr kumimoji="0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𝑜</m:t>
                            </m:r>
                          </m:e>
                          <m:sub>
                            <m:r>
                              <a:rPr kumimoji="0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𝑚</m:t>
                            </m:r>
                          </m:sub>
                        </m:sSub>
                      </m:oMath>
                    </m:oMathPara>
                  </a14:m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53" name="文本框 5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12586" y="1251824"/>
                  <a:ext cx="2395115" cy="42419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32960692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梯度下降法</a:t>
            </a:r>
          </a:p>
        </p:txBody>
      </p:sp>
      <p:pic>
        <p:nvPicPr>
          <p:cNvPr id="21" name="内容占位符 20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6558795" y="2034558"/>
            <a:ext cx="4030828" cy="2894172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4473" y="1614642"/>
            <a:ext cx="6270181" cy="353626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内容占位符 2"/>
              <p:cNvSpPr txBox="1">
                <a:spLocks/>
              </p:cNvSpPr>
              <p:nvPr/>
            </p:nvSpPr>
            <p:spPr>
              <a:xfrm>
                <a:off x="1219200" y="1635398"/>
                <a:ext cx="10363200" cy="4695733"/>
              </a:xfrm>
              <a:prstGeom prst="rect">
                <a:avLst/>
              </a:prstGeom>
            </p:spPr>
            <p:txBody>
              <a:bodyPr vert="horz">
                <a:normAutofit/>
              </a:bodyPr>
              <a:lstStyle>
                <a:lvl1pPr marL="274320" indent="-274320" algn="l" rtl="0" eaLnBrk="1" latinLnBrk="0" hangingPunct="1">
                  <a:spcBef>
                    <a:spcPts val="580"/>
                  </a:spcBef>
                  <a:buClr>
                    <a:schemeClr val="accent1"/>
                  </a:buClr>
                  <a:buSzPct val="85000"/>
                  <a:buFontTx/>
                  <a:buBlip>
                    <a:blip r:embed="rId4"/>
                  </a:buBlip>
                  <a:defRPr kumimoji="0"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48640" indent="-228600" algn="l" rtl="0" eaLnBrk="1" latinLnBrk="0" hangingPunct="1">
                  <a:spcBef>
                    <a:spcPts val="370"/>
                  </a:spcBef>
                  <a:buClr>
                    <a:srgbClr val="503DDB"/>
                  </a:buClr>
                  <a:buSzPct val="45000"/>
                  <a:buFont typeface="Wingdings" pitchFamily="2" charset="2"/>
                  <a:buChar char="q"/>
                  <a:defRPr kumimoji="0"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22960" indent="-228600" algn="l" rtl="0" eaLnBrk="1" latinLnBrk="0" hangingPunct="1">
                  <a:spcBef>
                    <a:spcPts val="370"/>
                  </a:spcBef>
                  <a:buClr>
                    <a:schemeClr val="accent1">
                      <a:tint val="60000"/>
                    </a:schemeClr>
                  </a:buClr>
                  <a:buSzPct val="85000"/>
                  <a:buFont typeface="Wingdings 2"/>
                  <a:buChar char="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97280" indent="-228600" algn="l" rtl="0" eaLnBrk="1" latinLnBrk="0" hangingPunct="1">
                  <a:spcBef>
                    <a:spcPts val="370"/>
                  </a:spcBef>
                  <a:buClr>
                    <a:schemeClr val="accent3"/>
                  </a:buClr>
                  <a:buSzPct val="80000"/>
                  <a:buFont typeface="Wingdings 2"/>
                  <a:buChar char="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indent="-228600" algn="l" rtl="0" eaLnBrk="1" latinLnBrk="0" hangingPunct="1">
                  <a:spcBef>
                    <a:spcPts val="370"/>
                  </a:spcBef>
                  <a:buClr>
                    <a:schemeClr val="accent3"/>
                  </a:buClr>
                  <a:buFontTx/>
                  <a:buChar char="o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645920" indent="-228600" algn="l" rtl="0" eaLnBrk="1" latinLnBrk="0" hangingPunct="1">
                  <a:spcBef>
                    <a:spcPts val="370"/>
                  </a:spcBef>
                  <a:buClr>
                    <a:schemeClr val="accent3"/>
                  </a:buClr>
                  <a:buChar char="•"/>
                  <a:defRPr kumimoji="0" sz="18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920240" indent="-228600" algn="l" rtl="0" eaLnBrk="1" latinLnBrk="0" hangingPunct="1">
                  <a:spcBef>
                    <a:spcPts val="370"/>
                  </a:spcBef>
                  <a:buClr>
                    <a:schemeClr val="accent2"/>
                  </a:buClr>
                  <a:buChar char="•"/>
                  <a:defRPr kumimoji="0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94560" indent="-228600" algn="l" rtl="0" eaLnBrk="1" latinLnBrk="0" hangingPunct="1">
                  <a:spcBef>
                    <a:spcPts val="370"/>
                  </a:spcBef>
                  <a:buClr>
                    <a:schemeClr val="accent1">
                      <a:tint val="60000"/>
                    </a:schemeClr>
                  </a:buClr>
                  <a:buChar char="•"/>
                  <a:defRPr kumimoji="0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468880" indent="-228600" algn="l" rtl="0" eaLnBrk="1" latinLnBrk="0" hangingPunct="1">
                  <a:spcBef>
                    <a:spcPts val="370"/>
                  </a:spcBef>
                  <a:buClr>
                    <a:schemeClr val="accent2">
                      <a:tint val="60000"/>
                    </a:schemeClr>
                  </a:buClr>
                  <a:buChar char="•"/>
                  <a:defRPr kumimoji="0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580"/>
                  </a:spcBef>
                  <a:spcAft>
                    <a:spcPts val="0"/>
                  </a:spcAft>
                  <a:buClr>
                    <a:srgbClr val="D34817"/>
                  </a:buClr>
                  <a:buSzPct val="85000"/>
                  <a:buFontTx/>
                  <a:buNone/>
                  <a:tabLst/>
                  <a:defRPr/>
                </a:pPr>
                <a:r>
                  <a:rPr kumimoji="0" lang="zh-CN" altLang="en-US" sz="2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求</a:t>
                </a:r>
                <a14:m>
                  <m:oMath xmlns:m="http://schemas.openxmlformats.org/officeDocument/2006/math">
                    <m:r>
                      <a:rPr kumimoji="0" lang="en-US" altLang="zh-CN" sz="2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𝑓</m:t>
                    </m:r>
                    <m:r>
                      <a:rPr kumimoji="0" lang="en-US" altLang="zh-CN" sz="2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(</m:t>
                    </m:r>
                    <m:r>
                      <a:rPr kumimoji="0" lang="en-US" altLang="zh-CN" sz="26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𝜃</m:t>
                    </m:r>
                    <m:r>
                      <a:rPr kumimoji="0" lang="en-US" altLang="zh-CN" sz="2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)</m:t>
                    </m:r>
                  </m:oMath>
                </a14:m>
                <a:r>
                  <a:rPr kumimoji="0" lang="zh-CN" altLang="en-US" sz="2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的最小值</a:t>
                </a:r>
                <a:endParaRPr kumimoji="0" lang="en-US" altLang="zh-CN" sz="2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580"/>
                  </a:spcBef>
                  <a:spcAft>
                    <a:spcPts val="0"/>
                  </a:spcAft>
                  <a:buClr>
                    <a:srgbClr val="D34817"/>
                  </a:buClr>
                  <a:buSzPct val="85000"/>
                  <a:buFontTx/>
                  <a:buNone/>
                  <a:tabLst/>
                  <a:defRPr/>
                </a:pPr>
                <a:endParaRPr kumimoji="0" lang="en-US" altLang="zh-CN" sz="2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580"/>
                  </a:spcBef>
                  <a:spcAft>
                    <a:spcPts val="0"/>
                  </a:spcAft>
                  <a:buClr>
                    <a:srgbClr val="D34817"/>
                  </a:buClr>
                  <a:buSzPct val="85000"/>
                  <a:buFontTx/>
                  <a:buNone/>
                  <a:tabLst/>
                  <a:defRPr/>
                </a:pPr>
                <a:r>
                  <a:rPr kumimoji="0" lang="zh-CN" altLang="en-US" sz="2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迭代逼近</a:t>
                </a:r>
                <a:endParaRPr kumimoji="0" lang="en-US" altLang="zh-CN" sz="2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580"/>
                  </a:spcBef>
                  <a:spcAft>
                    <a:spcPts val="0"/>
                  </a:spcAft>
                  <a:buClr>
                    <a:srgbClr val="D34817"/>
                  </a:buClr>
                  <a:buSzPct val="85000"/>
                  <a:buFontTx/>
                  <a:buNone/>
                  <a:tabLst/>
                  <a:defRPr/>
                </a:pPr>
                <a:r>
                  <a:rPr kumimoji="0" lang="en-US" altLang="zh-CN" sz="2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2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𝜃</m:t>
                        </m:r>
                      </m:e>
                      <m:sub>
                        <m:r>
                          <a:rPr kumimoji="0" lang="en-US" altLang="zh-CN" sz="2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𝑖</m:t>
                        </m:r>
                        <m:r>
                          <a:rPr kumimoji="0" lang="en-US" altLang="zh-CN" sz="2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+1</m:t>
                        </m:r>
                      </m:sub>
                    </m:sSub>
                    <m:r>
                      <a:rPr kumimoji="0" lang="en-US" altLang="zh-CN" sz="2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sSub>
                      <m:sSubPr>
                        <m:ctrlPr>
                          <a:rPr kumimoji="0" lang="en-US" altLang="zh-CN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𝜃</m:t>
                        </m:r>
                      </m:e>
                      <m:sub>
                        <m:r>
                          <a:rPr kumimoji="0" lang="en-US" altLang="zh-CN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0" lang="en-US" altLang="zh-CN" sz="2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zh-CN" altLang="en-US" sz="2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△</m:t>
                        </m:r>
                        <m:r>
                          <a:rPr kumimoji="0" lang="en-US" altLang="zh-CN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𝜃</m:t>
                        </m:r>
                      </m:e>
                      <m:sub>
                        <m:r>
                          <a:rPr kumimoji="0" lang="en-US" altLang="zh-CN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𝑖</m:t>
                        </m:r>
                      </m:sub>
                    </m:sSub>
                  </m:oMath>
                </a14:m>
                <a:endParaRPr kumimoji="0" lang="en-US" altLang="zh-CN" sz="2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580"/>
                  </a:spcBef>
                  <a:spcAft>
                    <a:spcPts val="0"/>
                  </a:spcAft>
                  <a:buClr>
                    <a:srgbClr val="D34817"/>
                  </a:buClr>
                  <a:buSzPct val="85000"/>
                  <a:buFontTx/>
                  <a:buNone/>
                  <a:tabLst/>
                  <a:defRPr/>
                </a:pPr>
                <a:endParaRPr kumimoji="0" lang="en-US" altLang="zh-CN" sz="2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580"/>
                  </a:spcBef>
                  <a:spcAft>
                    <a:spcPts val="0"/>
                  </a:spcAft>
                  <a:buClr>
                    <a:srgbClr val="D34817"/>
                  </a:buClr>
                  <a:buSzPct val="85000"/>
                  <a:buFontTx/>
                  <a:buNone/>
                  <a:tabLst/>
                  <a:defRPr/>
                </a:pPr>
                <a:r>
                  <a:rPr kumimoji="0" lang="zh-CN" altLang="en-US" sz="2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两个问题：</a:t>
                </a:r>
                <a:endParaRPr kumimoji="0" lang="en-US" altLang="zh-CN" sz="2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  <a:p>
                <a:pPr marL="274320" marR="0" lvl="1" indent="0" algn="l" defTabSz="914400" rtl="0" eaLnBrk="1" fontAlgn="auto" latinLnBrk="0" hangingPunct="1">
                  <a:lnSpc>
                    <a:spcPct val="100000"/>
                  </a:lnSpc>
                  <a:spcBef>
                    <a:spcPts val="370"/>
                  </a:spcBef>
                  <a:spcAft>
                    <a:spcPts val="0"/>
                  </a:spcAft>
                  <a:buClr>
                    <a:srgbClr val="503DDB"/>
                  </a:buClr>
                  <a:buSzPct val="45000"/>
                  <a:buFont typeface="Wingdings" pitchFamily="2" charset="2"/>
                  <a:buNone/>
                  <a:tabLst/>
                  <a:defRPr/>
                </a:pP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修改量的大小</a:t>
                </a:r>
                <a:endPara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  <a:p>
                <a:pPr marL="274320" marR="0" lvl="1" indent="0" algn="l" defTabSz="914400" rtl="0" eaLnBrk="1" fontAlgn="auto" latinLnBrk="0" hangingPunct="1">
                  <a:lnSpc>
                    <a:spcPct val="100000"/>
                  </a:lnSpc>
                  <a:spcBef>
                    <a:spcPts val="370"/>
                  </a:spcBef>
                  <a:spcAft>
                    <a:spcPts val="0"/>
                  </a:spcAft>
                  <a:buClr>
                    <a:srgbClr val="503DDB"/>
                  </a:buClr>
                  <a:buSzPct val="45000"/>
                  <a:buFont typeface="Wingdings" pitchFamily="2" charset="2"/>
                  <a:buNone/>
                  <a:tabLst/>
                  <a:defRPr/>
                </a:pP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修改的方向</a:t>
                </a:r>
                <a:endPara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580"/>
                  </a:spcBef>
                  <a:spcAft>
                    <a:spcPts val="0"/>
                  </a:spcAft>
                  <a:buClr>
                    <a:srgbClr val="D34817"/>
                  </a:buClr>
                  <a:buSzPct val="85000"/>
                  <a:buFontTx/>
                  <a:buNone/>
                  <a:tabLst/>
                  <a:defRPr/>
                </a:pPr>
                <a:r>
                  <a:rPr kumimoji="0" lang="en-US" altLang="zh-CN" sz="2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zh-CN" altLang="zh-CN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zh-CN" altLang="en-US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△</m:t>
                        </m:r>
                        <m:r>
                          <m:rPr>
                            <m:sty m:val="p"/>
                          </m:rPr>
                          <a:rPr kumimoji="0" lang="zh-CN" altLang="zh-CN" sz="26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θ</m:t>
                        </m:r>
                      </m:e>
                      <m:sub>
                        <m:r>
                          <a:rPr kumimoji="0" lang="en-US" altLang="zh-CN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𝑖</m:t>
                        </m:r>
                      </m:sub>
                    </m:sSub>
                    <m:r>
                      <a:rPr kumimoji="0" lang="en-US" altLang="zh-CN" sz="26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=−</m:t>
                    </m:r>
                    <m:f>
                      <m:fPr>
                        <m:ctrlPr>
                          <a:rPr kumimoji="0" lang="zh-CN" altLang="zh-CN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fPr>
                      <m:num>
                        <m:r>
                          <a:rPr kumimoji="0" lang="en-US" altLang="zh-CN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𝑑𝑓</m:t>
                        </m:r>
                      </m:num>
                      <m:den>
                        <m:r>
                          <a:rPr kumimoji="0" lang="en-US" altLang="zh-CN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𝑑</m:t>
                        </m:r>
                        <m:r>
                          <a:rPr kumimoji="0" lang="en-US" altLang="zh-CN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𝜃</m:t>
                        </m:r>
                      </m:den>
                    </m:f>
                  </m:oMath>
                </a14:m>
                <a:endParaRPr kumimoji="0" lang="zh-CN" altLang="zh-CN" sz="2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580"/>
                  </a:spcBef>
                  <a:spcAft>
                    <a:spcPts val="0"/>
                  </a:spcAft>
                  <a:buClr>
                    <a:srgbClr val="D34817"/>
                  </a:buClr>
                  <a:buSzPct val="85000"/>
                  <a:buFontTx/>
                  <a:buNone/>
                  <a:tabLst/>
                  <a:defRPr/>
                </a:pPr>
                <a:endParaRPr kumimoji="0" lang="zh-CN" altLang="en-US" sz="2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23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9200" y="1635398"/>
                <a:ext cx="10363200" cy="4695733"/>
              </a:xfrm>
              <a:prstGeom prst="rect">
                <a:avLst/>
              </a:prstGeom>
              <a:blipFill>
                <a:blip r:embed="rId5"/>
                <a:stretch>
                  <a:fillRect l="-1059" t="-19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493917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梯度下降法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endParaRPr lang="en-US" altLang="zh-CN" dirty="0"/>
              </a:p>
              <a:p>
                <a:r>
                  <a:rPr lang="zh-CN" altLang="en-US" dirty="0"/>
                  <a:t>震荡问题</a:t>
                </a:r>
                <a:endParaRPr lang="en-US" altLang="zh-CN" dirty="0"/>
              </a:p>
              <a:p>
                <a:endParaRPr lang="en-US" altLang="zh-CN" dirty="0"/>
              </a:p>
              <a:p>
                <a:r>
                  <a:rPr lang="zh-CN" altLang="en-US" dirty="0"/>
                  <a:t>步长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𝜂</m:t>
                    </m:r>
                  </m:oMath>
                </a14:m>
                <a:endParaRPr lang="en-US" altLang="zh-CN" dirty="0"/>
              </a:p>
              <a:p>
                <a:endParaRPr lang="en-US" altLang="zh-CN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 smtClean="0">
                            <a:latin typeface="Cambria Math" panose="02040503050406030204" pitchFamily="18" charset="0"/>
                          </a:rPr>
                          <m:t>△</m:t>
                        </m:r>
                        <m:r>
                          <m:rPr>
                            <m:sty m:val="p"/>
                          </m:rPr>
                          <a:rPr lang="zh-CN" altLang="zh-CN"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𝜂</m:t>
                    </m:r>
                    <m:f>
                      <m:f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𝑑𝑓</m:t>
                        </m:r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𝜃</m:t>
                        </m:r>
                      </m:den>
                    </m:f>
                  </m:oMath>
                </a14:m>
                <a:endParaRPr lang="en-US" altLang="zh-CN" dirty="0"/>
              </a:p>
              <a:p>
                <a:pPr marL="320040" lvl="1" indent="0">
                  <a:buNone/>
                </a:pP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9653" y="1898468"/>
            <a:ext cx="5942880" cy="4005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53213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96979" y="274638"/>
            <a:ext cx="10363200" cy="1143000"/>
          </a:xfrm>
        </p:spPr>
        <p:txBody>
          <a:bodyPr/>
          <a:lstStyle/>
          <a:p>
            <a:r>
              <a:rPr lang="zh-CN" altLang="en-US" dirty="0"/>
              <a:t>梯度下降法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896979" y="1508761"/>
                <a:ext cx="10363200" cy="490074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altLang="zh-CN" dirty="0"/>
                  <a:t> </a:t>
                </a:r>
                <a:r>
                  <a:rPr lang="zh-CN" altLang="en-US" dirty="0"/>
                  <a:t>迭代公式：</a:t>
                </a:r>
                <a:endParaRPr lang="en-US" altLang="zh-CN" dirty="0"/>
              </a:p>
              <a:p>
                <a:pPr marL="0" indent="0">
                  <a:buNone/>
                </a:pPr>
                <a:endParaRPr lang="en-US" altLang="zh-CN" sz="1400" dirty="0"/>
              </a:p>
              <a:p>
                <a:pPr marL="0" indent="0">
                  <a:buNone/>
                </a:pPr>
                <a:r>
                  <a:rPr lang="en-US" altLang="zh-CN" dirty="0"/>
                  <a:t>   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𝑛𝑒𝑤</m:t>
                        </m:r>
                      </m:sup>
                    </m:sSubSup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𝑜𝑙𝑑</m:t>
                        </m:r>
                      </m:sup>
                    </m:sSubSup>
                    <m:r>
                      <a:rPr lang="en-US" altLang="zh-CN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zh-CN" altLang="zh-CN" i="1">
                        <a:latin typeface="Cambria Math" panose="02040503050406030204" pitchFamily="18" charset="0"/>
                      </a:rPr>
                      <m:t>△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zh-CN" altLang="zh-CN" dirty="0"/>
              </a:p>
              <a:p>
                <a:pPr marL="0" indent="0">
                  <a:buNone/>
                </a:pPr>
                <a:r>
                  <a:rPr lang="en-US" altLang="zh-CN" b="0" dirty="0"/>
                  <a:t>     </a:t>
                </a:r>
                <a14:m>
                  <m:oMath xmlns:m="http://schemas.openxmlformats.org/officeDocument/2006/math"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zh-CN" altLang="zh-CN" smtClean="0">
                        <a:latin typeface="Cambria Math" panose="02040503050406030204" pitchFamily="18" charset="0"/>
                      </a:rPr>
                      <m:t>△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>
                        <a:latin typeface="Cambria Math" panose="02040503050406030204" pitchFamily="18" charset="0"/>
                      </a:rPr>
                      <m:t>=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zh-CN" altLang="zh-CN">
                        <a:latin typeface="Cambria Math" panose="02040503050406030204" pitchFamily="18" charset="0"/>
                      </a:rPr>
                      <m:t>η</m:t>
                    </m:r>
                    <m:f>
                      <m:f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endParaRPr lang="en-US" altLang="zh-CN" dirty="0"/>
              </a:p>
              <a:p>
                <a:pPr marL="0" indent="0">
                  <a:buNone/>
                </a:pPr>
                <a:endParaRPr lang="en-US" altLang="zh-CN" sz="1400" dirty="0"/>
              </a:p>
              <a:p>
                <a:pPr marL="0" indent="0">
                  <a:buNone/>
                </a:pPr>
                <a:r>
                  <a:rPr lang="zh-CN" altLang="en-US" dirty="0"/>
                  <a:t>梯度：</a:t>
                </a:r>
                <a:endParaRPr lang="en-US" altLang="zh-CN" dirty="0"/>
              </a:p>
              <a:p>
                <a:pPr marL="0" indent="0">
                  <a:buNone/>
                </a:pPr>
                <a:r>
                  <a:rPr lang="en-US" altLang="zh-CN" dirty="0"/>
                  <a:t>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den>
                        </m:f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den>
                        </m:f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…,</m:t>
                        </m:r>
                        <m:f>
                          <m:f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endParaRPr lang="zh-CN" altLang="zh-CN" dirty="0"/>
              </a:p>
              <a:p>
                <a:pPr marL="0" indent="0">
                  <a:buNone/>
                </a:pPr>
                <a:endParaRPr lang="en-US" altLang="zh-CN" sz="1600" dirty="0"/>
              </a:p>
              <a:p>
                <a:pPr marL="0" indent="0">
                  <a:buNone/>
                </a:pPr>
                <a:r>
                  <a:rPr lang="en-US" altLang="zh-CN" dirty="0"/>
                  <a:t>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𝑛𝑒𝑤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𝑜𝑙𝑑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zh-CN" altLang="zh-CN" i="1">
                        <a:latin typeface="Cambria Math" panose="02040503050406030204" pitchFamily="18" charset="0"/>
                      </a:rPr>
                      <m:t>△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endParaRPr lang="zh-CN" altLang="zh-CN" dirty="0"/>
              </a:p>
              <a:p>
                <a:pPr marL="0" indent="0">
                  <a:buNone/>
                </a:pPr>
                <a:r>
                  <a:rPr lang="en-US" altLang="zh-CN" dirty="0"/>
                  <a:t>     </a:t>
                </a:r>
                <a14:m>
                  <m:oMath xmlns:m="http://schemas.openxmlformats.org/officeDocument/2006/math">
                    <m:r>
                      <a:rPr lang="zh-CN" altLang="zh-CN">
                        <a:latin typeface="Cambria Math" panose="02040503050406030204" pitchFamily="18" charset="0"/>
                      </a:rPr>
                      <m:t>△</m:t>
                    </m:r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w</m:t>
                    </m:r>
                    <m:r>
                      <a:rPr lang="en-US" altLang="zh-CN">
                        <a:latin typeface="Cambria Math" panose="02040503050406030204" pitchFamily="18" charset="0"/>
                      </a:rPr>
                      <m:t>=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zh-CN" altLang="zh-CN">
                        <a:latin typeface="Cambria Math" panose="02040503050406030204" pitchFamily="18" charset="0"/>
                      </a:rPr>
                      <m:t>η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896979" y="1508761"/>
                <a:ext cx="10363200" cy="4900748"/>
              </a:xfrm>
              <a:blipFill>
                <a:blip r:embed="rId3"/>
                <a:stretch>
                  <a:fillRect l="-1059" t="-19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5815" y="1227909"/>
            <a:ext cx="5779129" cy="4754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545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什么是神经网络（</a:t>
            </a:r>
            <a:r>
              <a:rPr lang="en-US" altLang="zh-CN" dirty="0"/>
              <a:t>Neural Network</a:t>
            </a:r>
            <a:r>
              <a:rPr lang="zh-CN" altLang="en-US" dirty="0"/>
              <a:t>） ？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1219200" y="1417638"/>
            <a:ext cx="10363200" cy="4572000"/>
          </a:xfrm>
        </p:spPr>
        <p:txBody>
          <a:bodyPr/>
          <a:lstStyle/>
          <a:p>
            <a:endParaRPr lang="en-US" altLang="zh-CN" dirty="0"/>
          </a:p>
          <a:p>
            <a:r>
              <a:rPr lang="zh-CN" altLang="en-US" dirty="0"/>
              <a:t>人工神经元网络（</a:t>
            </a:r>
            <a:r>
              <a:rPr lang="en-US" altLang="zh-CN" dirty="0"/>
              <a:t>ANN</a:t>
            </a:r>
            <a:r>
              <a:rPr lang="zh-CN" altLang="en-US" dirty="0"/>
              <a:t>或者</a:t>
            </a:r>
            <a:r>
              <a:rPr lang="en-US" altLang="zh-CN" dirty="0"/>
              <a:t>NN</a:t>
            </a:r>
            <a:r>
              <a:rPr lang="zh-CN" altLang="en-US" dirty="0"/>
              <a:t>）</a:t>
            </a:r>
            <a:endParaRPr lang="en-US" altLang="zh-CN" dirty="0"/>
          </a:p>
          <a:p>
            <a:pPr marL="320040" lvl="1" indent="0">
              <a:buNone/>
            </a:pP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1817" y="2961292"/>
            <a:ext cx="4913096" cy="266944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1366" y="2961292"/>
            <a:ext cx="5310160" cy="2900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569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梯度下降算法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>
                <a:normAutofit lnSpcReduction="10000"/>
              </a:bodyPr>
              <a:lstStyle/>
              <a:p>
                <a:endParaRPr lang="en-US" altLang="zh-CN" sz="2800" b="1" dirty="0"/>
              </a:p>
              <a:p>
                <a:r>
                  <a:rPr lang="zh-CN" altLang="en-US" b="1" dirty="0"/>
                  <a:t>批量梯度下降算法                      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limLoc m:val="undOvr"/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nary>
                          <m:naryPr>
                            <m:chr m:val="∑"/>
                            <m:limLoc m:val="undOvr"/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  <m:e>
                            <m:sSup>
                              <m:sSupPr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zh-CN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𝑘𝑑</m:t>
                                    </m:r>
                                  </m:sub>
                                </m:s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zh-CN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𝑜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𝑘𝑑</m:t>
                                    </m:r>
                                  </m:sub>
                                </m:s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e>
                    </m:nary>
                  </m:oMath>
                </a14:m>
                <a:endParaRPr lang="en-US" altLang="zh-CN" b="1" dirty="0"/>
              </a:p>
              <a:p>
                <a:pPr lvl="1"/>
                <a:r>
                  <a:rPr lang="zh-CN" altLang="en-US" b="1" dirty="0"/>
                  <a:t>每次处理全部样本</a:t>
                </a:r>
                <a:endParaRPr lang="en-US" altLang="zh-CN" sz="2800" dirty="0"/>
              </a:p>
              <a:p>
                <a:pPr lvl="1"/>
                <a:endParaRPr lang="en-US" altLang="zh-CN" b="1" dirty="0"/>
              </a:p>
              <a:p>
                <a:r>
                  <a:rPr lang="zh-CN" altLang="en-US" b="1" dirty="0"/>
                  <a:t>随机梯度下降算法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800"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b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d>
                      <m:dPr>
                        <m:ctrlPr>
                          <a:rPr lang="zh-CN" altLang="zh-CN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altLang="zh-CN" sz="2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limLoc m:val="undOvr"/>
                        <m:ctrlPr>
                          <a:rPr lang="zh-CN" altLang="zh-CN" sz="28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sSup>
                          <m:sSupPr>
                            <m:ctrlPr>
                              <a:rPr lang="zh-CN" altLang="zh-CN" sz="2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8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zh-CN" altLang="zh-CN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  <m:t>𝑘𝑑</m:t>
                                </m:r>
                              </m:sub>
                            </m:sSub>
                            <m:r>
                              <a:rPr lang="en-US" altLang="zh-CN" sz="28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zh-CN" altLang="zh-CN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  <m:t>𝑜</m:t>
                                </m:r>
                              </m:e>
                              <m:sub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  <m:t>𝑘𝑑</m:t>
                                </m:r>
                              </m:sub>
                            </m:sSub>
                            <m:r>
                              <a:rPr lang="en-US" altLang="zh-CN" sz="28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altLang="zh-CN" sz="2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r>
                  <a:rPr lang="zh-CN" altLang="en-US" b="1" dirty="0"/>
                  <a:t>    </a:t>
                </a:r>
                <a:endParaRPr lang="en-US" altLang="zh-CN" b="1" dirty="0"/>
              </a:p>
              <a:p>
                <a:pPr lvl="1"/>
                <a:r>
                  <a:rPr lang="zh-CN" altLang="en-US" b="1" dirty="0"/>
                  <a:t>每次处理一个样本</a:t>
                </a:r>
                <a:endParaRPr lang="en-US" altLang="zh-CN" b="1" dirty="0"/>
              </a:p>
              <a:p>
                <a:pPr lvl="1"/>
                <a:endParaRPr lang="en-US" altLang="zh-CN" sz="2600" b="1" dirty="0"/>
              </a:p>
              <a:p>
                <a:r>
                  <a:rPr lang="zh-CN" altLang="en-US" b="1" dirty="0"/>
                  <a:t>小批量梯度下降算法                  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limLoc m:val="undOvr"/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𝐵</m:t>
                        </m:r>
                      </m:sup>
                      <m:e>
                        <m:nary>
                          <m:naryPr>
                            <m:chr m:val="∑"/>
                            <m:limLoc m:val="undOvr"/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  <m:e>
                            <m:sSup>
                              <m:sSupPr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zh-CN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𝑘𝑑</m:t>
                                    </m:r>
                                  </m:sub>
                                </m:s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zh-CN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𝑜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𝑘𝑑</m:t>
                                    </m:r>
                                  </m:sub>
                                </m:s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e>
                    </m:nary>
                  </m:oMath>
                </a14:m>
                <a:endParaRPr lang="en-US" altLang="zh-CN" b="1" dirty="0"/>
              </a:p>
              <a:p>
                <a:pPr lvl="1"/>
                <a:r>
                  <a:rPr lang="zh-CN" altLang="en-US" b="1" dirty="0"/>
                  <a:t>每次处理小批量的样本</a:t>
                </a:r>
                <a:endParaRPr lang="en-US" altLang="zh-CN" sz="2800" b="1" dirty="0"/>
              </a:p>
              <a:p>
                <a:pPr marL="0" indent="0">
                  <a:buNone/>
                </a:pPr>
                <a:endParaRPr lang="zh-CN" altLang="en-US" dirty="0"/>
              </a:p>
              <a:p>
                <a:pPr marL="0" indent="0">
                  <a:buNone/>
                </a:pPr>
                <a:endParaRPr lang="zh-CN" altLang="en-US" dirty="0"/>
              </a:p>
            </p:txBody>
          </p:sp>
        </mc:Choice>
        <mc:Fallback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t="-3324" b="-33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78694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1028" y="-29269"/>
            <a:ext cx="10363200" cy="1143000"/>
          </a:xfrm>
        </p:spPr>
        <p:txBody>
          <a:bodyPr/>
          <a:lstStyle/>
          <a:p>
            <a:r>
              <a:rPr lang="zh-CN" altLang="en-US" dirty="0"/>
              <a:t>符号说明</a:t>
            </a:r>
          </a:p>
        </p:txBody>
      </p:sp>
      <p:cxnSp>
        <p:nvCxnSpPr>
          <p:cNvPr id="4" name="直接箭头连接符 3"/>
          <p:cNvCxnSpPr/>
          <p:nvPr/>
        </p:nvCxnSpPr>
        <p:spPr>
          <a:xfrm flipH="1" flipV="1">
            <a:off x="4389122" y="1157779"/>
            <a:ext cx="6096" cy="488444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5" name="直接箭头连接符 4"/>
          <p:cNvCxnSpPr/>
          <p:nvPr/>
        </p:nvCxnSpPr>
        <p:spPr>
          <a:xfrm flipH="1" flipV="1">
            <a:off x="6438723" y="1138464"/>
            <a:ext cx="6096" cy="488444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6" name="椭圆 5"/>
          <p:cNvSpPr/>
          <p:nvPr/>
        </p:nvSpPr>
        <p:spPr>
          <a:xfrm>
            <a:off x="6305143" y="1627818"/>
            <a:ext cx="287523" cy="291011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文本框 35"/>
          <p:cNvSpPr txBox="1"/>
          <p:nvPr/>
        </p:nvSpPr>
        <p:spPr>
          <a:xfrm>
            <a:off x="4115900" y="681303"/>
            <a:ext cx="578535" cy="477132"/>
          </a:xfrm>
          <a:prstGeom prst="rect">
            <a:avLst/>
          </a:prstGeom>
          <a:solidFill>
            <a:sysClr val="window" lastClr="FFFFFF"/>
          </a:solidFill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o</a:t>
            </a:r>
            <a:r>
              <a:rPr kumimoji="0" lang="en-US" sz="2000" b="0" i="0" u="none" strike="noStrike" kern="1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</a:t>
            </a:r>
            <a:endParaRPr kumimoji="0" lang="zh-CN" altLang="en-US" sz="20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" name="文本框 49"/>
          <p:cNvSpPr txBox="1"/>
          <p:nvPr/>
        </p:nvSpPr>
        <p:spPr>
          <a:xfrm>
            <a:off x="6216090" y="649109"/>
            <a:ext cx="572484" cy="477132"/>
          </a:xfrm>
          <a:prstGeom prst="rect">
            <a:avLst/>
          </a:prstGeom>
          <a:solidFill>
            <a:sysClr val="window" lastClr="FFFFFF"/>
          </a:solidFill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o</a:t>
            </a:r>
            <a:r>
              <a:rPr kumimoji="0" lang="en-US" sz="2000" b="0" i="0" u="none" strike="noStrike" kern="1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M</a:t>
            </a:r>
            <a:endParaRPr kumimoji="0" lang="zh-CN" altLang="en-US" sz="20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4234112" y="1653574"/>
            <a:ext cx="287523" cy="291011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10" name="直接箭头连接符 9"/>
          <p:cNvCxnSpPr>
            <a:stCxn id="32" idx="0"/>
            <a:endCxn id="9" idx="4"/>
          </p:cNvCxnSpPr>
          <p:nvPr/>
        </p:nvCxnSpPr>
        <p:spPr>
          <a:xfrm flipV="1">
            <a:off x="4287692" y="1944585"/>
            <a:ext cx="90182" cy="1048275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1" name="直接箭头连接符 10"/>
          <p:cNvCxnSpPr>
            <a:stCxn id="32" idx="0"/>
            <a:endCxn id="6" idx="4"/>
          </p:cNvCxnSpPr>
          <p:nvPr/>
        </p:nvCxnSpPr>
        <p:spPr>
          <a:xfrm flipV="1">
            <a:off x="4287692" y="1918829"/>
            <a:ext cx="2161213" cy="107403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2" name="直接箭头连接符 11"/>
          <p:cNvCxnSpPr>
            <a:stCxn id="33" idx="0"/>
            <a:endCxn id="6" idx="4"/>
          </p:cNvCxnSpPr>
          <p:nvPr/>
        </p:nvCxnSpPr>
        <p:spPr>
          <a:xfrm flipV="1">
            <a:off x="5450917" y="1918829"/>
            <a:ext cx="997988" cy="107403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3" name="直接箭头连接符 12"/>
          <p:cNvCxnSpPr>
            <a:stCxn id="34" idx="0"/>
            <a:endCxn id="9" idx="4"/>
          </p:cNvCxnSpPr>
          <p:nvPr/>
        </p:nvCxnSpPr>
        <p:spPr>
          <a:xfrm flipH="1" flipV="1">
            <a:off x="4377874" y="1944585"/>
            <a:ext cx="2370814" cy="107403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4" name="直接箭头连接符 13"/>
          <p:cNvCxnSpPr>
            <a:stCxn id="34" idx="0"/>
            <a:endCxn id="6" idx="4"/>
          </p:cNvCxnSpPr>
          <p:nvPr/>
        </p:nvCxnSpPr>
        <p:spPr>
          <a:xfrm flipH="1" flipV="1">
            <a:off x="6448905" y="1918829"/>
            <a:ext cx="299783" cy="1099787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5" name="直接箭头连接符 14"/>
          <p:cNvCxnSpPr>
            <a:stCxn id="33" idx="0"/>
            <a:endCxn id="9" idx="4"/>
          </p:cNvCxnSpPr>
          <p:nvPr/>
        </p:nvCxnSpPr>
        <p:spPr>
          <a:xfrm flipH="1" flipV="1">
            <a:off x="4377874" y="1944585"/>
            <a:ext cx="1073043" cy="1048275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6" name="椭圆 15"/>
          <p:cNvSpPr/>
          <p:nvPr/>
        </p:nvSpPr>
        <p:spPr>
          <a:xfrm>
            <a:off x="4143248" y="4319269"/>
            <a:ext cx="287523" cy="290018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5306476" y="4319269"/>
            <a:ext cx="287523" cy="290018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6630371" y="4345024"/>
            <a:ext cx="287523" cy="290018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7183772" y="5523340"/>
            <a:ext cx="287523" cy="290018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5306480" y="5504023"/>
            <a:ext cx="287523" cy="290018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3767952" y="5504023"/>
            <a:ext cx="287523" cy="290018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22" name="直接箭头连接符 21"/>
          <p:cNvCxnSpPr>
            <a:stCxn id="21" idx="0"/>
            <a:endCxn id="16" idx="4"/>
          </p:cNvCxnSpPr>
          <p:nvPr/>
        </p:nvCxnSpPr>
        <p:spPr>
          <a:xfrm flipV="1">
            <a:off x="3911712" y="4609287"/>
            <a:ext cx="375296" cy="894736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3" name="直接箭头连接符 22"/>
          <p:cNvCxnSpPr>
            <a:stCxn id="21" idx="0"/>
            <a:endCxn id="17" idx="4"/>
          </p:cNvCxnSpPr>
          <p:nvPr/>
        </p:nvCxnSpPr>
        <p:spPr>
          <a:xfrm flipV="1">
            <a:off x="3911714" y="4609287"/>
            <a:ext cx="1538524" cy="894736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4" name="直接箭头连接符 23"/>
          <p:cNvCxnSpPr>
            <a:stCxn id="20" idx="0"/>
            <a:endCxn id="16" idx="4"/>
          </p:cNvCxnSpPr>
          <p:nvPr/>
        </p:nvCxnSpPr>
        <p:spPr>
          <a:xfrm flipH="1" flipV="1">
            <a:off x="4287010" y="4609287"/>
            <a:ext cx="1163232" cy="894736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5" name="直接箭头连接符 24"/>
          <p:cNvCxnSpPr>
            <a:stCxn id="21" idx="0"/>
            <a:endCxn id="18" idx="4"/>
          </p:cNvCxnSpPr>
          <p:nvPr/>
        </p:nvCxnSpPr>
        <p:spPr>
          <a:xfrm flipV="1">
            <a:off x="3911712" y="4635040"/>
            <a:ext cx="2862419" cy="868983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6" name="直接箭头连接符 25"/>
          <p:cNvCxnSpPr>
            <a:stCxn id="20" idx="0"/>
            <a:endCxn id="17" idx="4"/>
          </p:cNvCxnSpPr>
          <p:nvPr/>
        </p:nvCxnSpPr>
        <p:spPr>
          <a:xfrm flipH="1" flipV="1">
            <a:off x="5450238" y="4609287"/>
            <a:ext cx="4" cy="894736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7" name="直接箭头连接符 26"/>
          <p:cNvCxnSpPr>
            <a:stCxn id="20" idx="0"/>
            <a:endCxn id="18" idx="4"/>
          </p:cNvCxnSpPr>
          <p:nvPr/>
        </p:nvCxnSpPr>
        <p:spPr>
          <a:xfrm flipV="1">
            <a:off x="5450242" y="4635042"/>
            <a:ext cx="1323891" cy="86898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8" name="直接箭头连接符 27"/>
          <p:cNvCxnSpPr>
            <a:stCxn id="19" idx="0"/>
            <a:endCxn id="18" idx="4"/>
          </p:cNvCxnSpPr>
          <p:nvPr/>
        </p:nvCxnSpPr>
        <p:spPr>
          <a:xfrm flipH="1" flipV="1">
            <a:off x="6774133" y="4635040"/>
            <a:ext cx="553401" cy="888299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9" name="直接箭头连接符 28"/>
          <p:cNvCxnSpPr>
            <a:stCxn id="19" idx="0"/>
            <a:endCxn id="17" idx="4"/>
          </p:cNvCxnSpPr>
          <p:nvPr/>
        </p:nvCxnSpPr>
        <p:spPr>
          <a:xfrm flipH="1" flipV="1">
            <a:off x="5450238" y="4609287"/>
            <a:ext cx="1877296" cy="914053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0" name="直接箭头连接符 29"/>
          <p:cNvCxnSpPr>
            <a:stCxn id="19" idx="0"/>
            <a:endCxn id="16" idx="4"/>
          </p:cNvCxnSpPr>
          <p:nvPr/>
        </p:nvCxnSpPr>
        <p:spPr>
          <a:xfrm flipH="1" flipV="1">
            <a:off x="4287010" y="4609287"/>
            <a:ext cx="3040525" cy="914052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32" name="椭圆 31"/>
          <p:cNvSpPr/>
          <p:nvPr/>
        </p:nvSpPr>
        <p:spPr>
          <a:xfrm>
            <a:off x="4143930" y="2992860"/>
            <a:ext cx="287523" cy="290018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3" name="椭圆 32"/>
          <p:cNvSpPr/>
          <p:nvPr/>
        </p:nvSpPr>
        <p:spPr>
          <a:xfrm>
            <a:off x="5307155" y="2992860"/>
            <a:ext cx="287523" cy="290018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4" name="椭圆 33"/>
          <p:cNvSpPr/>
          <p:nvPr/>
        </p:nvSpPr>
        <p:spPr>
          <a:xfrm>
            <a:off x="6604926" y="3018616"/>
            <a:ext cx="287523" cy="290018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5" name="文本框 112"/>
          <p:cNvSpPr txBox="1"/>
          <p:nvPr/>
        </p:nvSpPr>
        <p:spPr>
          <a:xfrm>
            <a:off x="5876517" y="2960439"/>
            <a:ext cx="807705" cy="476164"/>
          </a:xfrm>
          <a:prstGeom prst="rect">
            <a:avLst/>
          </a:prstGeom>
          <a:noFill/>
          <a:ln w="28575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…</a:t>
            </a:r>
            <a:endParaRPr kumimoji="0" lang="zh-CN" altLang="en-US" sz="20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36" name="直接箭头连接符 35"/>
          <p:cNvCxnSpPr>
            <a:stCxn id="16" idx="0"/>
            <a:endCxn id="32" idx="4"/>
          </p:cNvCxnSpPr>
          <p:nvPr/>
        </p:nvCxnSpPr>
        <p:spPr>
          <a:xfrm flipV="1">
            <a:off x="4287010" y="3282878"/>
            <a:ext cx="682" cy="103639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7" name="直接箭头连接符 36"/>
          <p:cNvCxnSpPr>
            <a:stCxn id="17" idx="0"/>
            <a:endCxn id="33" idx="4"/>
          </p:cNvCxnSpPr>
          <p:nvPr/>
        </p:nvCxnSpPr>
        <p:spPr>
          <a:xfrm flipV="1">
            <a:off x="5450238" y="3282878"/>
            <a:ext cx="679" cy="103639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8" name="直接箭头连接符 37"/>
          <p:cNvCxnSpPr>
            <a:stCxn id="18" idx="0"/>
            <a:endCxn id="34" idx="4"/>
          </p:cNvCxnSpPr>
          <p:nvPr/>
        </p:nvCxnSpPr>
        <p:spPr>
          <a:xfrm flipH="1" flipV="1">
            <a:off x="6748689" y="3308634"/>
            <a:ext cx="25444" cy="1036390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9" name="直接箭头连接符 38"/>
          <p:cNvCxnSpPr>
            <a:stCxn id="16" idx="0"/>
            <a:endCxn id="33" idx="4"/>
          </p:cNvCxnSpPr>
          <p:nvPr/>
        </p:nvCxnSpPr>
        <p:spPr>
          <a:xfrm flipV="1">
            <a:off x="4287010" y="3282878"/>
            <a:ext cx="1163907" cy="103639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0" name="直接箭头连接符 39"/>
          <p:cNvCxnSpPr>
            <a:stCxn id="16" idx="0"/>
            <a:endCxn id="34" idx="4"/>
          </p:cNvCxnSpPr>
          <p:nvPr/>
        </p:nvCxnSpPr>
        <p:spPr>
          <a:xfrm flipV="1">
            <a:off x="4287010" y="3308634"/>
            <a:ext cx="2461679" cy="1010637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1" name="直接箭头连接符 40"/>
          <p:cNvCxnSpPr>
            <a:stCxn id="17" idx="0"/>
            <a:endCxn id="32" idx="4"/>
          </p:cNvCxnSpPr>
          <p:nvPr/>
        </p:nvCxnSpPr>
        <p:spPr>
          <a:xfrm flipH="1" flipV="1">
            <a:off x="4287692" y="3282878"/>
            <a:ext cx="1162546" cy="103639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2" name="直接箭头连接符 41"/>
          <p:cNvCxnSpPr>
            <a:stCxn id="17" idx="0"/>
            <a:endCxn id="34" idx="4"/>
          </p:cNvCxnSpPr>
          <p:nvPr/>
        </p:nvCxnSpPr>
        <p:spPr>
          <a:xfrm flipV="1">
            <a:off x="5450238" y="3308634"/>
            <a:ext cx="1298450" cy="1010635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3" name="直接箭头连接符 42"/>
          <p:cNvCxnSpPr>
            <a:stCxn id="18" idx="0"/>
            <a:endCxn id="33" idx="4"/>
          </p:cNvCxnSpPr>
          <p:nvPr/>
        </p:nvCxnSpPr>
        <p:spPr>
          <a:xfrm flipH="1" flipV="1">
            <a:off x="5450917" y="3282878"/>
            <a:ext cx="1323216" cy="1062146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4" name="直接箭头连接符 43"/>
          <p:cNvCxnSpPr>
            <a:stCxn id="18" idx="0"/>
            <a:endCxn id="32" idx="4"/>
          </p:cNvCxnSpPr>
          <p:nvPr/>
        </p:nvCxnSpPr>
        <p:spPr>
          <a:xfrm flipH="1" flipV="1">
            <a:off x="4287692" y="3282878"/>
            <a:ext cx="2486441" cy="1062146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45" name="文本框 112"/>
          <p:cNvSpPr txBox="1"/>
          <p:nvPr/>
        </p:nvSpPr>
        <p:spPr>
          <a:xfrm>
            <a:off x="4715396" y="1610415"/>
            <a:ext cx="549717" cy="357953"/>
          </a:xfrm>
          <a:prstGeom prst="rect">
            <a:avLst/>
          </a:prstGeom>
          <a:solidFill>
            <a:sysClr val="window" lastClr="FFFFFF"/>
          </a:solidFill>
          <a:ln w="28575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…</a:t>
            </a:r>
            <a:endParaRPr kumimoji="0" lang="zh-CN" altLang="en-US" sz="20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48" name="曲线连接符 47"/>
          <p:cNvCxnSpPr/>
          <p:nvPr/>
        </p:nvCxnSpPr>
        <p:spPr>
          <a:xfrm flipV="1">
            <a:off x="3171925" y="3505495"/>
            <a:ext cx="1944578" cy="917065"/>
          </a:xfrm>
          <a:prstGeom prst="curvedConnector3">
            <a:avLst>
              <a:gd name="adj1" fmla="val 50000"/>
            </a:avLst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50" name="曲线连接符 49"/>
          <p:cNvCxnSpPr>
            <a:stCxn id="163" idx="1"/>
            <a:endCxn id="65" idx="0"/>
          </p:cNvCxnSpPr>
          <p:nvPr/>
        </p:nvCxnSpPr>
        <p:spPr>
          <a:xfrm rot="10800000" flipV="1">
            <a:off x="5457820" y="2150605"/>
            <a:ext cx="3368340" cy="768061"/>
          </a:xfrm>
          <a:prstGeom prst="curvedConnector2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51" name="曲线连接符 50"/>
          <p:cNvCxnSpPr>
            <a:stCxn id="163" idx="1"/>
            <a:endCxn id="34" idx="7"/>
          </p:cNvCxnSpPr>
          <p:nvPr/>
        </p:nvCxnSpPr>
        <p:spPr>
          <a:xfrm rot="10800000" flipV="1">
            <a:off x="6850342" y="2150606"/>
            <a:ext cx="1975818" cy="910482"/>
          </a:xfrm>
          <a:prstGeom prst="curvedConnector2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52" name="曲线连接符 51"/>
          <p:cNvCxnSpPr/>
          <p:nvPr/>
        </p:nvCxnSpPr>
        <p:spPr>
          <a:xfrm flipV="1">
            <a:off x="2795462" y="1714576"/>
            <a:ext cx="2499433" cy="1108639"/>
          </a:xfrm>
          <a:prstGeom prst="curvedConnector3">
            <a:avLst>
              <a:gd name="adj1" fmla="val 37805"/>
            </a:avLst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53" name="曲线连接符 52"/>
          <p:cNvCxnSpPr>
            <a:stCxn id="163" idx="1"/>
            <a:endCxn id="32" idx="7"/>
          </p:cNvCxnSpPr>
          <p:nvPr/>
        </p:nvCxnSpPr>
        <p:spPr>
          <a:xfrm rot="10800000" flipV="1">
            <a:off x="4389346" y="2150606"/>
            <a:ext cx="4436814" cy="884726"/>
          </a:xfrm>
          <a:prstGeom prst="curvedConnector2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54" name="直接箭头连接符 53"/>
          <p:cNvCxnSpPr/>
          <p:nvPr/>
        </p:nvCxnSpPr>
        <p:spPr>
          <a:xfrm flipH="1" flipV="1">
            <a:off x="5487335" y="1122957"/>
            <a:ext cx="6096" cy="488444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5" name="文本框 35"/>
          <p:cNvSpPr txBox="1"/>
          <p:nvPr/>
        </p:nvSpPr>
        <p:spPr>
          <a:xfrm>
            <a:off x="5283785" y="646481"/>
            <a:ext cx="578535" cy="477132"/>
          </a:xfrm>
          <a:prstGeom prst="rect">
            <a:avLst/>
          </a:prstGeom>
          <a:solidFill>
            <a:sysClr val="window" lastClr="FFFFFF"/>
          </a:solidFill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o</a:t>
            </a:r>
            <a:r>
              <a:rPr kumimoji="0" lang="en-US" sz="2000" b="0" i="0" u="none" strike="noStrike" kern="1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k</a:t>
            </a:r>
            <a:endParaRPr kumimoji="0" lang="zh-CN" altLang="en-US" sz="20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6" name="椭圆 55"/>
          <p:cNvSpPr/>
          <p:nvPr/>
        </p:nvSpPr>
        <p:spPr>
          <a:xfrm>
            <a:off x="5341034" y="1618752"/>
            <a:ext cx="287523" cy="291011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57" name="直接箭头连接符 56"/>
          <p:cNvCxnSpPr>
            <a:stCxn id="32" idx="0"/>
            <a:endCxn id="56" idx="4"/>
          </p:cNvCxnSpPr>
          <p:nvPr/>
        </p:nvCxnSpPr>
        <p:spPr>
          <a:xfrm flipV="1">
            <a:off x="4287692" y="1909763"/>
            <a:ext cx="1197104" cy="1083097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58" name="直接箭头连接符 57"/>
          <p:cNvCxnSpPr>
            <a:stCxn id="34" idx="0"/>
            <a:endCxn id="56" idx="4"/>
          </p:cNvCxnSpPr>
          <p:nvPr/>
        </p:nvCxnSpPr>
        <p:spPr>
          <a:xfrm flipH="1" flipV="1">
            <a:off x="5484796" y="1909763"/>
            <a:ext cx="1263892" cy="1108853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59" name="直接箭头连接符 58"/>
          <p:cNvCxnSpPr>
            <a:stCxn id="33" idx="0"/>
            <a:endCxn id="56" idx="4"/>
          </p:cNvCxnSpPr>
          <p:nvPr/>
        </p:nvCxnSpPr>
        <p:spPr>
          <a:xfrm flipV="1">
            <a:off x="5450917" y="1909763"/>
            <a:ext cx="33879" cy="1083097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60" name="文本框 112"/>
          <p:cNvSpPr txBox="1"/>
          <p:nvPr/>
        </p:nvSpPr>
        <p:spPr>
          <a:xfrm>
            <a:off x="5780224" y="1594845"/>
            <a:ext cx="549717" cy="357953"/>
          </a:xfrm>
          <a:prstGeom prst="rect">
            <a:avLst/>
          </a:prstGeom>
          <a:noFill/>
          <a:ln w="28575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…</a:t>
            </a:r>
            <a:endParaRPr kumimoji="0" lang="zh-CN" altLang="en-US" sz="20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1" name="文本框 112"/>
          <p:cNvSpPr txBox="1"/>
          <p:nvPr/>
        </p:nvSpPr>
        <p:spPr>
          <a:xfrm>
            <a:off x="4682147" y="2960978"/>
            <a:ext cx="807705" cy="476164"/>
          </a:xfrm>
          <a:prstGeom prst="rect">
            <a:avLst/>
          </a:prstGeom>
          <a:noFill/>
          <a:ln w="28575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…</a:t>
            </a:r>
            <a:endParaRPr kumimoji="0" lang="zh-CN" altLang="en-US" sz="20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2" name="文本框 112"/>
          <p:cNvSpPr txBox="1"/>
          <p:nvPr/>
        </p:nvSpPr>
        <p:spPr>
          <a:xfrm>
            <a:off x="5719925" y="4249438"/>
            <a:ext cx="807705" cy="476164"/>
          </a:xfrm>
          <a:prstGeom prst="rect">
            <a:avLst/>
          </a:prstGeom>
          <a:noFill/>
          <a:ln w="28575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…</a:t>
            </a:r>
            <a:endParaRPr kumimoji="0" lang="zh-CN" altLang="en-US" sz="20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3" name="文本框 112"/>
          <p:cNvSpPr txBox="1"/>
          <p:nvPr/>
        </p:nvSpPr>
        <p:spPr>
          <a:xfrm>
            <a:off x="4525555" y="4249977"/>
            <a:ext cx="807705" cy="476164"/>
          </a:xfrm>
          <a:prstGeom prst="rect">
            <a:avLst/>
          </a:prstGeom>
          <a:noFill/>
          <a:ln w="28575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…</a:t>
            </a:r>
            <a:endParaRPr kumimoji="0" lang="zh-CN" altLang="en-US" sz="20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文本框 35"/>
              <p:cNvSpPr txBox="1"/>
              <p:nvPr/>
            </p:nvSpPr>
            <p:spPr>
              <a:xfrm>
                <a:off x="5212468" y="1565047"/>
                <a:ext cx="578535" cy="477132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2000" b="0" i="1" u="none" strike="noStrike" kern="1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𝑘</m:t>
                      </m:r>
                    </m:oMath>
                  </m:oMathPara>
                </a14:m>
                <a:endParaRPr kumimoji="0" lang="zh-CN" altLang="en-US" sz="2000" b="0" i="0" u="none" strike="noStrike" kern="1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4" name="文本框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2468" y="1565047"/>
                <a:ext cx="578535" cy="4771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635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文本框 35"/>
              <p:cNvSpPr txBox="1"/>
              <p:nvPr/>
            </p:nvSpPr>
            <p:spPr>
              <a:xfrm>
                <a:off x="5168552" y="2918667"/>
                <a:ext cx="578535" cy="477132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2000" b="0" i="1" u="none" strike="noStrike" kern="1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𝑗</m:t>
                      </m:r>
                    </m:oMath>
                  </m:oMathPara>
                </a14:m>
                <a:endParaRPr kumimoji="0" lang="zh-CN" altLang="en-US" sz="2000" b="0" i="0" u="none" strike="noStrike" kern="1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5" name="文本框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8552" y="2918667"/>
                <a:ext cx="578535" cy="4771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635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文本框 35"/>
              <p:cNvSpPr txBox="1"/>
              <p:nvPr/>
            </p:nvSpPr>
            <p:spPr>
              <a:xfrm>
                <a:off x="5170335" y="4228131"/>
                <a:ext cx="578535" cy="477132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2000" b="0" i="1" u="none" strike="noStrike" kern="1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𝑔</m:t>
                      </m:r>
                    </m:oMath>
                  </m:oMathPara>
                </a14:m>
                <a:endParaRPr kumimoji="0" lang="zh-CN" altLang="en-US" sz="2000" b="0" i="0" u="none" strike="noStrike" kern="1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6" name="文本框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0335" y="4228131"/>
                <a:ext cx="578535" cy="4771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635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0" name="文本框 132"/>
              <p:cNvSpPr txBox="1"/>
              <p:nvPr/>
            </p:nvSpPr>
            <p:spPr>
              <a:xfrm>
                <a:off x="529794" y="2414532"/>
                <a:ext cx="2968183" cy="746546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zh-CN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𝑡</m:t>
                        </m:r>
                      </m:e>
                      <m:sub>
                        <m: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𝑘</m:t>
                        </m:r>
                      </m:sub>
                    </m:sSub>
                  </m:oMath>
                </a14:m>
                <a:r>
                  <a:rPr kumimoji="0" lang="zh-CN" altLang="en-US" sz="2000" b="0" i="0" u="none" strike="noStrike" kern="1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：</a:t>
                </a:r>
                <a:r>
                  <a:rPr kumimoji="0" lang="en-US" altLang="zh-CN" sz="2000" b="0" i="0" u="none" strike="noStrike" kern="1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k</a:t>
                </a:r>
                <a:r>
                  <a:rPr kumimoji="0" lang="zh-CN" altLang="en-US" sz="2000" b="0" i="0" u="none" strike="noStrike" kern="1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的希望输出</a:t>
                </a:r>
                <a:endParaRPr kumimoji="0" lang="en-US" altLang="zh-CN" sz="2000" b="0" i="0" u="none" strike="noStrike" kern="1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zh-CN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𝑜</m:t>
                        </m:r>
                      </m:e>
                      <m:sub>
                        <m: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𝑘</m:t>
                        </m:r>
                      </m:sub>
                    </m:sSub>
                  </m:oMath>
                </a14:m>
                <a:r>
                  <a:rPr kumimoji="0" lang="zh-CN" altLang="en-US" sz="2000" b="0" i="0" u="none" strike="noStrike" kern="1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：</a:t>
                </a:r>
                <a:r>
                  <a:rPr kumimoji="0" lang="en-US" altLang="zh-CN" sz="2000" b="0" i="0" u="none" strike="noStrike" kern="1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k</a:t>
                </a:r>
                <a:r>
                  <a:rPr kumimoji="0" lang="zh-CN" altLang="en-US" sz="2000" b="0" i="0" u="none" strike="noStrike" kern="1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的实际输出</a:t>
                </a:r>
              </a:p>
            </p:txBody>
          </p:sp>
        </mc:Choice>
        <mc:Fallback xmlns="">
          <p:sp>
            <p:nvSpPr>
              <p:cNvPr id="150" name="文本框 1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794" y="2414532"/>
                <a:ext cx="2968183" cy="746546"/>
              </a:xfrm>
              <a:prstGeom prst="rect">
                <a:avLst/>
              </a:prstGeom>
              <a:blipFill>
                <a:blip r:embed="rId5"/>
                <a:stretch>
                  <a:fillRect t="-5691" b="-6504"/>
                </a:stretch>
              </a:blipFill>
              <a:ln w="635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1" name="文本框 132"/>
              <p:cNvSpPr txBox="1"/>
              <p:nvPr/>
            </p:nvSpPr>
            <p:spPr>
              <a:xfrm>
                <a:off x="759769" y="4135678"/>
                <a:ext cx="3165972" cy="746546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zh-CN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𝑥</m:t>
                        </m:r>
                      </m:e>
                      <m:sub>
                        <m: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𝑗𝑖</m:t>
                        </m:r>
                      </m:sub>
                    </m:sSub>
                  </m:oMath>
                </a14:m>
                <a:r>
                  <a:rPr kumimoji="0" lang="zh-CN" altLang="en-US" sz="2000" b="0" i="0" u="none" strike="noStrike" kern="1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：</a:t>
                </a:r>
                <a:r>
                  <a:rPr kumimoji="0" lang="en-US" altLang="zh-CN" sz="2000" b="0" i="0" u="none" strike="noStrike" kern="1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j</a:t>
                </a:r>
                <a:r>
                  <a:rPr kumimoji="0" lang="zh-CN" altLang="en-US" sz="2000" b="0" i="0" u="none" strike="noStrike" kern="1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的第</a:t>
                </a:r>
                <a:r>
                  <a:rPr kumimoji="0" lang="en-US" altLang="zh-CN" sz="2000" b="0" i="0" u="none" strike="noStrike" kern="100" cap="none" spc="0" normalizeH="0" baseline="0" noProof="0" dirty="0" err="1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i</a:t>
                </a:r>
                <a:r>
                  <a:rPr kumimoji="0" lang="zh-CN" altLang="en-US" sz="2000" b="0" i="0" u="none" strike="noStrike" kern="1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个输入</a:t>
                </a:r>
                <a:endParaRPr kumimoji="0" lang="en-US" altLang="zh-CN" sz="2000" b="0" i="0" u="none" strike="noStrike" kern="1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zh-CN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𝑤</m:t>
                        </m:r>
                      </m:e>
                      <m:sub>
                        <m: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𝑗𝑖</m:t>
                        </m:r>
                      </m:sub>
                    </m:sSub>
                  </m:oMath>
                </a14:m>
                <a:r>
                  <a:rPr kumimoji="0" lang="zh-CN" altLang="en-US" sz="2000" b="0" i="0" u="none" strike="noStrike" kern="1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：</a:t>
                </a:r>
                <a:r>
                  <a:rPr kumimoji="0" lang="en-US" altLang="zh-CN" sz="2000" b="0" i="0" u="none" strike="noStrike" kern="1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j</a:t>
                </a:r>
                <a:r>
                  <a:rPr kumimoji="0" lang="zh-CN" altLang="en-US" sz="2000" b="0" i="0" u="none" strike="noStrike" kern="1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的第</a:t>
                </a:r>
                <a:r>
                  <a:rPr kumimoji="0" lang="en-US" altLang="zh-CN" sz="2000" b="0" i="0" u="none" strike="noStrike" kern="100" cap="none" spc="0" normalizeH="0" baseline="0" noProof="0" dirty="0" err="1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i</a:t>
                </a:r>
                <a:r>
                  <a:rPr kumimoji="0" lang="zh-CN" altLang="en-US" sz="2000" b="0" i="0" u="none" strike="noStrike" kern="1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个权重</a:t>
                </a:r>
              </a:p>
            </p:txBody>
          </p:sp>
        </mc:Choice>
        <mc:Fallback xmlns="">
          <p:sp>
            <p:nvSpPr>
              <p:cNvPr id="151" name="文本框 1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769" y="4135678"/>
                <a:ext cx="3165972" cy="746546"/>
              </a:xfrm>
              <a:prstGeom prst="rect">
                <a:avLst/>
              </a:prstGeom>
              <a:blipFill>
                <a:blip r:embed="rId6"/>
                <a:stretch>
                  <a:fillRect t="-3252" b="-12195"/>
                </a:stretch>
              </a:blipFill>
              <a:ln w="635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3" name="文本框 132"/>
          <p:cNvSpPr txBox="1"/>
          <p:nvPr/>
        </p:nvSpPr>
        <p:spPr>
          <a:xfrm>
            <a:off x="8826160" y="1952798"/>
            <a:ext cx="1218108" cy="395616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g</a:t>
            </a:r>
            <a:r>
              <a:rPr kumimoji="0" lang="zh-CN" altLang="en-US" sz="2000" b="0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的</a:t>
            </a:r>
            <a:r>
              <a:rPr lang="zh-CN" altLang="en-US" sz="2000" kern="100" dirty="0">
                <a:solidFill>
                  <a:srgbClr val="FF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后继</a:t>
            </a:r>
            <a:endParaRPr kumimoji="0" lang="en-US" altLang="zh-CN" sz="2000" b="0" i="0" u="none" strike="noStrike" kern="1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98" name="曲线连接符 197"/>
          <p:cNvCxnSpPr/>
          <p:nvPr/>
        </p:nvCxnSpPr>
        <p:spPr>
          <a:xfrm>
            <a:off x="1541428" y="912565"/>
            <a:ext cx="26126" cy="12700"/>
          </a:xfrm>
          <a:prstGeom prst="curvedConnector3">
            <a:avLst/>
          </a:prstGeom>
          <a:ln>
            <a:solidFill>
              <a:srgbClr val="FB81E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9" name="椭圆 218"/>
          <p:cNvSpPr/>
          <p:nvPr/>
        </p:nvSpPr>
        <p:spPr>
          <a:xfrm>
            <a:off x="5343211" y="1622891"/>
            <a:ext cx="287523" cy="291011"/>
          </a:xfrm>
          <a:prstGeom prst="ellipse">
            <a:avLst/>
          </a:prstGeom>
          <a:noFill/>
          <a:ln w="28575" cap="flat" cmpd="sng" algn="ctr">
            <a:solidFill>
              <a:srgbClr val="119F14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246" name="直接箭头连接符 245"/>
          <p:cNvCxnSpPr/>
          <p:nvPr/>
        </p:nvCxnSpPr>
        <p:spPr>
          <a:xfrm flipV="1">
            <a:off x="5458542" y="3273358"/>
            <a:ext cx="679" cy="1036391"/>
          </a:xfrm>
          <a:prstGeom prst="straightConnector1">
            <a:avLst/>
          </a:prstGeom>
          <a:noFill/>
          <a:ln w="28575" cap="flat" cmpd="sng" algn="ctr">
            <a:solidFill>
              <a:srgbClr val="0000FF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47" name="直接箭头连接符 246"/>
          <p:cNvCxnSpPr/>
          <p:nvPr/>
        </p:nvCxnSpPr>
        <p:spPr>
          <a:xfrm flipV="1">
            <a:off x="4295314" y="3273358"/>
            <a:ext cx="1163907" cy="1036391"/>
          </a:xfrm>
          <a:prstGeom prst="straightConnector1">
            <a:avLst/>
          </a:prstGeom>
          <a:noFill/>
          <a:ln w="28575" cap="flat" cmpd="sng" algn="ctr">
            <a:solidFill>
              <a:srgbClr val="0000FF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48" name="直接箭头连接符 247"/>
          <p:cNvCxnSpPr/>
          <p:nvPr/>
        </p:nvCxnSpPr>
        <p:spPr>
          <a:xfrm flipH="1" flipV="1">
            <a:off x="5459221" y="3273358"/>
            <a:ext cx="1323216" cy="1062146"/>
          </a:xfrm>
          <a:prstGeom prst="straightConnector1">
            <a:avLst/>
          </a:prstGeom>
          <a:noFill/>
          <a:ln w="28575" cap="flat" cmpd="sng" algn="ctr">
            <a:solidFill>
              <a:srgbClr val="0000FF"/>
            </a:solidFill>
            <a:prstDash val="solid"/>
            <a:miter lim="800000"/>
            <a:tailEnd type="triangle"/>
          </a:ln>
          <a:effectLst/>
        </p:spPr>
      </p:cxnSp>
      <p:sp>
        <p:nvSpPr>
          <p:cNvPr id="270" name="椭圆 269"/>
          <p:cNvSpPr/>
          <p:nvPr/>
        </p:nvSpPr>
        <p:spPr>
          <a:xfrm>
            <a:off x="4136308" y="3002379"/>
            <a:ext cx="287523" cy="290018"/>
          </a:xfrm>
          <a:prstGeom prst="ellipse">
            <a:avLst/>
          </a:prstGeom>
          <a:noFill/>
          <a:ln w="28575" cap="flat" cmpd="sng" algn="ctr">
            <a:solidFill>
              <a:srgbClr val="FB81E1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71" name="椭圆 270"/>
          <p:cNvSpPr/>
          <p:nvPr/>
        </p:nvSpPr>
        <p:spPr>
          <a:xfrm>
            <a:off x="5299533" y="3002379"/>
            <a:ext cx="287523" cy="290018"/>
          </a:xfrm>
          <a:prstGeom prst="ellipse">
            <a:avLst/>
          </a:prstGeom>
          <a:noFill/>
          <a:ln w="28575" cap="flat" cmpd="sng" algn="ctr">
            <a:solidFill>
              <a:srgbClr val="FB81E1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72" name="椭圆 271"/>
          <p:cNvSpPr/>
          <p:nvPr/>
        </p:nvSpPr>
        <p:spPr>
          <a:xfrm>
            <a:off x="6597304" y="3028135"/>
            <a:ext cx="287523" cy="290018"/>
          </a:xfrm>
          <a:prstGeom prst="ellipse">
            <a:avLst/>
          </a:prstGeom>
          <a:noFill/>
          <a:ln w="28575" cap="flat" cmpd="sng" algn="ctr">
            <a:solidFill>
              <a:srgbClr val="FB81E1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277" name="直接箭头连接符 276"/>
          <p:cNvCxnSpPr/>
          <p:nvPr/>
        </p:nvCxnSpPr>
        <p:spPr>
          <a:xfrm flipV="1">
            <a:off x="5451383" y="3287191"/>
            <a:ext cx="679" cy="1036391"/>
          </a:xfrm>
          <a:prstGeom prst="straightConnector1">
            <a:avLst/>
          </a:prstGeom>
          <a:noFill/>
          <a:ln w="28575" cap="flat" cmpd="sng" algn="ctr">
            <a:solidFill>
              <a:srgbClr val="FB81E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78" name="直接箭头连接符 277"/>
          <p:cNvCxnSpPr/>
          <p:nvPr/>
        </p:nvCxnSpPr>
        <p:spPr>
          <a:xfrm flipH="1" flipV="1">
            <a:off x="4288837" y="3287191"/>
            <a:ext cx="1162546" cy="1036391"/>
          </a:xfrm>
          <a:prstGeom prst="straightConnector1">
            <a:avLst/>
          </a:prstGeom>
          <a:noFill/>
          <a:ln w="28575" cap="flat" cmpd="sng" algn="ctr">
            <a:solidFill>
              <a:srgbClr val="FB81E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79" name="直接箭头连接符 278"/>
          <p:cNvCxnSpPr/>
          <p:nvPr/>
        </p:nvCxnSpPr>
        <p:spPr>
          <a:xfrm flipV="1">
            <a:off x="5451383" y="3312947"/>
            <a:ext cx="1298450" cy="1010635"/>
          </a:xfrm>
          <a:prstGeom prst="straightConnector1">
            <a:avLst/>
          </a:prstGeom>
          <a:noFill/>
          <a:ln w="28575" cap="flat" cmpd="sng" algn="ctr">
            <a:solidFill>
              <a:srgbClr val="FB81E1"/>
            </a:solidFill>
            <a:prstDash val="solid"/>
            <a:miter lim="800000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5" name="矩形 284"/>
              <p:cNvSpPr/>
              <p:nvPr/>
            </p:nvSpPr>
            <p:spPr>
              <a:xfrm>
                <a:off x="7484255" y="2646632"/>
                <a:ext cx="3670174" cy="125855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0" lang="zh-CN" altLang="zh-CN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kumimoji="0" lang="en-US" altLang="zh-CN" sz="26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w</m:t>
                        </m:r>
                      </m:e>
                      <m:sub>
                        <m:r>
                          <a:rPr kumimoji="0" lang="en-US" altLang="zh-CN" sz="2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𝑗</m:t>
                        </m:r>
                        <m:r>
                          <a:rPr kumimoji="0" lang="en-US" altLang="zh-CN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𝑖</m:t>
                        </m:r>
                      </m:sub>
                      <m:sup>
                        <m:r>
                          <a:rPr kumimoji="0" lang="en-US" altLang="zh-CN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𝑛𝑒𝑤</m:t>
                        </m:r>
                      </m:sup>
                    </m:sSubSup>
                    <m:r>
                      <a:rPr kumimoji="0" lang="en-US" altLang="zh-CN" sz="26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sSubSup>
                      <m:sSubSupPr>
                        <m:ctrlPr>
                          <a:rPr kumimoji="0" lang="zh-CN" altLang="zh-CN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altLang="zh-CN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𝑤</m:t>
                        </m:r>
                      </m:e>
                      <m:sub>
                        <m:r>
                          <a:rPr kumimoji="0" lang="en-US" altLang="zh-CN" sz="2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𝑗</m:t>
                        </m:r>
                        <m:r>
                          <a:rPr kumimoji="0" lang="en-US" altLang="zh-CN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𝑖</m:t>
                        </m:r>
                      </m:sub>
                      <m:sup>
                        <m:r>
                          <a:rPr kumimoji="0" lang="en-US" altLang="zh-CN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𝑜𝑙𝑑</m:t>
                        </m:r>
                      </m:sup>
                    </m:sSubSup>
                    <m:r>
                      <a:rPr kumimoji="0" lang="en-US" altLang="zh-CN" sz="26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+</m:t>
                    </m:r>
                    <m:r>
                      <a:rPr kumimoji="0" lang="zh-CN" altLang="zh-CN" sz="26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△</m:t>
                    </m:r>
                    <m:sSub>
                      <m:sSubPr>
                        <m:ctrlPr>
                          <a:rPr kumimoji="0" lang="zh-CN" altLang="zh-CN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𝑤</m:t>
                        </m:r>
                      </m:e>
                      <m:sub>
                        <m:r>
                          <a:rPr kumimoji="0" lang="en-US" altLang="zh-CN" sz="2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𝑗</m:t>
                        </m:r>
                        <m:r>
                          <a:rPr kumimoji="0" lang="en-US" altLang="zh-CN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𝑖</m:t>
                        </m:r>
                      </m:sub>
                    </m:sSub>
                  </m:oMath>
                </a14:m>
                <a:endParaRPr kumimoji="0" lang="zh-CN" altLang="zh-CN" sz="2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altLang="zh-CN" sz="26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 </m:t>
                    </m:r>
                    <m:r>
                      <a:rPr kumimoji="0" lang="zh-CN" altLang="zh-CN" sz="26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△</m:t>
                    </m:r>
                    <m:sSub>
                      <m:sSubPr>
                        <m:ctrlPr>
                          <a:rPr kumimoji="0" lang="zh-CN" altLang="zh-CN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0" lang="en-US" altLang="zh-CN" sz="26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w</m:t>
                        </m:r>
                      </m:e>
                      <m:sub>
                        <m:r>
                          <a:rPr kumimoji="0" lang="en-US" altLang="zh-CN" sz="2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𝑗</m:t>
                        </m:r>
                        <m:r>
                          <a:rPr kumimoji="0" lang="en-US" altLang="zh-CN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𝑖</m:t>
                        </m:r>
                      </m:sub>
                    </m:sSub>
                    <m:r>
                      <a:rPr kumimoji="0" lang="en-US" altLang="zh-CN" sz="26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r>
                      <a:rPr kumimoji="0" lang="zh-CN" altLang="en-US" sz="26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−</m:t>
                    </m:r>
                    <m:r>
                      <m:rPr>
                        <m:sty m:val="p"/>
                      </m:rPr>
                      <a:rPr kumimoji="0" lang="zh-CN" altLang="zh-CN" sz="26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η</m:t>
                    </m:r>
                    <m:f>
                      <m:fPr>
                        <m:ctrlPr>
                          <a:rPr kumimoji="0" lang="zh-CN" altLang="zh-CN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fPr>
                      <m:num>
                        <m:r>
                          <a:rPr kumimoji="0" lang="en-US" altLang="zh-CN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𝜕</m:t>
                        </m:r>
                        <m:sSub>
                          <m:sSubPr>
                            <m:ctrlPr>
                              <a:rPr kumimoji="0" lang="en-US" altLang="zh-CN" sz="26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26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𝐸</m:t>
                            </m:r>
                          </m:e>
                          <m:sub>
                            <m:r>
                              <a:rPr kumimoji="0" lang="en-US" altLang="zh-CN" sz="26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𝑑</m:t>
                            </m:r>
                          </m:sub>
                        </m:sSub>
                      </m:num>
                      <m:den>
                        <m:r>
                          <a:rPr kumimoji="0" lang="en-US" altLang="zh-CN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𝜕</m:t>
                        </m:r>
                        <m:sSub>
                          <m:sSubPr>
                            <m:ctrlPr>
                              <a:rPr kumimoji="0" lang="zh-CN" altLang="zh-CN" sz="26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26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𝑤</m:t>
                            </m:r>
                          </m:e>
                          <m:sub>
                            <m:r>
                              <a:rPr kumimoji="0" lang="en-US" altLang="zh-CN" sz="26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𝑗</m:t>
                            </m:r>
                            <m:r>
                              <a:rPr kumimoji="0" lang="en-US" altLang="zh-CN" sz="26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endParaRPr kumimoji="0" lang="en-US" altLang="zh-CN" sz="2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285" name="矩形 28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4255" y="2646632"/>
                <a:ext cx="3670174" cy="125855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9" name="直接箭头连接符 288"/>
          <p:cNvCxnSpPr/>
          <p:nvPr/>
        </p:nvCxnSpPr>
        <p:spPr>
          <a:xfrm flipV="1">
            <a:off x="4285500" y="3275745"/>
            <a:ext cx="1163907" cy="1036391"/>
          </a:xfrm>
          <a:prstGeom prst="straightConnector1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90" name="直接箭头连接符 289"/>
          <p:cNvCxnSpPr/>
          <p:nvPr/>
        </p:nvCxnSpPr>
        <p:spPr>
          <a:xfrm flipH="1" flipV="1">
            <a:off x="5449407" y="3275745"/>
            <a:ext cx="1323216" cy="1062146"/>
          </a:xfrm>
          <a:prstGeom prst="straightConnector1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91" name="直接箭头连接符 290"/>
          <p:cNvCxnSpPr/>
          <p:nvPr/>
        </p:nvCxnSpPr>
        <p:spPr>
          <a:xfrm flipV="1">
            <a:off x="5441569" y="3289578"/>
            <a:ext cx="679" cy="1036391"/>
          </a:xfrm>
          <a:prstGeom prst="straightConnector1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292" name="椭圆 291"/>
          <p:cNvSpPr/>
          <p:nvPr/>
        </p:nvSpPr>
        <p:spPr>
          <a:xfrm>
            <a:off x="5301829" y="2995162"/>
            <a:ext cx="287523" cy="290018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307" name="曲线连接符 306"/>
          <p:cNvCxnSpPr/>
          <p:nvPr/>
        </p:nvCxnSpPr>
        <p:spPr>
          <a:xfrm rot="10800000" flipV="1">
            <a:off x="5556068" y="2960439"/>
            <a:ext cx="2108460" cy="674358"/>
          </a:xfrm>
          <a:prstGeom prst="curvedConnector3">
            <a:avLst>
              <a:gd name="adj1" fmla="val 33066"/>
            </a:avLst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5" name="椭圆 84"/>
          <p:cNvSpPr/>
          <p:nvPr/>
        </p:nvSpPr>
        <p:spPr>
          <a:xfrm>
            <a:off x="5304691" y="2990704"/>
            <a:ext cx="287523" cy="290018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12792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/>
      <p:bldP spid="64" grpId="1"/>
      <p:bldP spid="65" grpId="0"/>
      <p:bldP spid="65" grpId="1"/>
      <p:bldP spid="65" grpId="2"/>
      <p:bldP spid="66" grpId="0"/>
      <p:bldP spid="66" grpId="1"/>
      <p:bldP spid="150" grpId="0"/>
      <p:bldP spid="150" grpId="1"/>
      <p:bldP spid="151" grpId="0"/>
      <p:bldP spid="151" grpId="1"/>
      <p:bldP spid="163" grpId="0"/>
      <p:bldP spid="163" grpId="1"/>
      <p:bldP spid="219" grpId="0" animBg="1"/>
      <p:bldP spid="219" grpId="1" animBg="1"/>
      <p:bldP spid="270" grpId="0" animBg="1"/>
      <p:bldP spid="270" grpId="1" animBg="1"/>
      <p:bldP spid="271" grpId="0" animBg="1"/>
      <p:bldP spid="271" grpId="1" animBg="1"/>
      <p:bldP spid="272" grpId="0" animBg="1"/>
      <p:bldP spid="272" grpId="1" animBg="1"/>
      <p:bldP spid="285" grpId="0"/>
      <p:bldP spid="292" grpId="0" animBg="1"/>
      <p:bldP spid="85" grpId="0" animBg="1"/>
      <p:bldP spid="85" grpId="1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1324" y="152827"/>
            <a:ext cx="10363200" cy="1143000"/>
          </a:xfrm>
        </p:spPr>
        <p:txBody>
          <a:bodyPr/>
          <a:lstStyle/>
          <a:p>
            <a:r>
              <a:rPr lang="zh-CN" altLang="en-US" dirty="0"/>
              <a:t>梯度计算</a:t>
            </a:r>
            <a:r>
              <a:rPr lang="en-US" altLang="zh-CN" dirty="0"/>
              <a:t>——</a:t>
            </a:r>
            <a:r>
              <a:rPr lang="zh-CN" altLang="en-US" dirty="0"/>
              <a:t>输出层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1219200" y="1691640"/>
            <a:ext cx="10363200" cy="4572000"/>
          </a:xfrm>
        </p:spPr>
        <p:txBody>
          <a:bodyPr/>
          <a:lstStyle/>
          <a:p>
            <a:r>
              <a:rPr lang="zh-CN" altLang="en-US" dirty="0"/>
              <a:t>损失函数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矩形 4"/>
              <p:cNvSpPr/>
              <p:nvPr/>
            </p:nvSpPr>
            <p:spPr>
              <a:xfrm>
                <a:off x="-161532" y="2929744"/>
                <a:ext cx="4376786" cy="118455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zh-CN" altLang="zh-CN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𝐸</m:t>
                          </m:r>
                        </m:e>
                        <m:sub>
                          <m:r>
                            <a:rPr kumimoji="0" lang="en-US" altLang="zh-CN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𝑑</m:t>
                          </m:r>
                        </m:sub>
                      </m:sSub>
                      <m:r>
                        <a:rPr kumimoji="0" lang="en-US" altLang="zh-CN" sz="2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US" altLang="zh-CN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CN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num>
                        <m:den>
                          <m:r>
                            <a:rPr kumimoji="0" lang="en-US" altLang="zh-CN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ctrlPr>
                            <a:rPr kumimoji="0" lang="zh-CN" altLang="zh-CN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naryPr>
                        <m:sub>
                          <m:r>
                            <a:rPr kumimoji="0" lang="en-US" altLang="zh-CN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𝑘</m:t>
                          </m:r>
                          <m:r>
                            <a:rPr kumimoji="0" lang="en-US" altLang="zh-CN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=1</m:t>
                          </m:r>
                        </m:sub>
                        <m:sup>
                          <m:r>
                            <a:rPr kumimoji="0" lang="en-US" altLang="zh-CN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kumimoji="0" lang="zh-CN" altLang="zh-CN" sz="2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US" altLang="zh-CN" sz="2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kumimoji="0" lang="zh-CN" altLang="zh-CN" sz="2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sz="2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kumimoji="0" lang="en-US" altLang="zh-CN" sz="2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kumimoji="0" lang="en-US" altLang="zh-CN" sz="2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kumimoji="0" lang="zh-CN" altLang="zh-CN" sz="2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sz="2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𝑜</m:t>
                                  </m:r>
                                </m:e>
                                <m:sub>
                                  <m:r>
                                    <a:rPr kumimoji="0" lang="en-US" altLang="zh-CN" sz="2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kumimoji="0" lang="en-US" altLang="zh-CN" sz="2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)</m:t>
                              </m:r>
                            </m:e>
                            <m:sup>
                              <m:r>
                                <a:rPr kumimoji="0" lang="en-US" altLang="zh-CN" sz="2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kumimoji="0" lang="zh-CN" altLang="en-US" sz="2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61532" y="2929744"/>
                <a:ext cx="4376786" cy="1184555"/>
              </a:xfrm>
              <a:prstGeom prst="rect">
                <a:avLst/>
              </a:prstGeom>
              <a:blipFill>
                <a:blip r:embed="rId2"/>
                <a:stretch>
                  <a:fillRect t="-107447" b="-1659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矩形 5"/>
              <p:cNvSpPr/>
              <p:nvPr/>
            </p:nvSpPr>
            <p:spPr>
              <a:xfrm>
                <a:off x="767014" y="5233557"/>
                <a:ext cx="3422469" cy="12505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zh-CN" altLang="zh-CN" sz="2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kumimoji="0" lang="en-US" altLang="zh-CN" sz="26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w</m:t>
                          </m:r>
                        </m:e>
                        <m:sub>
                          <m:r>
                            <a:rPr kumimoji="0" lang="en-US" altLang="zh-CN" sz="2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𝑗</m:t>
                          </m:r>
                          <m:r>
                            <a:rPr kumimoji="0" lang="en-US" altLang="zh-CN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</m:sub>
                        <m:sup>
                          <m:r>
                            <a:rPr kumimoji="0" lang="en-US" altLang="zh-CN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𝑛𝑒𝑤</m:t>
                          </m:r>
                        </m:sup>
                      </m:sSubSup>
                      <m:r>
                        <a:rPr kumimoji="0" lang="en-US" altLang="zh-CN" sz="2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sSubSup>
                        <m:sSubSupPr>
                          <m:ctrlPr>
                            <a:rPr kumimoji="0" lang="zh-CN" altLang="zh-CN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altLang="zh-CN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US" altLang="zh-CN" sz="2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𝑗</m:t>
                          </m:r>
                          <m:r>
                            <a:rPr kumimoji="0" lang="en-US" altLang="zh-CN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</m:sub>
                        <m:sup>
                          <m:r>
                            <a:rPr kumimoji="0" lang="en-US" altLang="zh-CN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𝑜𝑙𝑑</m:t>
                          </m:r>
                        </m:sup>
                      </m:sSubSup>
                      <m:r>
                        <a:rPr kumimoji="0" lang="en-US" altLang="zh-CN" sz="2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+</m:t>
                      </m:r>
                      <m:r>
                        <a:rPr kumimoji="0" lang="zh-CN" altLang="zh-CN" sz="2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△</m:t>
                      </m:r>
                      <m:sSub>
                        <m:sSubPr>
                          <m:ctrlPr>
                            <a:rPr kumimoji="0" lang="zh-CN" altLang="zh-CN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US" altLang="zh-CN" sz="2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𝑗</m:t>
                          </m:r>
                          <m:r>
                            <a:rPr kumimoji="0" lang="en-US" altLang="zh-CN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kumimoji="0" lang="zh-CN" altLang="zh-CN" sz="2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altLang="zh-CN" sz="26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 </m:t>
                    </m:r>
                    <m:r>
                      <a:rPr kumimoji="0" lang="zh-CN" altLang="zh-CN" sz="26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△</m:t>
                    </m:r>
                    <m:sSub>
                      <m:sSubPr>
                        <m:ctrlPr>
                          <a:rPr kumimoji="0" lang="zh-CN" altLang="zh-CN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0" lang="en-US" altLang="zh-CN" sz="26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w</m:t>
                        </m:r>
                      </m:e>
                      <m:sub>
                        <m:r>
                          <a:rPr kumimoji="0" lang="en-US" altLang="zh-CN" sz="2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𝑗</m:t>
                        </m:r>
                        <m:r>
                          <a:rPr kumimoji="0" lang="en-US" altLang="zh-CN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𝑖</m:t>
                        </m:r>
                      </m:sub>
                    </m:sSub>
                    <m:r>
                      <a:rPr kumimoji="0" lang="en-US" altLang="zh-CN" sz="26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r>
                      <a:rPr kumimoji="0" lang="zh-CN" altLang="en-US" sz="26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−</m:t>
                    </m:r>
                    <m:r>
                      <m:rPr>
                        <m:sty m:val="p"/>
                      </m:rPr>
                      <a:rPr kumimoji="0" lang="zh-CN" altLang="zh-CN" sz="26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η</m:t>
                    </m:r>
                    <m:f>
                      <m:fPr>
                        <m:ctrlPr>
                          <a:rPr kumimoji="0" lang="zh-CN" altLang="zh-CN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fPr>
                      <m:num>
                        <m:r>
                          <a:rPr kumimoji="0" lang="en-US" altLang="zh-CN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𝜕</m:t>
                        </m:r>
                        <m:sSub>
                          <m:sSubPr>
                            <m:ctrlPr>
                              <a:rPr kumimoji="0" lang="zh-CN" altLang="zh-CN" sz="26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26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𝐸</m:t>
                            </m:r>
                          </m:e>
                          <m:sub>
                            <m:r>
                              <a:rPr kumimoji="0" lang="en-US" altLang="zh-CN" sz="26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𝑑</m:t>
                            </m:r>
                          </m:sub>
                        </m:sSub>
                      </m:num>
                      <m:den>
                        <m:r>
                          <a:rPr kumimoji="0" lang="en-US" altLang="zh-CN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𝜕</m:t>
                        </m:r>
                        <m:sSub>
                          <m:sSubPr>
                            <m:ctrlPr>
                              <a:rPr kumimoji="0" lang="zh-CN" altLang="zh-CN" sz="26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26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𝑤</m:t>
                            </m:r>
                          </m:e>
                          <m:sub>
                            <m:r>
                              <a:rPr kumimoji="0" lang="en-US" altLang="zh-CN" sz="26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𝑗</m:t>
                            </m:r>
                            <m:r>
                              <a:rPr kumimoji="0" lang="en-US" altLang="zh-CN" sz="26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endParaRPr kumimoji="0" lang="zh-CN" altLang="en-US" sz="2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014" y="5233557"/>
                <a:ext cx="3422469" cy="1250599"/>
              </a:xfrm>
              <a:prstGeom prst="rect">
                <a:avLst/>
              </a:prstGeom>
              <a:blipFill>
                <a:blip r:embed="rId3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直接箭头连接符 7"/>
          <p:cNvCxnSpPr/>
          <p:nvPr/>
        </p:nvCxnSpPr>
        <p:spPr>
          <a:xfrm flipH="1" flipV="1">
            <a:off x="8342813" y="1243198"/>
            <a:ext cx="6096" cy="488444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9" name="直接箭头连接符 8"/>
          <p:cNvCxnSpPr/>
          <p:nvPr/>
        </p:nvCxnSpPr>
        <p:spPr>
          <a:xfrm flipH="1" flipV="1">
            <a:off x="10392414" y="1223883"/>
            <a:ext cx="6096" cy="488444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0" name="椭圆 9"/>
          <p:cNvSpPr/>
          <p:nvPr/>
        </p:nvSpPr>
        <p:spPr>
          <a:xfrm>
            <a:off x="10258834" y="1713237"/>
            <a:ext cx="287523" cy="291011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8187803" y="1738993"/>
            <a:ext cx="287523" cy="291011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12" name="直接箭头连接符 11"/>
          <p:cNvCxnSpPr>
            <a:stCxn id="33" idx="0"/>
            <a:endCxn id="11" idx="4"/>
          </p:cNvCxnSpPr>
          <p:nvPr/>
        </p:nvCxnSpPr>
        <p:spPr>
          <a:xfrm flipV="1">
            <a:off x="8241383" y="2030004"/>
            <a:ext cx="90182" cy="1048275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3" name="直接箭头连接符 12"/>
          <p:cNvCxnSpPr>
            <a:stCxn id="33" idx="0"/>
            <a:endCxn id="10" idx="4"/>
          </p:cNvCxnSpPr>
          <p:nvPr/>
        </p:nvCxnSpPr>
        <p:spPr>
          <a:xfrm flipV="1">
            <a:off x="8241383" y="2004248"/>
            <a:ext cx="2161213" cy="107403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4" name="直接箭头连接符 13"/>
          <p:cNvCxnSpPr>
            <a:stCxn id="34" idx="0"/>
            <a:endCxn id="10" idx="4"/>
          </p:cNvCxnSpPr>
          <p:nvPr/>
        </p:nvCxnSpPr>
        <p:spPr>
          <a:xfrm flipV="1">
            <a:off x="9404608" y="2004248"/>
            <a:ext cx="997988" cy="107403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5" name="直接箭头连接符 14"/>
          <p:cNvCxnSpPr>
            <a:stCxn id="35" idx="0"/>
            <a:endCxn id="11" idx="4"/>
          </p:cNvCxnSpPr>
          <p:nvPr/>
        </p:nvCxnSpPr>
        <p:spPr>
          <a:xfrm flipH="1" flipV="1">
            <a:off x="8331565" y="2030004"/>
            <a:ext cx="2370814" cy="107403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6" name="直接箭头连接符 15"/>
          <p:cNvCxnSpPr>
            <a:stCxn id="35" idx="0"/>
            <a:endCxn id="10" idx="4"/>
          </p:cNvCxnSpPr>
          <p:nvPr/>
        </p:nvCxnSpPr>
        <p:spPr>
          <a:xfrm flipH="1" flipV="1">
            <a:off x="10402596" y="2004248"/>
            <a:ext cx="299783" cy="1099787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7" name="直接箭头连接符 16"/>
          <p:cNvCxnSpPr>
            <a:stCxn id="34" idx="0"/>
            <a:endCxn id="11" idx="4"/>
          </p:cNvCxnSpPr>
          <p:nvPr/>
        </p:nvCxnSpPr>
        <p:spPr>
          <a:xfrm flipH="1" flipV="1">
            <a:off x="8331565" y="2030004"/>
            <a:ext cx="1073043" cy="1048275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8" name="椭圆 17"/>
          <p:cNvSpPr/>
          <p:nvPr/>
        </p:nvSpPr>
        <p:spPr>
          <a:xfrm>
            <a:off x="8096939" y="4404688"/>
            <a:ext cx="287523" cy="290018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9260167" y="4404688"/>
            <a:ext cx="287523" cy="290018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10584062" y="4430443"/>
            <a:ext cx="287523" cy="290018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11137463" y="5608759"/>
            <a:ext cx="287523" cy="290018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9260171" y="5589442"/>
            <a:ext cx="287523" cy="290018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3" name="椭圆 22"/>
          <p:cNvSpPr/>
          <p:nvPr/>
        </p:nvSpPr>
        <p:spPr>
          <a:xfrm>
            <a:off x="7721643" y="5589442"/>
            <a:ext cx="287523" cy="290018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24" name="直接箭头连接符 23"/>
          <p:cNvCxnSpPr>
            <a:stCxn id="23" idx="0"/>
            <a:endCxn id="18" idx="4"/>
          </p:cNvCxnSpPr>
          <p:nvPr/>
        </p:nvCxnSpPr>
        <p:spPr>
          <a:xfrm flipV="1">
            <a:off x="7865403" y="4694706"/>
            <a:ext cx="375296" cy="894736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5" name="直接箭头连接符 24"/>
          <p:cNvCxnSpPr>
            <a:stCxn id="23" idx="0"/>
            <a:endCxn id="19" idx="4"/>
          </p:cNvCxnSpPr>
          <p:nvPr/>
        </p:nvCxnSpPr>
        <p:spPr>
          <a:xfrm flipV="1">
            <a:off x="7865405" y="4694706"/>
            <a:ext cx="1538524" cy="894736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6" name="直接箭头连接符 25"/>
          <p:cNvCxnSpPr>
            <a:stCxn id="22" idx="0"/>
            <a:endCxn id="18" idx="4"/>
          </p:cNvCxnSpPr>
          <p:nvPr/>
        </p:nvCxnSpPr>
        <p:spPr>
          <a:xfrm flipH="1" flipV="1">
            <a:off x="8240701" y="4694706"/>
            <a:ext cx="1163232" cy="894736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7" name="直接箭头连接符 26"/>
          <p:cNvCxnSpPr>
            <a:stCxn id="23" idx="0"/>
            <a:endCxn id="20" idx="4"/>
          </p:cNvCxnSpPr>
          <p:nvPr/>
        </p:nvCxnSpPr>
        <p:spPr>
          <a:xfrm flipV="1">
            <a:off x="7865403" y="4720459"/>
            <a:ext cx="2862419" cy="868983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8" name="直接箭头连接符 27"/>
          <p:cNvCxnSpPr>
            <a:stCxn id="22" idx="0"/>
            <a:endCxn id="19" idx="4"/>
          </p:cNvCxnSpPr>
          <p:nvPr/>
        </p:nvCxnSpPr>
        <p:spPr>
          <a:xfrm flipH="1" flipV="1">
            <a:off x="9403929" y="4694706"/>
            <a:ext cx="4" cy="894736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9" name="直接箭头连接符 28"/>
          <p:cNvCxnSpPr>
            <a:stCxn id="22" idx="0"/>
            <a:endCxn id="20" idx="4"/>
          </p:cNvCxnSpPr>
          <p:nvPr/>
        </p:nvCxnSpPr>
        <p:spPr>
          <a:xfrm flipV="1">
            <a:off x="9403933" y="4720461"/>
            <a:ext cx="1323891" cy="86898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0" name="直接箭头连接符 29"/>
          <p:cNvCxnSpPr>
            <a:stCxn id="21" idx="0"/>
            <a:endCxn id="20" idx="4"/>
          </p:cNvCxnSpPr>
          <p:nvPr/>
        </p:nvCxnSpPr>
        <p:spPr>
          <a:xfrm flipH="1" flipV="1">
            <a:off x="10727824" y="4720459"/>
            <a:ext cx="553401" cy="888299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1" name="直接箭头连接符 30"/>
          <p:cNvCxnSpPr>
            <a:stCxn id="21" idx="0"/>
            <a:endCxn id="19" idx="4"/>
          </p:cNvCxnSpPr>
          <p:nvPr/>
        </p:nvCxnSpPr>
        <p:spPr>
          <a:xfrm flipH="1" flipV="1">
            <a:off x="9403929" y="4694706"/>
            <a:ext cx="1877296" cy="914053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2" name="直接箭头连接符 31"/>
          <p:cNvCxnSpPr>
            <a:stCxn id="21" idx="0"/>
            <a:endCxn id="18" idx="4"/>
          </p:cNvCxnSpPr>
          <p:nvPr/>
        </p:nvCxnSpPr>
        <p:spPr>
          <a:xfrm flipH="1" flipV="1">
            <a:off x="8240701" y="4694706"/>
            <a:ext cx="3040525" cy="914052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33" name="椭圆 32"/>
          <p:cNvSpPr/>
          <p:nvPr/>
        </p:nvSpPr>
        <p:spPr>
          <a:xfrm>
            <a:off x="8097621" y="3078279"/>
            <a:ext cx="287523" cy="290018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4" name="椭圆 33"/>
          <p:cNvSpPr/>
          <p:nvPr/>
        </p:nvSpPr>
        <p:spPr>
          <a:xfrm>
            <a:off x="9260846" y="3078279"/>
            <a:ext cx="287523" cy="290018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5" name="椭圆 34"/>
          <p:cNvSpPr/>
          <p:nvPr/>
        </p:nvSpPr>
        <p:spPr>
          <a:xfrm>
            <a:off x="10558617" y="3104035"/>
            <a:ext cx="287523" cy="290018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6" name="文本框 112"/>
          <p:cNvSpPr txBox="1"/>
          <p:nvPr/>
        </p:nvSpPr>
        <p:spPr>
          <a:xfrm>
            <a:off x="9830208" y="3045858"/>
            <a:ext cx="807705" cy="476164"/>
          </a:xfrm>
          <a:prstGeom prst="rect">
            <a:avLst/>
          </a:prstGeom>
          <a:noFill/>
          <a:ln w="28575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…</a:t>
            </a:r>
            <a:endParaRPr kumimoji="0" lang="zh-CN" altLang="en-US" sz="20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37" name="直接箭头连接符 36"/>
          <p:cNvCxnSpPr>
            <a:stCxn id="18" idx="0"/>
            <a:endCxn id="33" idx="4"/>
          </p:cNvCxnSpPr>
          <p:nvPr/>
        </p:nvCxnSpPr>
        <p:spPr>
          <a:xfrm flipV="1">
            <a:off x="8240701" y="3368297"/>
            <a:ext cx="682" cy="103639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8" name="直接箭头连接符 37"/>
          <p:cNvCxnSpPr>
            <a:stCxn id="19" idx="0"/>
            <a:endCxn id="34" idx="4"/>
          </p:cNvCxnSpPr>
          <p:nvPr/>
        </p:nvCxnSpPr>
        <p:spPr>
          <a:xfrm flipV="1">
            <a:off x="9403929" y="3368297"/>
            <a:ext cx="679" cy="103639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9" name="直接箭头连接符 38"/>
          <p:cNvCxnSpPr>
            <a:stCxn id="20" idx="0"/>
            <a:endCxn id="35" idx="4"/>
          </p:cNvCxnSpPr>
          <p:nvPr/>
        </p:nvCxnSpPr>
        <p:spPr>
          <a:xfrm flipH="1" flipV="1">
            <a:off x="10702380" y="3394053"/>
            <a:ext cx="25444" cy="1036390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0" name="直接箭头连接符 39"/>
          <p:cNvCxnSpPr>
            <a:stCxn id="18" idx="0"/>
            <a:endCxn id="34" idx="4"/>
          </p:cNvCxnSpPr>
          <p:nvPr/>
        </p:nvCxnSpPr>
        <p:spPr>
          <a:xfrm flipV="1">
            <a:off x="8240701" y="3368297"/>
            <a:ext cx="1163907" cy="103639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1" name="直接箭头连接符 40"/>
          <p:cNvCxnSpPr>
            <a:stCxn id="18" idx="0"/>
            <a:endCxn id="35" idx="4"/>
          </p:cNvCxnSpPr>
          <p:nvPr/>
        </p:nvCxnSpPr>
        <p:spPr>
          <a:xfrm flipV="1">
            <a:off x="8240701" y="3394053"/>
            <a:ext cx="2461679" cy="1010637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2" name="直接箭头连接符 41"/>
          <p:cNvCxnSpPr>
            <a:stCxn id="19" idx="0"/>
            <a:endCxn id="33" idx="4"/>
          </p:cNvCxnSpPr>
          <p:nvPr/>
        </p:nvCxnSpPr>
        <p:spPr>
          <a:xfrm flipH="1" flipV="1">
            <a:off x="8241383" y="3368297"/>
            <a:ext cx="1162546" cy="103639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3" name="直接箭头连接符 42"/>
          <p:cNvCxnSpPr>
            <a:stCxn id="19" idx="0"/>
            <a:endCxn id="35" idx="4"/>
          </p:cNvCxnSpPr>
          <p:nvPr/>
        </p:nvCxnSpPr>
        <p:spPr>
          <a:xfrm flipV="1">
            <a:off x="9403929" y="3394053"/>
            <a:ext cx="1298450" cy="1010635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4" name="直接箭头连接符 43"/>
          <p:cNvCxnSpPr>
            <a:stCxn id="20" idx="0"/>
            <a:endCxn id="34" idx="4"/>
          </p:cNvCxnSpPr>
          <p:nvPr/>
        </p:nvCxnSpPr>
        <p:spPr>
          <a:xfrm flipH="1" flipV="1">
            <a:off x="9404608" y="3368297"/>
            <a:ext cx="1323216" cy="1062146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5" name="直接箭头连接符 44"/>
          <p:cNvCxnSpPr>
            <a:stCxn id="20" idx="0"/>
            <a:endCxn id="33" idx="4"/>
          </p:cNvCxnSpPr>
          <p:nvPr/>
        </p:nvCxnSpPr>
        <p:spPr>
          <a:xfrm flipH="1" flipV="1">
            <a:off x="8241383" y="3368297"/>
            <a:ext cx="2486441" cy="1062146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46" name="文本框 112"/>
          <p:cNvSpPr txBox="1"/>
          <p:nvPr/>
        </p:nvSpPr>
        <p:spPr>
          <a:xfrm>
            <a:off x="8669087" y="1695834"/>
            <a:ext cx="549717" cy="357953"/>
          </a:xfrm>
          <a:prstGeom prst="rect">
            <a:avLst/>
          </a:prstGeom>
          <a:solidFill>
            <a:sysClr val="window" lastClr="FFFFFF"/>
          </a:solidFill>
          <a:ln w="28575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…</a:t>
            </a:r>
            <a:endParaRPr kumimoji="0" lang="zh-CN" altLang="en-US" sz="20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47" name="直接箭头连接符 46"/>
          <p:cNvCxnSpPr/>
          <p:nvPr/>
        </p:nvCxnSpPr>
        <p:spPr>
          <a:xfrm flipH="1" flipV="1">
            <a:off x="9441026" y="1208376"/>
            <a:ext cx="6096" cy="488444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48" name="椭圆 47"/>
          <p:cNvSpPr/>
          <p:nvPr/>
        </p:nvSpPr>
        <p:spPr>
          <a:xfrm>
            <a:off x="9294725" y="1704171"/>
            <a:ext cx="287523" cy="291011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49" name="直接箭头连接符 48"/>
          <p:cNvCxnSpPr>
            <a:stCxn id="33" idx="0"/>
            <a:endCxn id="48" idx="4"/>
          </p:cNvCxnSpPr>
          <p:nvPr/>
        </p:nvCxnSpPr>
        <p:spPr>
          <a:xfrm flipV="1">
            <a:off x="8241383" y="1995182"/>
            <a:ext cx="1197104" cy="1083097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50" name="直接箭头连接符 49"/>
          <p:cNvCxnSpPr>
            <a:stCxn id="35" idx="0"/>
            <a:endCxn id="48" idx="4"/>
          </p:cNvCxnSpPr>
          <p:nvPr/>
        </p:nvCxnSpPr>
        <p:spPr>
          <a:xfrm flipH="1" flipV="1">
            <a:off x="9438487" y="1995182"/>
            <a:ext cx="1263892" cy="1108853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51" name="直接箭头连接符 50"/>
          <p:cNvCxnSpPr>
            <a:stCxn id="34" idx="0"/>
            <a:endCxn id="48" idx="4"/>
          </p:cNvCxnSpPr>
          <p:nvPr/>
        </p:nvCxnSpPr>
        <p:spPr>
          <a:xfrm flipV="1">
            <a:off x="9404608" y="1995182"/>
            <a:ext cx="33879" cy="1083097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2" name="文本框 112"/>
          <p:cNvSpPr txBox="1"/>
          <p:nvPr/>
        </p:nvSpPr>
        <p:spPr>
          <a:xfrm>
            <a:off x="9733915" y="1680264"/>
            <a:ext cx="549717" cy="357953"/>
          </a:xfrm>
          <a:prstGeom prst="rect">
            <a:avLst/>
          </a:prstGeom>
          <a:noFill/>
          <a:ln w="28575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…</a:t>
            </a:r>
            <a:endParaRPr kumimoji="0" lang="zh-CN" altLang="en-US" sz="20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3" name="文本框 112"/>
          <p:cNvSpPr txBox="1"/>
          <p:nvPr/>
        </p:nvSpPr>
        <p:spPr>
          <a:xfrm>
            <a:off x="8635838" y="3046397"/>
            <a:ext cx="807705" cy="476164"/>
          </a:xfrm>
          <a:prstGeom prst="rect">
            <a:avLst/>
          </a:prstGeom>
          <a:noFill/>
          <a:ln w="28575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…</a:t>
            </a:r>
            <a:endParaRPr kumimoji="0" lang="zh-CN" altLang="en-US" sz="20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4" name="文本框 112"/>
          <p:cNvSpPr txBox="1"/>
          <p:nvPr/>
        </p:nvSpPr>
        <p:spPr>
          <a:xfrm>
            <a:off x="9673616" y="4334857"/>
            <a:ext cx="807705" cy="476164"/>
          </a:xfrm>
          <a:prstGeom prst="rect">
            <a:avLst/>
          </a:prstGeom>
          <a:noFill/>
          <a:ln w="28575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…</a:t>
            </a:r>
            <a:endParaRPr kumimoji="0" lang="zh-CN" altLang="en-US" sz="20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5" name="文本框 112"/>
          <p:cNvSpPr txBox="1"/>
          <p:nvPr/>
        </p:nvSpPr>
        <p:spPr>
          <a:xfrm>
            <a:off x="8479246" y="4335396"/>
            <a:ext cx="807705" cy="476164"/>
          </a:xfrm>
          <a:prstGeom prst="rect">
            <a:avLst/>
          </a:prstGeom>
          <a:noFill/>
          <a:ln w="28575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…</a:t>
            </a:r>
            <a:endParaRPr kumimoji="0" lang="zh-CN" altLang="en-US" sz="20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文本框 35"/>
              <p:cNvSpPr txBox="1"/>
              <p:nvPr/>
            </p:nvSpPr>
            <p:spPr>
              <a:xfrm>
                <a:off x="9166159" y="1633048"/>
                <a:ext cx="578535" cy="477132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2000" b="0" i="1" u="none" strike="noStrike" kern="1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𝑗</m:t>
                      </m:r>
                    </m:oMath>
                  </m:oMathPara>
                </a14:m>
                <a:endParaRPr kumimoji="0" lang="zh-CN" altLang="en-US" sz="2000" b="0" i="0" u="none" strike="noStrike" kern="1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6" name="文本框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6159" y="1633048"/>
                <a:ext cx="578535" cy="4771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635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0" name="曲线连接符 79"/>
          <p:cNvCxnSpPr>
            <a:stCxn id="56" idx="1"/>
            <a:endCxn id="84" idx="3"/>
          </p:cNvCxnSpPr>
          <p:nvPr/>
        </p:nvCxnSpPr>
        <p:spPr>
          <a:xfrm rot="10800000" flipV="1">
            <a:off x="7207595" y="1871613"/>
            <a:ext cx="1958564" cy="1794807"/>
          </a:xfrm>
          <a:prstGeom prst="curvedConnector3">
            <a:avLst>
              <a:gd name="adj1" fmla="val 53112"/>
            </a:avLst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pic>
        <p:nvPicPr>
          <p:cNvPr id="84" name="图片 8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07779" y="1069201"/>
            <a:ext cx="3199816" cy="519443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5" name="矩形 84"/>
              <p:cNvSpPr/>
              <p:nvPr/>
            </p:nvSpPr>
            <p:spPr>
              <a:xfrm>
                <a:off x="315627" y="4053971"/>
                <a:ext cx="3422469" cy="98167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zh-CN" altLang="zh-CN" sz="2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△</m:t>
                      </m:r>
                      <m:sSub>
                        <m:sSubPr>
                          <m:ctrlPr>
                            <a:rPr kumimoji="0" lang="zh-CN" altLang="zh-CN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0" lang="en-US" altLang="zh-CN" sz="26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w</m:t>
                          </m:r>
                        </m:e>
                        <m:sub>
                          <m:r>
                            <a:rPr kumimoji="0" lang="en-US" altLang="zh-CN" sz="2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𝑗</m:t>
                          </m:r>
                          <m:r>
                            <a:rPr kumimoji="0" lang="en-US" altLang="zh-CN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</m:sub>
                      </m:sSub>
                      <m:r>
                        <a:rPr kumimoji="0" lang="en-US" altLang="zh-CN" sz="2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r>
                        <a:rPr kumimoji="0" lang="zh-CN" altLang="en-US" sz="2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−</m:t>
                      </m:r>
                      <m:r>
                        <m:rPr>
                          <m:sty m:val="p"/>
                        </m:rPr>
                        <a:rPr kumimoji="0" lang="zh-CN" altLang="zh-CN" sz="2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η</m:t>
                      </m:r>
                      <m:f>
                        <m:fPr>
                          <m:ctrlPr>
                            <a:rPr kumimoji="0" lang="zh-CN" altLang="zh-CN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CN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0" lang="zh-CN" altLang="zh-CN" sz="2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𝐸</m:t>
                              </m:r>
                            </m:e>
                            <m:sub>
                              <m:r>
                                <a:rPr kumimoji="0" lang="en-US" altLang="zh-CN" sz="2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𝑑</m:t>
                              </m:r>
                            </m:sub>
                          </m:sSub>
                        </m:num>
                        <m:den>
                          <m:r>
                            <a:rPr kumimoji="0" lang="en-US" altLang="zh-CN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0" lang="zh-CN" altLang="zh-CN" sz="2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0" lang="en-US" altLang="zh-CN" sz="2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𝑗</m:t>
                              </m:r>
                              <m:r>
                                <a:rPr kumimoji="0" lang="en-US" altLang="zh-CN" sz="2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kumimoji="0" lang="zh-CN" altLang="en-US" sz="2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>
          <p:sp>
            <p:nvSpPr>
              <p:cNvPr id="85" name="矩形 8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627" y="4053971"/>
                <a:ext cx="3422469" cy="981679"/>
              </a:xfrm>
              <a:prstGeom prst="rect">
                <a:avLst/>
              </a:prstGeom>
              <a:blipFill>
                <a:blip r:embed="rId6"/>
                <a:stretch>
                  <a:fillRect b="-5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8" name="椭圆 87"/>
          <p:cNvSpPr/>
          <p:nvPr/>
        </p:nvSpPr>
        <p:spPr>
          <a:xfrm>
            <a:off x="9294400" y="1700995"/>
            <a:ext cx="287523" cy="290018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9" name="矩形 88"/>
              <p:cNvSpPr/>
              <p:nvPr/>
            </p:nvSpPr>
            <p:spPr>
              <a:xfrm>
                <a:off x="467886" y="1973047"/>
                <a:ext cx="4376786" cy="118455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zh-CN" altLang="zh-CN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𝐸</m:t>
                          </m:r>
                        </m:e>
                        <m:sub>
                          <m:r>
                            <a:rPr kumimoji="0" lang="en-US" altLang="zh-CN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𝑑</m:t>
                          </m:r>
                        </m:sub>
                      </m:sSub>
                      <m:r>
                        <a:rPr kumimoji="0" lang="en-US" altLang="zh-CN" sz="2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US" altLang="zh-CN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CN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num>
                        <m:den>
                          <m:r>
                            <a:rPr kumimoji="0" lang="en-US" altLang="zh-CN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ctrlPr>
                            <a:rPr kumimoji="0" lang="zh-CN" altLang="zh-CN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naryPr>
                        <m:sub>
                          <m:r>
                            <a:rPr kumimoji="0" lang="en-US" altLang="zh-CN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𝑘</m:t>
                          </m:r>
                          <m:r>
                            <a:rPr kumimoji="0" lang="en-US" altLang="zh-CN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=1</m:t>
                          </m:r>
                        </m:sub>
                        <m:sup>
                          <m:r>
                            <a:rPr kumimoji="0" lang="en-US" altLang="zh-CN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kumimoji="0" lang="zh-CN" altLang="zh-CN" sz="2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US" altLang="zh-CN" sz="2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kumimoji="0" lang="zh-CN" altLang="zh-CN" sz="2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sz="2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kumimoji="0" lang="en-US" altLang="zh-CN" sz="2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kumimoji="0" lang="en-US" altLang="zh-CN" sz="2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kumimoji="0" lang="zh-CN" altLang="zh-CN" sz="2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sz="2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𝑜</m:t>
                                  </m:r>
                                </m:e>
                                <m:sub>
                                  <m:r>
                                    <a:rPr kumimoji="0" lang="en-US" altLang="zh-CN" sz="2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kumimoji="0" lang="en-US" altLang="zh-CN" sz="2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)</m:t>
                              </m:r>
                            </m:e>
                            <m:sup>
                              <m:r>
                                <a:rPr kumimoji="0" lang="en-US" altLang="zh-CN" sz="2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kumimoji="0" lang="zh-CN" altLang="en-US" sz="2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>
          <p:sp>
            <p:nvSpPr>
              <p:cNvPr id="89" name="矩形 8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886" y="1973047"/>
                <a:ext cx="4376786" cy="1184555"/>
              </a:xfrm>
              <a:prstGeom prst="rect">
                <a:avLst/>
              </a:prstGeom>
              <a:blipFill>
                <a:blip r:embed="rId7"/>
                <a:stretch>
                  <a:fillRect t="-108511" b="-1659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91110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56" grpId="0"/>
      <p:bldP spid="85" grpId="0"/>
      <p:bldP spid="88" grpId="0" animBg="1"/>
      <p:bldP spid="89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5186" y="1532709"/>
            <a:ext cx="2688980" cy="43651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8463230" y="764725"/>
                <a:ext cx="3072892" cy="93262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zh-CN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𝐸</m:t>
                          </m:r>
                        </m:e>
                        <m:sub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𝑑</m:t>
                          </m:r>
                        </m:sub>
                      </m:sSub>
                      <m:r>
                        <a:rPr kumimoji="0" lang="en-US" altLang="zh-CN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num>
                        <m:den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ctrlPr>
                            <a:rPr kumimoji="0" lang="zh-CN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naryPr>
                        <m:sub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𝑘</m:t>
                          </m:r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=1</m:t>
                          </m:r>
                        </m:sub>
                        <m:sup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kumimoji="0" lang="zh-CN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kumimoji="0" lang="zh-CN" altLang="zh-CN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kumimoji="0" lang="en-US" altLang="zh-CN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kumimoji="0" lang="zh-CN" altLang="zh-CN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𝑜</m:t>
                                  </m:r>
                                </m:e>
                                <m:sub>
                                  <m:r>
                                    <a:rPr kumimoji="0" lang="en-US" altLang="zh-CN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)</m:t>
                              </m:r>
                            </m:e>
                            <m:sup>
                              <m: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3230" y="764725"/>
                <a:ext cx="3072892" cy="93262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1089794" y="433542"/>
                <a:ext cx="3079626" cy="9630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f>
                      <m:fPr>
                        <m:ctrlPr>
                          <a:rPr kumimoji="0" lang="zh-CN" altLang="zh-CN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fPr>
                      <m:num>
                        <m:r>
                          <a:rPr kumimoji="0" lang="en-US" altLang="zh-CN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𝜕</m:t>
                        </m:r>
                        <m:sSub>
                          <m:sSubPr>
                            <m:ctrlPr>
                              <a:rPr kumimoji="0" lang="zh-CN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𝐸</m:t>
                            </m:r>
                          </m:e>
                          <m:sub>
                            <m:r>
                              <a:rPr kumimoji="0" lang="en-US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𝑑</m:t>
                            </m:r>
                          </m:sub>
                        </m:sSub>
                      </m:num>
                      <m:den>
                        <m:r>
                          <a:rPr kumimoji="0" lang="en-US" altLang="zh-CN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𝜕</m:t>
                        </m:r>
                        <m:sSub>
                          <m:sSubPr>
                            <m:ctrlPr>
                              <a:rPr kumimoji="0" lang="zh-CN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𝑤</m:t>
                            </m:r>
                          </m:e>
                          <m:sub>
                            <m:r>
                              <a:rPr kumimoji="0" lang="en-US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𝑗𝑖</m:t>
                            </m:r>
                          </m:sub>
                        </m:sSub>
                      </m:den>
                    </m:f>
                  </m:oMath>
                </a14:m>
                <a:r>
                  <a:rPr kumimoji="0" lang="en-US" altLang="zh-CN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  <a:cs typeface="+mn-cs"/>
                  </a:rPr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0" lang="zh-CN" altLang="zh-CN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fPr>
                      <m:num>
                        <m:r>
                          <a:rPr kumimoji="0" lang="en-US" altLang="zh-CN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𝜕</m:t>
                        </m:r>
                        <m:sSub>
                          <m:sSubPr>
                            <m:ctrlPr>
                              <a:rPr kumimoji="0" lang="zh-CN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𝐸</m:t>
                            </m:r>
                          </m:e>
                          <m:sub>
                            <m:r>
                              <a:rPr kumimoji="0" lang="en-US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𝑑</m:t>
                            </m:r>
                          </m:sub>
                        </m:sSub>
                      </m:num>
                      <m:den>
                        <m:r>
                          <a:rPr kumimoji="0" lang="en-US" altLang="zh-CN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𝜕</m:t>
                        </m:r>
                        <m:sSub>
                          <m:sSubPr>
                            <m:ctrlPr>
                              <a:rPr kumimoji="0" lang="zh-CN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𝑛𝑒𝑡</m:t>
                            </m:r>
                          </m:e>
                          <m:sub>
                            <m:r>
                              <a:rPr kumimoji="0" lang="en-US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𝑗</m:t>
                            </m:r>
                          </m:sub>
                        </m:sSub>
                      </m:den>
                    </m:f>
                    <m:r>
                      <a:rPr kumimoji="0" lang="en-US" altLang="zh-CN" sz="32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·</m:t>
                    </m:r>
                    <m:f>
                      <m:fPr>
                        <m:ctrlPr>
                          <a:rPr kumimoji="0" lang="zh-CN" altLang="zh-CN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fPr>
                      <m:num>
                        <m:r>
                          <a:rPr kumimoji="0" lang="en-US" altLang="zh-CN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𝜕</m:t>
                        </m:r>
                        <m:sSub>
                          <m:sSubPr>
                            <m:ctrlPr>
                              <a:rPr kumimoji="0" lang="zh-CN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𝑛𝑒𝑡</m:t>
                            </m:r>
                          </m:e>
                          <m:sub>
                            <m:r>
                              <a:rPr kumimoji="0" lang="en-US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𝑗</m:t>
                            </m:r>
                          </m:sub>
                        </m:sSub>
                      </m:num>
                      <m:den>
                        <m:r>
                          <a:rPr kumimoji="0" lang="en-US" altLang="zh-CN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𝜕</m:t>
                        </m:r>
                        <m:sSub>
                          <m:sSubPr>
                            <m:ctrlPr>
                              <a:rPr kumimoji="0" lang="zh-CN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𝑤</m:t>
                            </m:r>
                          </m:e>
                          <m:sub>
                            <m:r>
                              <a:rPr kumimoji="0" lang="en-US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𝑗𝑖</m:t>
                            </m:r>
                          </m:sub>
                        </m:sSub>
                      </m:den>
                    </m:f>
                  </m:oMath>
                </a14:m>
                <a:endParaRPr kumimoji="0" lang="zh-CN" altLang="en-US" sz="32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9794" y="433542"/>
                <a:ext cx="3079626" cy="96302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1058053" y="1926637"/>
                <a:ext cx="2980816" cy="9630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f>
                      <m:fPr>
                        <m:ctrlPr>
                          <a:rPr kumimoji="0" lang="zh-CN" altLang="zh-CN" sz="3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fPr>
                      <m:num>
                        <m:r>
                          <a:rPr kumimoji="0" lang="en-US" altLang="zh-CN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𝜕</m:t>
                        </m:r>
                        <m:sSub>
                          <m:sSubPr>
                            <m:ctrlPr>
                              <a:rPr kumimoji="0" lang="zh-CN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𝐸</m:t>
                            </m:r>
                          </m:e>
                          <m:sub>
                            <m:r>
                              <a:rPr kumimoji="0" lang="en-US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𝑑</m:t>
                            </m:r>
                          </m:sub>
                        </m:sSub>
                      </m:num>
                      <m:den>
                        <m:r>
                          <a:rPr kumimoji="0" lang="en-US" altLang="zh-CN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𝜕</m:t>
                        </m:r>
                        <m:sSub>
                          <m:sSubPr>
                            <m:ctrlPr>
                              <a:rPr kumimoji="0" lang="zh-CN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𝑛𝑒𝑡</m:t>
                            </m:r>
                          </m:e>
                          <m:sub>
                            <m:r>
                              <a:rPr kumimoji="0" lang="en-US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𝑗</m:t>
                            </m:r>
                          </m:sub>
                        </m:sSub>
                      </m:den>
                    </m:f>
                  </m:oMath>
                </a14:m>
                <a:r>
                  <a:rPr kumimoji="0" lang="en-US" altLang="zh-CN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  <a:cs typeface="+mn-cs"/>
                  </a:rPr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0" lang="zh-CN" altLang="zh-CN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fPr>
                      <m:num>
                        <m:r>
                          <a:rPr kumimoji="0" lang="en-US" altLang="zh-CN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𝜕</m:t>
                        </m:r>
                        <m:sSub>
                          <m:sSubPr>
                            <m:ctrlPr>
                              <a:rPr kumimoji="0" lang="zh-CN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𝐸</m:t>
                            </m:r>
                          </m:e>
                          <m:sub>
                            <m:r>
                              <a:rPr kumimoji="0" lang="en-US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𝑑</m:t>
                            </m:r>
                          </m:sub>
                        </m:sSub>
                      </m:num>
                      <m:den>
                        <m:r>
                          <a:rPr kumimoji="0" lang="en-US" altLang="zh-CN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𝜕</m:t>
                        </m:r>
                        <m:sSub>
                          <m:sSubPr>
                            <m:ctrlPr>
                              <a:rPr kumimoji="0" lang="zh-CN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32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𝑜</m:t>
                            </m:r>
                          </m:e>
                          <m:sub>
                            <m:r>
                              <a:rPr kumimoji="0" lang="en-US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𝑗</m:t>
                            </m:r>
                          </m:sub>
                        </m:sSub>
                      </m:den>
                    </m:f>
                    <m:r>
                      <a:rPr kumimoji="0" lang="en-US" altLang="zh-CN" sz="32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·</m:t>
                    </m:r>
                    <m:f>
                      <m:fPr>
                        <m:ctrlPr>
                          <a:rPr kumimoji="0" lang="zh-CN" altLang="zh-CN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fPr>
                      <m:num>
                        <m:r>
                          <a:rPr kumimoji="0" lang="en-US" altLang="zh-CN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𝜕</m:t>
                        </m:r>
                        <m:sSub>
                          <m:sSubPr>
                            <m:ctrlPr>
                              <a:rPr kumimoji="0" lang="zh-CN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32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𝑜</m:t>
                            </m:r>
                          </m:e>
                          <m:sub>
                            <m:r>
                              <a:rPr kumimoji="0" lang="en-US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𝑗</m:t>
                            </m:r>
                          </m:sub>
                        </m:sSub>
                      </m:num>
                      <m:den>
                        <m:r>
                          <a:rPr kumimoji="0" lang="en-US" altLang="zh-CN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𝜕</m:t>
                        </m:r>
                        <m:sSub>
                          <m:sSubPr>
                            <m:ctrlPr>
                              <a:rPr kumimoji="0" lang="zh-CN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32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𝑛𝑒𝑡</m:t>
                            </m:r>
                          </m:e>
                          <m:sub>
                            <m:r>
                              <a:rPr kumimoji="0" lang="en-US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𝑗</m:t>
                            </m:r>
                          </m:sub>
                        </m:sSub>
                      </m:den>
                    </m:f>
                  </m:oMath>
                </a14:m>
                <a:endParaRPr kumimoji="0" lang="zh-CN" alt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8053" y="1926637"/>
                <a:ext cx="2980816" cy="96302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1127725" y="3237170"/>
                <a:ext cx="2493695" cy="8988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zh-CN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0" lang="zh-CN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𝐸</m:t>
                              </m:r>
                            </m:e>
                            <m:sub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𝑑</m:t>
                              </m:r>
                            </m:sub>
                          </m:sSub>
                        </m:num>
                        <m:den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0" lang="zh-CN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𝑜</m:t>
                              </m:r>
                            </m:e>
                            <m:sub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=−(</m:t>
                      </m:r>
                      <m:sSub>
                        <m:sSubPr>
                          <m:ctrlPr>
                            <a:rPr kumimoji="0" lang="zh-CN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𝑡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𝑗</m:t>
                          </m:r>
                        </m:sub>
                      </m:sSub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−</m:t>
                      </m:r>
                      <m:sSub>
                        <m:sSubPr>
                          <m:ctrlPr>
                            <a:rPr kumimoji="0" lang="zh-CN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𝑜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𝑗</m:t>
                          </m:r>
                        </m:sub>
                      </m:sSub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7725" y="3237170"/>
                <a:ext cx="2493695" cy="89883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3921418" y="3255424"/>
                <a:ext cx="3800015" cy="90948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zh-CN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0" lang="zh-CN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𝑜</m:t>
                              </m:r>
                            </m:e>
                            <m:sub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0" lang="zh-CN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𝑛𝑒𝑡</m:t>
                              </m:r>
                            </m:e>
                            <m:sub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zh-CN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kumimoji="0" lang="el-GR" altLang="zh-CN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σ</m:t>
                          </m:r>
                        </m:num>
                        <m:den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0" lang="zh-CN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𝑛𝑒𝑡</m:t>
                              </m:r>
                            </m:e>
                            <m:sub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kumimoji="0" lang="zh-CN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𝑜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𝑗</m:t>
                          </m:r>
                        </m:sub>
                      </m:sSub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(1−</m:t>
                      </m:r>
                      <m:sSub>
                        <m:sSubPr>
                          <m:ctrlPr>
                            <a:rPr kumimoji="0" lang="zh-CN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𝑜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𝑗</m:t>
                          </m:r>
                        </m:sub>
                      </m:sSub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1418" y="3255424"/>
                <a:ext cx="3800015" cy="90948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4284980" y="2129192"/>
                <a:ext cx="3682931" cy="5579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altLang="zh-CN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=</m:t>
                    </m:r>
                    <m:r>
                      <a:rPr kumimoji="0" lang="en-US" altLang="zh-CN" sz="2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−(</m:t>
                    </m:r>
                    <m:sSub>
                      <m:sSubPr>
                        <m:ctrlPr>
                          <a:rPr kumimoji="0" lang="zh-CN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𝑡</m:t>
                        </m:r>
                      </m:e>
                      <m:sub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𝑗</m:t>
                        </m:r>
                      </m:sub>
                    </m:sSub>
                    <m:r>
                      <a:rPr kumimoji="0" lang="en-US" altLang="zh-CN" sz="2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−</m:t>
                    </m:r>
                    <m:sSub>
                      <m:sSubPr>
                        <m:ctrlPr>
                          <a:rPr kumimoji="0" lang="zh-CN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𝑜</m:t>
                        </m:r>
                      </m:e>
                      <m:sub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𝑗</m:t>
                        </m:r>
                      </m:sub>
                    </m:sSub>
                    <m:r>
                      <a:rPr kumimoji="0" lang="en-US" altLang="zh-CN" sz="2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)</m:t>
                    </m:r>
                  </m:oMath>
                </a14:m>
                <a:r>
                  <a:rPr kumimoji="0" lang="zh-CN" altLang="zh-CN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宋体" panose="02010600030101010101" pitchFamily="2" charset="-122"/>
                    <a:cs typeface="+mn-cs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zh-CN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𝑜</m:t>
                        </m:r>
                      </m:e>
                      <m:sub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𝑗</m:t>
                        </m:r>
                      </m:sub>
                    </m:sSub>
                    <m:r>
                      <a:rPr kumimoji="0" lang="en-US" altLang="zh-CN" sz="2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(1−</m:t>
                    </m:r>
                    <m:sSub>
                      <m:sSubPr>
                        <m:ctrlPr>
                          <a:rPr kumimoji="0" lang="zh-CN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𝑜</m:t>
                        </m:r>
                      </m:e>
                      <m:sub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𝑗</m:t>
                        </m:r>
                      </m:sub>
                    </m:sSub>
                    <m:r>
                      <a:rPr kumimoji="0" lang="en-US" altLang="zh-CN" sz="2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)</m:t>
                    </m:r>
                  </m:oMath>
                </a14:m>
                <a:endPara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4980" y="2129192"/>
                <a:ext cx="3682931" cy="5579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曲线连接符 11"/>
          <p:cNvCxnSpPr/>
          <p:nvPr/>
        </p:nvCxnSpPr>
        <p:spPr>
          <a:xfrm rot="10800000" flipV="1">
            <a:off x="1741715" y="2786749"/>
            <a:ext cx="783771" cy="531226"/>
          </a:xfrm>
          <a:prstGeom prst="curvedConnector3">
            <a:avLst>
              <a:gd name="adj1" fmla="val 50000"/>
            </a:avLst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5" name="曲线连接符 14"/>
          <p:cNvCxnSpPr/>
          <p:nvPr/>
        </p:nvCxnSpPr>
        <p:spPr>
          <a:xfrm>
            <a:off x="3496599" y="2786749"/>
            <a:ext cx="674462" cy="531227"/>
          </a:xfrm>
          <a:prstGeom prst="curvedConnector3">
            <a:avLst>
              <a:gd name="adj1" fmla="val 50000"/>
            </a:avLst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1" name="曲线连接符 20"/>
          <p:cNvCxnSpPr/>
          <p:nvPr/>
        </p:nvCxnSpPr>
        <p:spPr>
          <a:xfrm rot="5400000">
            <a:off x="1692624" y="1349010"/>
            <a:ext cx="794869" cy="696687"/>
          </a:xfrm>
          <a:prstGeom prst="curvedConnector3">
            <a:avLst>
              <a:gd name="adj1" fmla="val 50000"/>
            </a:avLst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矩形 26"/>
              <p:cNvSpPr/>
              <p:nvPr/>
            </p:nvSpPr>
            <p:spPr>
              <a:xfrm>
                <a:off x="1033986" y="4356552"/>
                <a:ext cx="5494068" cy="78393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Perpetua"/>
                    <a:ea typeface="Cambria Math" panose="02040503050406030204" pitchFamily="18" charset="0"/>
                    <a:cs typeface="+mn-cs"/>
                  </a:rPr>
                  <a:t>令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0" lang="en-US" altLang="zh-CN" sz="2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δ</m:t>
                        </m:r>
                      </m:e>
                      <m:sub>
                        <m:r>
                          <a:rPr kumimoji="0" lang="en-US" altLang="zh-CN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𝑗</m:t>
                        </m:r>
                      </m:sub>
                    </m:sSub>
                    <m:r>
                      <a:rPr kumimoji="0" lang="en-US" altLang="zh-CN" sz="2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=−</m:t>
                    </m:r>
                    <m:f>
                      <m:fPr>
                        <m:ctrlPr>
                          <a:rPr kumimoji="0" lang="zh-CN" altLang="zh-C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fPr>
                      <m:num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𝜕</m:t>
                        </m:r>
                        <m:sSub>
                          <m:sSubPr>
                            <m:ctrlPr>
                              <a:rPr kumimoji="0" lang="zh-CN" altLang="zh-CN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𝐸</m:t>
                            </m:r>
                          </m:e>
                          <m:sub>
                            <m:r>
                              <a:rPr kumimoji="0" lang="en-US" altLang="zh-CN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𝑑</m:t>
                            </m:r>
                          </m:sub>
                        </m:sSub>
                      </m:num>
                      <m:den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𝜕</m:t>
                        </m:r>
                        <m:sSub>
                          <m:sSubPr>
                            <m:ctrlPr>
                              <a:rPr kumimoji="0" lang="zh-CN" altLang="zh-CN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𝑛𝑒𝑡</m:t>
                            </m:r>
                          </m:e>
                          <m:sub>
                            <m:r>
                              <a:rPr kumimoji="0" lang="en-US" altLang="zh-CN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𝑗</m:t>
                            </m:r>
                          </m:sub>
                        </m:sSub>
                      </m:den>
                    </m:f>
                    <m:r>
                      <a:rPr kumimoji="0" lang="en-US" altLang="zh-CN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=</m:t>
                    </m:r>
                    <m:r>
                      <a:rPr kumimoji="0" lang="en-US" altLang="zh-CN" sz="2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(</m:t>
                    </m:r>
                    <m:sSub>
                      <m:sSubPr>
                        <m:ctrlPr>
                          <a:rPr kumimoji="0" lang="zh-CN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𝑡</m:t>
                        </m:r>
                      </m:e>
                      <m:sub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𝑗</m:t>
                        </m:r>
                      </m:sub>
                    </m:sSub>
                    <m:r>
                      <a:rPr kumimoji="0" lang="en-US" altLang="zh-CN" sz="2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−</m:t>
                    </m:r>
                    <m:sSub>
                      <m:sSubPr>
                        <m:ctrlPr>
                          <a:rPr kumimoji="0" lang="zh-CN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𝑜</m:t>
                        </m:r>
                      </m:e>
                      <m:sub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𝑗</m:t>
                        </m:r>
                      </m:sub>
                    </m:sSub>
                    <m:r>
                      <a:rPr kumimoji="0" lang="en-US" altLang="zh-CN" sz="2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)</m:t>
                    </m:r>
                  </m:oMath>
                </a14:m>
                <a:r>
                  <a:rPr kumimoji="0" lang="zh-CN" altLang="zh-CN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宋体" panose="02010600030101010101" pitchFamily="2" charset="-122"/>
                    <a:cs typeface="+mn-cs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zh-CN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𝑜</m:t>
                        </m:r>
                      </m:e>
                      <m:sub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𝑗</m:t>
                        </m:r>
                      </m:sub>
                    </m:sSub>
                    <m:r>
                      <a:rPr kumimoji="0" lang="en-US" altLang="zh-CN" sz="2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(1−</m:t>
                    </m:r>
                    <m:sSub>
                      <m:sSubPr>
                        <m:ctrlPr>
                          <a:rPr kumimoji="0" lang="zh-CN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𝑜</m:t>
                        </m:r>
                      </m:e>
                      <m:sub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𝑗</m:t>
                        </m:r>
                      </m:sub>
                    </m:sSub>
                    <m:r>
                      <a:rPr kumimoji="0" lang="en-US" altLang="zh-CN" sz="2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)</m:t>
                    </m:r>
                  </m:oMath>
                </a14:m>
                <a:endPara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27" name="矩形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3986" y="4356552"/>
                <a:ext cx="5494068" cy="783933"/>
              </a:xfrm>
              <a:prstGeom prst="rect">
                <a:avLst/>
              </a:prstGeom>
              <a:blipFill>
                <a:blip r:embed="rId9"/>
                <a:stretch>
                  <a:fillRect l="-17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矩形 27"/>
              <p:cNvSpPr/>
              <p:nvPr/>
            </p:nvSpPr>
            <p:spPr>
              <a:xfrm>
                <a:off x="5385917" y="1070973"/>
                <a:ext cx="1559466" cy="8543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f>
                      <m:fPr>
                        <m:ctrlPr>
                          <a:rPr kumimoji="0" lang="zh-CN" altLang="zh-C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fPr>
                      <m:num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𝜕</m:t>
                        </m:r>
                        <m:sSub>
                          <m:sSubPr>
                            <m:ctrlPr>
                              <a:rPr kumimoji="0" lang="zh-CN" altLang="zh-CN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𝑛𝑒𝑡</m:t>
                            </m:r>
                          </m:e>
                          <m:sub>
                            <m:r>
                              <a:rPr kumimoji="0" lang="en-US" altLang="zh-CN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𝑗</m:t>
                            </m:r>
                          </m:sub>
                        </m:sSub>
                      </m:num>
                      <m:den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𝜕</m:t>
                        </m:r>
                        <m:sSub>
                          <m:sSubPr>
                            <m:ctrlPr>
                              <a:rPr kumimoji="0" lang="zh-CN" altLang="zh-CN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𝑤</m:t>
                            </m:r>
                          </m:e>
                          <m:sub>
                            <m:r>
                              <a:rPr kumimoji="0" lang="en-US" altLang="zh-CN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𝑗𝑖</m:t>
                            </m:r>
                          </m:sub>
                        </m:sSub>
                      </m:den>
                    </m:f>
                  </m:oMath>
                </a14:m>
                <a:r>
                  <a:rPr kumimoji="0" lang="en-US" altLang="zh-CN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宋体" panose="02010600030101010101" pitchFamily="2" charset="-122"/>
                    <a:cs typeface="+mn-cs"/>
                  </a:rPr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zh-CN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𝑥</m:t>
                        </m:r>
                      </m:e>
                      <m:sub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𝑗𝑖</m:t>
                        </m:r>
                      </m:sub>
                    </m:sSub>
                  </m:oMath>
                </a14:m>
                <a:endPara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28" name="矩形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5917" y="1070973"/>
                <a:ext cx="1559466" cy="85433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曲线连接符 28"/>
          <p:cNvCxnSpPr>
            <a:stCxn id="6" idx="3"/>
            <a:endCxn id="28" idx="1"/>
          </p:cNvCxnSpPr>
          <p:nvPr/>
        </p:nvCxnSpPr>
        <p:spPr>
          <a:xfrm>
            <a:off x="4169420" y="915053"/>
            <a:ext cx="1216497" cy="583088"/>
          </a:xfrm>
          <a:prstGeom prst="curvedConnector3">
            <a:avLst>
              <a:gd name="adj1" fmla="val 50000"/>
            </a:avLst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矩形 32"/>
              <p:cNvSpPr/>
              <p:nvPr/>
            </p:nvSpPr>
            <p:spPr>
              <a:xfrm>
                <a:off x="1025000" y="5214100"/>
                <a:ext cx="1998047" cy="8252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f>
                      <m:fPr>
                        <m:ctrlPr>
                          <a:rPr kumimoji="0" lang="zh-CN" altLang="zh-C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fPr>
                      <m:num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𝜕</m:t>
                        </m:r>
                        <m:sSub>
                          <m:sSubPr>
                            <m:ctrlPr>
                              <a:rPr kumimoji="0" lang="zh-CN" altLang="zh-CN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𝐸</m:t>
                            </m:r>
                          </m:e>
                          <m:sub>
                            <m:r>
                              <a:rPr kumimoji="0" lang="en-US" altLang="zh-CN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𝑑</m:t>
                            </m:r>
                          </m:sub>
                        </m:sSub>
                      </m:num>
                      <m:den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𝜕</m:t>
                        </m:r>
                        <m:sSub>
                          <m:sSubPr>
                            <m:ctrlPr>
                              <a:rPr kumimoji="0" lang="zh-CN" altLang="zh-CN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𝑤</m:t>
                            </m:r>
                          </m:e>
                          <m:sub>
                            <m:r>
                              <a:rPr kumimoji="0" lang="en-US" altLang="zh-CN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𝑗𝑖</m:t>
                            </m:r>
                          </m:sub>
                        </m:sSub>
                      </m:den>
                    </m:f>
                  </m:oMath>
                </a14:m>
                <a:r>
                  <a:rPr kumimoji="0" lang="en-US" altLang="zh-CN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  <a:cs typeface="+mn-cs"/>
                  </a:rPr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2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kumimoji="0" lang="en-US" altLang="zh-CN" sz="2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δ</m:t>
                        </m:r>
                      </m:e>
                      <m:sub>
                        <m:r>
                          <a:rPr kumimoji="0" lang="en-US" altLang="zh-CN" sz="2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𝑗</m:t>
                        </m:r>
                      </m:sub>
                    </m:sSub>
                    <m:sSub>
                      <m:sSubPr>
                        <m:ctrlPr>
                          <a:rPr kumimoji="0" lang="zh-CN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𝑥</m:t>
                        </m:r>
                      </m:e>
                      <m:sub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𝑗𝑖</m:t>
                        </m:r>
                      </m:sub>
                    </m:sSub>
                  </m:oMath>
                </a14:m>
                <a:endPara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33" name="矩形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5000" y="5214100"/>
                <a:ext cx="1998047" cy="82529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直接箭头连接符 33"/>
          <p:cNvCxnSpPr/>
          <p:nvPr/>
        </p:nvCxnSpPr>
        <p:spPr>
          <a:xfrm flipH="1">
            <a:off x="783772" y="915053"/>
            <a:ext cx="78377" cy="465843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8980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/>
      <p:bldP spid="10" grpId="0"/>
      <p:bldP spid="11" grpId="0"/>
      <p:bldP spid="27" grpId="0"/>
      <p:bldP spid="28" grpId="0"/>
      <p:bldP spid="33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1324" y="152827"/>
            <a:ext cx="10363200" cy="1143000"/>
          </a:xfrm>
        </p:spPr>
        <p:txBody>
          <a:bodyPr/>
          <a:lstStyle/>
          <a:p>
            <a:r>
              <a:rPr lang="zh-CN" altLang="en-US" dirty="0"/>
              <a:t>梯度计算</a:t>
            </a:r>
            <a:r>
              <a:rPr lang="en-US" altLang="zh-CN" dirty="0"/>
              <a:t>——</a:t>
            </a:r>
            <a:r>
              <a:rPr lang="zh-CN" altLang="en-US" dirty="0"/>
              <a:t>隐含层</a:t>
            </a:r>
          </a:p>
        </p:txBody>
      </p:sp>
      <p:cxnSp>
        <p:nvCxnSpPr>
          <p:cNvPr id="8" name="直接箭头连接符 7"/>
          <p:cNvCxnSpPr/>
          <p:nvPr/>
        </p:nvCxnSpPr>
        <p:spPr>
          <a:xfrm flipH="1" flipV="1">
            <a:off x="8342813" y="1243198"/>
            <a:ext cx="6096" cy="488444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9" name="直接箭头连接符 8"/>
          <p:cNvCxnSpPr/>
          <p:nvPr/>
        </p:nvCxnSpPr>
        <p:spPr>
          <a:xfrm flipH="1" flipV="1">
            <a:off x="10392414" y="1223883"/>
            <a:ext cx="6096" cy="488444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0" name="椭圆 9"/>
          <p:cNvSpPr/>
          <p:nvPr/>
        </p:nvSpPr>
        <p:spPr>
          <a:xfrm>
            <a:off x="10258834" y="1713237"/>
            <a:ext cx="287523" cy="291011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8187803" y="1738993"/>
            <a:ext cx="287523" cy="291011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12" name="直接箭头连接符 11"/>
          <p:cNvCxnSpPr>
            <a:stCxn id="33" idx="0"/>
            <a:endCxn id="11" idx="4"/>
          </p:cNvCxnSpPr>
          <p:nvPr/>
        </p:nvCxnSpPr>
        <p:spPr>
          <a:xfrm flipV="1">
            <a:off x="8241383" y="2030004"/>
            <a:ext cx="90182" cy="1048275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3" name="直接箭头连接符 12"/>
          <p:cNvCxnSpPr>
            <a:stCxn id="33" idx="0"/>
            <a:endCxn id="10" idx="4"/>
          </p:cNvCxnSpPr>
          <p:nvPr/>
        </p:nvCxnSpPr>
        <p:spPr>
          <a:xfrm flipV="1">
            <a:off x="8241383" y="2004248"/>
            <a:ext cx="2161213" cy="107403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4" name="直接箭头连接符 13"/>
          <p:cNvCxnSpPr>
            <a:stCxn id="34" idx="0"/>
            <a:endCxn id="10" idx="4"/>
          </p:cNvCxnSpPr>
          <p:nvPr/>
        </p:nvCxnSpPr>
        <p:spPr>
          <a:xfrm flipV="1">
            <a:off x="9404608" y="2004248"/>
            <a:ext cx="997988" cy="107403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5" name="直接箭头连接符 14"/>
          <p:cNvCxnSpPr>
            <a:stCxn id="35" idx="0"/>
            <a:endCxn id="11" idx="4"/>
          </p:cNvCxnSpPr>
          <p:nvPr/>
        </p:nvCxnSpPr>
        <p:spPr>
          <a:xfrm flipH="1" flipV="1">
            <a:off x="8331565" y="2030004"/>
            <a:ext cx="2370814" cy="107403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6" name="直接箭头连接符 15"/>
          <p:cNvCxnSpPr>
            <a:stCxn id="35" idx="0"/>
            <a:endCxn id="10" idx="4"/>
          </p:cNvCxnSpPr>
          <p:nvPr/>
        </p:nvCxnSpPr>
        <p:spPr>
          <a:xfrm flipH="1" flipV="1">
            <a:off x="10402596" y="2004248"/>
            <a:ext cx="299783" cy="1099787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7" name="直接箭头连接符 16"/>
          <p:cNvCxnSpPr>
            <a:stCxn id="34" idx="0"/>
            <a:endCxn id="11" idx="4"/>
          </p:cNvCxnSpPr>
          <p:nvPr/>
        </p:nvCxnSpPr>
        <p:spPr>
          <a:xfrm flipH="1" flipV="1">
            <a:off x="8331565" y="2030004"/>
            <a:ext cx="1073043" cy="1048275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8" name="椭圆 17"/>
          <p:cNvSpPr/>
          <p:nvPr/>
        </p:nvSpPr>
        <p:spPr>
          <a:xfrm>
            <a:off x="8096939" y="4404688"/>
            <a:ext cx="287523" cy="290018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9260167" y="4404688"/>
            <a:ext cx="287523" cy="290018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10584062" y="4430443"/>
            <a:ext cx="287523" cy="290018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11137463" y="5608759"/>
            <a:ext cx="287523" cy="290018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9260171" y="5589442"/>
            <a:ext cx="287523" cy="290018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3" name="椭圆 22"/>
          <p:cNvSpPr/>
          <p:nvPr/>
        </p:nvSpPr>
        <p:spPr>
          <a:xfrm>
            <a:off x="7721643" y="5589442"/>
            <a:ext cx="287523" cy="290018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24" name="直接箭头连接符 23"/>
          <p:cNvCxnSpPr>
            <a:stCxn id="23" idx="0"/>
            <a:endCxn id="18" idx="4"/>
          </p:cNvCxnSpPr>
          <p:nvPr/>
        </p:nvCxnSpPr>
        <p:spPr>
          <a:xfrm flipV="1">
            <a:off x="7865403" y="4694706"/>
            <a:ext cx="375296" cy="894736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5" name="直接箭头连接符 24"/>
          <p:cNvCxnSpPr>
            <a:stCxn id="23" idx="0"/>
            <a:endCxn id="19" idx="4"/>
          </p:cNvCxnSpPr>
          <p:nvPr/>
        </p:nvCxnSpPr>
        <p:spPr>
          <a:xfrm flipV="1">
            <a:off x="7865405" y="4694706"/>
            <a:ext cx="1538524" cy="894736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6" name="直接箭头连接符 25"/>
          <p:cNvCxnSpPr>
            <a:stCxn id="22" idx="0"/>
            <a:endCxn id="18" idx="4"/>
          </p:cNvCxnSpPr>
          <p:nvPr/>
        </p:nvCxnSpPr>
        <p:spPr>
          <a:xfrm flipH="1" flipV="1">
            <a:off x="8240701" y="4694706"/>
            <a:ext cx="1163232" cy="894736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7" name="直接箭头连接符 26"/>
          <p:cNvCxnSpPr>
            <a:stCxn id="23" idx="0"/>
            <a:endCxn id="20" idx="4"/>
          </p:cNvCxnSpPr>
          <p:nvPr/>
        </p:nvCxnSpPr>
        <p:spPr>
          <a:xfrm flipV="1">
            <a:off x="7865403" y="4720459"/>
            <a:ext cx="2862419" cy="868983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8" name="直接箭头连接符 27"/>
          <p:cNvCxnSpPr>
            <a:stCxn id="22" idx="0"/>
            <a:endCxn id="19" idx="4"/>
          </p:cNvCxnSpPr>
          <p:nvPr/>
        </p:nvCxnSpPr>
        <p:spPr>
          <a:xfrm flipH="1" flipV="1">
            <a:off x="9403929" y="4694706"/>
            <a:ext cx="4" cy="894736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9" name="直接箭头连接符 28"/>
          <p:cNvCxnSpPr>
            <a:stCxn id="22" idx="0"/>
            <a:endCxn id="20" idx="4"/>
          </p:cNvCxnSpPr>
          <p:nvPr/>
        </p:nvCxnSpPr>
        <p:spPr>
          <a:xfrm flipV="1">
            <a:off x="9403933" y="4720461"/>
            <a:ext cx="1323891" cy="86898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0" name="直接箭头连接符 29"/>
          <p:cNvCxnSpPr>
            <a:stCxn id="21" idx="0"/>
            <a:endCxn id="20" idx="4"/>
          </p:cNvCxnSpPr>
          <p:nvPr/>
        </p:nvCxnSpPr>
        <p:spPr>
          <a:xfrm flipH="1" flipV="1">
            <a:off x="10727824" y="4720459"/>
            <a:ext cx="553401" cy="888299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1" name="直接箭头连接符 30"/>
          <p:cNvCxnSpPr>
            <a:stCxn id="21" idx="0"/>
            <a:endCxn id="19" idx="4"/>
          </p:cNvCxnSpPr>
          <p:nvPr/>
        </p:nvCxnSpPr>
        <p:spPr>
          <a:xfrm flipH="1" flipV="1">
            <a:off x="9403929" y="4694706"/>
            <a:ext cx="1877296" cy="914053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2" name="直接箭头连接符 31"/>
          <p:cNvCxnSpPr>
            <a:stCxn id="21" idx="0"/>
            <a:endCxn id="18" idx="4"/>
          </p:cNvCxnSpPr>
          <p:nvPr/>
        </p:nvCxnSpPr>
        <p:spPr>
          <a:xfrm flipH="1" flipV="1">
            <a:off x="8240701" y="4694706"/>
            <a:ext cx="3040525" cy="914052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33" name="椭圆 32"/>
          <p:cNvSpPr/>
          <p:nvPr/>
        </p:nvSpPr>
        <p:spPr>
          <a:xfrm>
            <a:off x="8097621" y="3078279"/>
            <a:ext cx="287523" cy="290018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4" name="椭圆 33"/>
          <p:cNvSpPr/>
          <p:nvPr/>
        </p:nvSpPr>
        <p:spPr>
          <a:xfrm>
            <a:off x="9260846" y="3078279"/>
            <a:ext cx="287523" cy="290018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5" name="椭圆 34"/>
          <p:cNvSpPr/>
          <p:nvPr/>
        </p:nvSpPr>
        <p:spPr>
          <a:xfrm>
            <a:off x="10558617" y="3104035"/>
            <a:ext cx="287523" cy="290018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6" name="文本框 112"/>
          <p:cNvSpPr txBox="1"/>
          <p:nvPr/>
        </p:nvSpPr>
        <p:spPr>
          <a:xfrm>
            <a:off x="9830208" y="3045858"/>
            <a:ext cx="807705" cy="476164"/>
          </a:xfrm>
          <a:prstGeom prst="rect">
            <a:avLst/>
          </a:prstGeom>
          <a:noFill/>
          <a:ln w="28575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…</a:t>
            </a:r>
            <a:endParaRPr kumimoji="0" lang="zh-CN" altLang="en-US" sz="20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37" name="直接箭头连接符 36"/>
          <p:cNvCxnSpPr>
            <a:stCxn id="18" idx="0"/>
            <a:endCxn id="33" idx="4"/>
          </p:cNvCxnSpPr>
          <p:nvPr/>
        </p:nvCxnSpPr>
        <p:spPr>
          <a:xfrm flipV="1">
            <a:off x="8240701" y="3368297"/>
            <a:ext cx="682" cy="103639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8" name="直接箭头连接符 37"/>
          <p:cNvCxnSpPr>
            <a:stCxn id="19" idx="0"/>
            <a:endCxn id="34" idx="4"/>
          </p:cNvCxnSpPr>
          <p:nvPr/>
        </p:nvCxnSpPr>
        <p:spPr>
          <a:xfrm flipV="1">
            <a:off x="9403929" y="3368297"/>
            <a:ext cx="679" cy="103639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9" name="直接箭头连接符 38"/>
          <p:cNvCxnSpPr>
            <a:stCxn id="20" idx="0"/>
            <a:endCxn id="35" idx="4"/>
          </p:cNvCxnSpPr>
          <p:nvPr/>
        </p:nvCxnSpPr>
        <p:spPr>
          <a:xfrm flipH="1" flipV="1">
            <a:off x="10702380" y="3394053"/>
            <a:ext cx="25444" cy="1036390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0" name="直接箭头连接符 39"/>
          <p:cNvCxnSpPr>
            <a:stCxn id="18" idx="0"/>
            <a:endCxn id="34" idx="4"/>
          </p:cNvCxnSpPr>
          <p:nvPr/>
        </p:nvCxnSpPr>
        <p:spPr>
          <a:xfrm flipV="1">
            <a:off x="8240701" y="3368297"/>
            <a:ext cx="1163907" cy="103639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1" name="直接箭头连接符 40"/>
          <p:cNvCxnSpPr>
            <a:stCxn id="18" idx="0"/>
            <a:endCxn id="35" idx="4"/>
          </p:cNvCxnSpPr>
          <p:nvPr/>
        </p:nvCxnSpPr>
        <p:spPr>
          <a:xfrm flipV="1">
            <a:off x="8240701" y="3394053"/>
            <a:ext cx="2461679" cy="1010637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2" name="直接箭头连接符 41"/>
          <p:cNvCxnSpPr>
            <a:stCxn id="19" idx="0"/>
            <a:endCxn id="33" idx="4"/>
          </p:cNvCxnSpPr>
          <p:nvPr/>
        </p:nvCxnSpPr>
        <p:spPr>
          <a:xfrm flipH="1" flipV="1">
            <a:off x="8241383" y="3368297"/>
            <a:ext cx="1162546" cy="103639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3" name="直接箭头连接符 42"/>
          <p:cNvCxnSpPr>
            <a:stCxn id="19" idx="0"/>
            <a:endCxn id="35" idx="4"/>
          </p:cNvCxnSpPr>
          <p:nvPr/>
        </p:nvCxnSpPr>
        <p:spPr>
          <a:xfrm flipV="1">
            <a:off x="9403929" y="3394053"/>
            <a:ext cx="1298450" cy="1010635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4" name="直接箭头连接符 43"/>
          <p:cNvCxnSpPr>
            <a:stCxn id="20" idx="0"/>
            <a:endCxn id="34" idx="4"/>
          </p:cNvCxnSpPr>
          <p:nvPr/>
        </p:nvCxnSpPr>
        <p:spPr>
          <a:xfrm flipH="1" flipV="1">
            <a:off x="9404608" y="3368297"/>
            <a:ext cx="1323216" cy="1062146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5" name="直接箭头连接符 44"/>
          <p:cNvCxnSpPr>
            <a:stCxn id="20" idx="0"/>
            <a:endCxn id="33" idx="4"/>
          </p:cNvCxnSpPr>
          <p:nvPr/>
        </p:nvCxnSpPr>
        <p:spPr>
          <a:xfrm flipH="1" flipV="1">
            <a:off x="8241383" y="3368297"/>
            <a:ext cx="2486441" cy="1062146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46" name="文本框 112"/>
          <p:cNvSpPr txBox="1"/>
          <p:nvPr/>
        </p:nvSpPr>
        <p:spPr>
          <a:xfrm>
            <a:off x="8669087" y="1695834"/>
            <a:ext cx="549717" cy="357953"/>
          </a:xfrm>
          <a:prstGeom prst="rect">
            <a:avLst/>
          </a:prstGeom>
          <a:solidFill>
            <a:sysClr val="window" lastClr="FFFFFF"/>
          </a:solidFill>
          <a:ln w="28575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…</a:t>
            </a:r>
            <a:endParaRPr kumimoji="0" lang="zh-CN" altLang="en-US" sz="20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47" name="直接箭头连接符 46"/>
          <p:cNvCxnSpPr/>
          <p:nvPr/>
        </p:nvCxnSpPr>
        <p:spPr>
          <a:xfrm flipH="1" flipV="1">
            <a:off x="9441026" y="1208376"/>
            <a:ext cx="6096" cy="488444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48" name="椭圆 47"/>
          <p:cNvSpPr/>
          <p:nvPr/>
        </p:nvSpPr>
        <p:spPr>
          <a:xfrm>
            <a:off x="9294725" y="1704171"/>
            <a:ext cx="287523" cy="291011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49" name="直接箭头连接符 48"/>
          <p:cNvCxnSpPr>
            <a:stCxn id="33" idx="0"/>
            <a:endCxn id="48" idx="4"/>
          </p:cNvCxnSpPr>
          <p:nvPr/>
        </p:nvCxnSpPr>
        <p:spPr>
          <a:xfrm flipV="1">
            <a:off x="8241383" y="1995182"/>
            <a:ext cx="1197104" cy="1083097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50" name="直接箭头连接符 49"/>
          <p:cNvCxnSpPr>
            <a:stCxn id="35" idx="0"/>
            <a:endCxn id="48" idx="4"/>
          </p:cNvCxnSpPr>
          <p:nvPr/>
        </p:nvCxnSpPr>
        <p:spPr>
          <a:xfrm flipH="1" flipV="1">
            <a:off x="9438487" y="1995182"/>
            <a:ext cx="1263892" cy="1108853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51" name="直接箭头连接符 50"/>
          <p:cNvCxnSpPr>
            <a:stCxn id="34" idx="0"/>
            <a:endCxn id="48" idx="4"/>
          </p:cNvCxnSpPr>
          <p:nvPr/>
        </p:nvCxnSpPr>
        <p:spPr>
          <a:xfrm flipV="1">
            <a:off x="9404608" y="1995182"/>
            <a:ext cx="33879" cy="1083097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2" name="文本框 112"/>
          <p:cNvSpPr txBox="1"/>
          <p:nvPr/>
        </p:nvSpPr>
        <p:spPr>
          <a:xfrm>
            <a:off x="9733915" y="1680264"/>
            <a:ext cx="549717" cy="357953"/>
          </a:xfrm>
          <a:prstGeom prst="rect">
            <a:avLst/>
          </a:prstGeom>
          <a:noFill/>
          <a:ln w="28575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…</a:t>
            </a:r>
            <a:endParaRPr kumimoji="0" lang="zh-CN" altLang="en-US" sz="20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3" name="文本框 112"/>
          <p:cNvSpPr txBox="1"/>
          <p:nvPr/>
        </p:nvSpPr>
        <p:spPr>
          <a:xfrm>
            <a:off x="8635838" y="3046397"/>
            <a:ext cx="807705" cy="476164"/>
          </a:xfrm>
          <a:prstGeom prst="rect">
            <a:avLst/>
          </a:prstGeom>
          <a:noFill/>
          <a:ln w="28575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…</a:t>
            </a:r>
            <a:endParaRPr kumimoji="0" lang="zh-CN" altLang="en-US" sz="20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4" name="文本框 112"/>
          <p:cNvSpPr txBox="1"/>
          <p:nvPr/>
        </p:nvSpPr>
        <p:spPr>
          <a:xfrm>
            <a:off x="9673616" y="4334857"/>
            <a:ext cx="807705" cy="476164"/>
          </a:xfrm>
          <a:prstGeom prst="rect">
            <a:avLst/>
          </a:prstGeom>
          <a:noFill/>
          <a:ln w="28575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…</a:t>
            </a:r>
            <a:endParaRPr kumimoji="0" lang="zh-CN" altLang="en-US" sz="20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5" name="文本框 112"/>
          <p:cNvSpPr txBox="1"/>
          <p:nvPr/>
        </p:nvSpPr>
        <p:spPr>
          <a:xfrm>
            <a:off x="8479246" y="4335396"/>
            <a:ext cx="807705" cy="476164"/>
          </a:xfrm>
          <a:prstGeom prst="rect">
            <a:avLst/>
          </a:prstGeom>
          <a:noFill/>
          <a:ln w="28575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…</a:t>
            </a:r>
            <a:endParaRPr kumimoji="0" lang="zh-CN" altLang="en-US" sz="20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文本框 35"/>
              <p:cNvSpPr txBox="1"/>
              <p:nvPr/>
            </p:nvSpPr>
            <p:spPr>
              <a:xfrm>
                <a:off x="9123542" y="3002847"/>
                <a:ext cx="578535" cy="477132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2000" b="0" i="1" u="none" strike="noStrike" kern="1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𝑗</m:t>
                      </m:r>
                    </m:oMath>
                  </m:oMathPara>
                </a14:m>
                <a:endParaRPr kumimoji="0" lang="zh-CN" altLang="en-US" sz="2000" b="0" i="0" u="none" strike="noStrike" kern="1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6" name="文本框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3542" y="3002847"/>
                <a:ext cx="578535" cy="4771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635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0" name="曲线连接符 79"/>
          <p:cNvCxnSpPr/>
          <p:nvPr/>
        </p:nvCxnSpPr>
        <p:spPr>
          <a:xfrm rot="10800000" flipV="1">
            <a:off x="6388912" y="3245132"/>
            <a:ext cx="2793959" cy="992147"/>
          </a:xfrm>
          <a:prstGeom prst="curvedConnector3">
            <a:avLst>
              <a:gd name="adj1" fmla="val 50000"/>
            </a:avLst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8" name="椭圆 87"/>
          <p:cNvSpPr/>
          <p:nvPr/>
        </p:nvSpPr>
        <p:spPr>
          <a:xfrm>
            <a:off x="9264797" y="3077052"/>
            <a:ext cx="287523" cy="290018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2132" y="994419"/>
            <a:ext cx="2461441" cy="484800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2" name="文本框 35"/>
              <p:cNvSpPr txBox="1"/>
              <p:nvPr/>
            </p:nvSpPr>
            <p:spPr>
              <a:xfrm>
                <a:off x="6504620" y="1445633"/>
                <a:ext cx="1156029" cy="477132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altLang="zh-CN" sz="2000" b="0" i="1" u="none" strike="noStrike" kern="1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𝑗</m:t>
                    </m:r>
                  </m:oMath>
                </a14:m>
                <a:r>
                  <a:rPr kumimoji="0" lang="zh-CN" altLang="en-US" sz="2000" b="0" i="0" u="none" strike="noStrike" kern="1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的后继</a:t>
                </a:r>
              </a:p>
            </p:txBody>
          </p:sp>
        </mc:Choice>
        <mc:Fallback xmlns="">
          <p:sp>
            <p:nvSpPr>
              <p:cNvPr id="62" name="文本框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4620" y="1445633"/>
                <a:ext cx="1156029" cy="477132"/>
              </a:xfrm>
              <a:prstGeom prst="rect">
                <a:avLst/>
              </a:prstGeom>
              <a:blipFill>
                <a:blip r:embed="rId5"/>
                <a:stretch>
                  <a:fillRect l="-2105" t="-6410" b="-6410"/>
                </a:stretch>
              </a:blipFill>
              <a:ln w="635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文本框 35"/>
          <p:cNvSpPr txBox="1"/>
          <p:nvPr/>
        </p:nvSpPr>
        <p:spPr>
          <a:xfrm>
            <a:off x="2679222" y="1407366"/>
            <a:ext cx="1156029" cy="477132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输出层</a:t>
            </a:r>
          </a:p>
        </p:txBody>
      </p:sp>
      <p:sp>
        <p:nvSpPr>
          <p:cNvPr id="65" name="文本框 35"/>
          <p:cNvSpPr txBox="1"/>
          <p:nvPr/>
        </p:nvSpPr>
        <p:spPr>
          <a:xfrm>
            <a:off x="2803265" y="3536213"/>
            <a:ext cx="1156029" cy="477132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隐含层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矩形 57"/>
              <p:cNvSpPr/>
              <p:nvPr/>
            </p:nvSpPr>
            <p:spPr>
              <a:xfrm>
                <a:off x="1878113" y="4478468"/>
                <a:ext cx="1256102" cy="89883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zh-CN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0" lang="zh-CN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𝐸</m:t>
                              </m:r>
                            </m:e>
                            <m:sub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𝑑</m:t>
                              </m:r>
                            </m:sub>
                          </m:sSub>
                        </m:num>
                        <m:den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0" lang="zh-CN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𝑗𝑖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58" name="矩形 5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8113" y="4478468"/>
                <a:ext cx="1256102" cy="89883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50960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  <p:bldP spid="88" grpId="0" animBg="1"/>
      <p:bldP spid="62" grpId="0"/>
      <p:bldP spid="64" grpId="0"/>
      <p:bldP spid="65" grpId="0"/>
      <p:bldP spid="58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3859" y="1449595"/>
            <a:ext cx="2462997" cy="476815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776281" y="529341"/>
                <a:ext cx="3079626" cy="9630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f>
                      <m:fPr>
                        <m:ctrlPr>
                          <a:rPr kumimoji="0" lang="zh-CN" altLang="zh-CN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fPr>
                      <m:num>
                        <m:r>
                          <a:rPr kumimoji="0" lang="en-US" altLang="zh-CN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𝜕</m:t>
                        </m:r>
                        <m:sSub>
                          <m:sSubPr>
                            <m:ctrlPr>
                              <a:rPr kumimoji="0" lang="zh-CN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𝐸</m:t>
                            </m:r>
                          </m:e>
                          <m:sub>
                            <m:r>
                              <a:rPr kumimoji="0" lang="en-US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𝑑</m:t>
                            </m:r>
                          </m:sub>
                        </m:sSub>
                      </m:num>
                      <m:den>
                        <m:r>
                          <a:rPr kumimoji="0" lang="en-US" altLang="zh-CN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𝜕</m:t>
                        </m:r>
                        <m:sSub>
                          <m:sSubPr>
                            <m:ctrlPr>
                              <a:rPr kumimoji="0" lang="zh-CN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𝑤</m:t>
                            </m:r>
                          </m:e>
                          <m:sub>
                            <m:r>
                              <a:rPr kumimoji="0" lang="en-US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𝑗𝑖</m:t>
                            </m:r>
                          </m:sub>
                        </m:sSub>
                      </m:den>
                    </m:f>
                  </m:oMath>
                </a14:m>
                <a:r>
                  <a:rPr kumimoji="0" lang="en-US" altLang="zh-CN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  <a:cs typeface="+mn-cs"/>
                  </a:rPr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0" lang="zh-CN" altLang="zh-CN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fPr>
                      <m:num>
                        <m:r>
                          <a:rPr kumimoji="0" lang="en-US" altLang="zh-CN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𝜕</m:t>
                        </m:r>
                        <m:sSub>
                          <m:sSubPr>
                            <m:ctrlPr>
                              <a:rPr kumimoji="0" lang="zh-CN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𝐸</m:t>
                            </m:r>
                          </m:e>
                          <m:sub>
                            <m:r>
                              <a:rPr kumimoji="0" lang="en-US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𝑑</m:t>
                            </m:r>
                          </m:sub>
                        </m:sSub>
                      </m:num>
                      <m:den>
                        <m:r>
                          <a:rPr kumimoji="0" lang="en-US" altLang="zh-CN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𝜕</m:t>
                        </m:r>
                        <m:sSub>
                          <m:sSubPr>
                            <m:ctrlPr>
                              <a:rPr kumimoji="0" lang="zh-CN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𝑛𝑒𝑡</m:t>
                            </m:r>
                          </m:e>
                          <m:sub>
                            <m:r>
                              <a:rPr kumimoji="0" lang="en-US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𝑗</m:t>
                            </m:r>
                          </m:sub>
                        </m:sSub>
                      </m:den>
                    </m:f>
                    <m:r>
                      <a:rPr kumimoji="0" lang="en-US" altLang="zh-CN" sz="32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·</m:t>
                    </m:r>
                    <m:f>
                      <m:fPr>
                        <m:ctrlPr>
                          <a:rPr kumimoji="0" lang="zh-CN" altLang="zh-CN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fPr>
                      <m:num>
                        <m:r>
                          <a:rPr kumimoji="0" lang="en-US" altLang="zh-CN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𝜕</m:t>
                        </m:r>
                        <m:sSub>
                          <m:sSubPr>
                            <m:ctrlPr>
                              <a:rPr kumimoji="0" lang="zh-CN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𝑛𝑒𝑡</m:t>
                            </m:r>
                          </m:e>
                          <m:sub>
                            <m:r>
                              <a:rPr kumimoji="0" lang="en-US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𝑗</m:t>
                            </m:r>
                          </m:sub>
                        </m:sSub>
                      </m:num>
                      <m:den>
                        <m:r>
                          <a:rPr kumimoji="0" lang="en-US" altLang="zh-CN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𝜕</m:t>
                        </m:r>
                        <m:sSub>
                          <m:sSubPr>
                            <m:ctrlPr>
                              <a:rPr kumimoji="0" lang="zh-CN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𝑤</m:t>
                            </m:r>
                          </m:e>
                          <m:sub>
                            <m:r>
                              <a:rPr kumimoji="0" lang="en-US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𝑗𝑖</m:t>
                            </m:r>
                          </m:sub>
                        </m:sSub>
                      </m:den>
                    </m:f>
                  </m:oMath>
                </a14:m>
                <a:endParaRPr kumimoji="0" lang="zh-CN" altLang="en-US" sz="32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281" y="529341"/>
                <a:ext cx="3079626" cy="96302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5356793" y="1420514"/>
                <a:ext cx="1559466" cy="8543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f>
                      <m:fPr>
                        <m:ctrlPr>
                          <a:rPr kumimoji="0" lang="zh-CN" altLang="zh-C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fPr>
                      <m:num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𝜕</m:t>
                        </m:r>
                        <m:sSub>
                          <m:sSubPr>
                            <m:ctrlPr>
                              <a:rPr kumimoji="0" lang="zh-CN" altLang="zh-CN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𝑛𝑒𝑡</m:t>
                            </m:r>
                          </m:e>
                          <m:sub>
                            <m:r>
                              <a:rPr kumimoji="0" lang="en-US" altLang="zh-CN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𝑗</m:t>
                            </m:r>
                          </m:sub>
                        </m:sSub>
                      </m:num>
                      <m:den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𝜕</m:t>
                        </m:r>
                        <m:sSub>
                          <m:sSubPr>
                            <m:ctrlPr>
                              <a:rPr kumimoji="0" lang="zh-CN" altLang="zh-CN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𝑤</m:t>
                            </m:r>
                          </m:e>
                          <m:sub>
                            <m:r>
                              <a:rPr kumimoji="0" lang="en-US" altLang="zh-CN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𝑗𝑖</m:t>
                            </m:r>
                          </m:sub>
                        </m:sSub>
                      </m:den>
                    </m:f>
                  </m:oMath>
                </a14:m>
                <a:r>
                  <a:rPr kumimoji="0" lang="en-US" altLang="zh-CN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宋体" panose="02010600030101010101" pitchFamily="2" charset="-122"/>
                    <a:cs typeface="+mn-cs"/>
                  </a:rPr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zh-CN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𝑥</m:t>
                        </m:r>
                      </m:e>
                      <m:sub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𝑗𝑖</m:t>
                        </m:r>
                      </m:sub>
                    </m:sSub>
                  </m:oMath>
                </a14:m>
                <a:endPara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6793" y="1420514"/>
                <a:ext cx="1559466" cy="85433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曲线连接符 6"/>
          <p:cNvCxnSpPr>
            <a:endCxn id="6" idx="1"/>
          </p:cNvCxnSpPr>
          <p:nvPr/>
        </p:nvCxnSpPr>
        <p:spPr>
          <a:xfrm>
            <a:off x="3766434" y="1146595"/>
            <a:ext cx="1590359" cy="701087"/>
          </a:xfrm>
          <a:prstGeom prst="curvedConnector3">
            <a:avLst>
              <a:gd name="adj1" fmla="val 50000"/>
            </a:avLst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664620" y="2226975"/>
                <a:ext cx="4582665" cy="11187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zh-CN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0" lang="zh-CN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𝐸</m:t>
                              </m:r>
                            </m:e>
                            <m:sub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𝑑</m:t>
                              </m:r>
                            </m:sub>
                          </m:sSub>
                        </m:num>
                        <m:den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0" lang="zh-CN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𝑛𝑒𝑡</m:t>
                              </m:r>
                            </m:e>
                            <m:sub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𝑘</m:t>
                          </m:r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∈后继(</m:t>
                          </m:r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𝑗</m:t>
                          </m:r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)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kumimoji="0" lang="zh-CN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fPr>
                            <m:num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kumimoji="0" lang="zh-CN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kumimoji="0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𝑑</m:t>
                                  </m:r>
                                </m:sub>
                              </m:sSub>
                            </m:num>
                            <m:den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kumimoji="0" lang="zh-CN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𝑛𝑒𝑡</m:t>
                                  </m:r>
                                </m:e>
                                <m:sub>
                                  <m:r>
                                    <a:rPr kumimoji="0" lang="en-US" altLang="zh-CN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𝑘</m:t>
                                  </m:r>
                                </m:sub>
                              </m:sSub>
                            </m:den>
                          </m:f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·</m:t>
                          </m:r>
                          <m:f>
                            <m:fPr>
                              <m:ctrlPr>
                                <a:rPr kumimoji="0" lang="zh-CN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fPr>
                            <m:num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kumimoji="0" lang="zh-CN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𝑛𝑒𝑡</m:t>
                                  </m:r>
                                </m:e>
                                <m:sub>
                                  <m:r>
                                    <a:rPr kumimoji="0" lang="en-US" altLang="zh-CN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𝑘</m:t>
                                  </m:r>
                                </m:sub>
                              </m:sSub>
                            </m:num>
                            <m:den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kumimoji="0" lang="zh-CN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𝑛𝑒𝑡</m:t>
                                  </m:r>
                                </m:e>
                                <m:sub>
                                  <m:r>
                                    <a:rPr kumimoji="0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𝑗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</m:oMath>
                  </m:oMathPara>
                </a14:m>
                <a:endPara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620" y="2226975"/>
                <a:ext cx="4582665" cy="111870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曲线连接符 8"/>
          <p:cNvCxnSpPr>
            <a:stCxn id="5" idx="2"/>
          </p:cNvCxnSpPr>
          <p:nvPr/>
        </p:nvCxnSpPr>
        <p:spPr>
          <a:xfrm rot="5400000">
            <a:off x="1507982" y="1517084"/>
            <a:ext cx="832834" cy="783390"/>
          </a:xfrm>
          <a:prstGeom prst="curvedConnector3">
            <a:avLst>
              <a:gd name="adj1" fmla="val 50000"/>
            </a:avLst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/>
              <p:cNvSpPr/>
              <p:nvPr/>
            </p:nvSpPr>
            <p:spPr>
              <a:xfrm>
                <a:off x="3875942" y="1584034"/>
                <a:ext cx="80034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kumimoji="0" lang="en-US" altLang="zh-CN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δ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5" name="矩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5942" y="1584034"/>
                <a:ext cx="800347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曲线连接符 15"/>
          <p:cNvCxnSpPr>
            <a:stCxn id="15" idx="2"/>
          </p:cNvCxnSpPr>
          <p:nvPr/>
        </p:nvCxnSpPr>
        <p:spPr>
          <a:xfrm rot="5400000">
            <a:off x="3891501" y="1920632"/>
            <a:ext cx="259549" cy="509683"/>
          </a:xfrm>
          <a:prstGeom prst="curvedConnector2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 18"/>
              <p:cNvSpPr/>
              <p:nvPr/>
            </p:nvSpPr>
            <p:spPr>
              <a:xfrm>
                <a:off x="2823514" y="4080292"/>
                <a:ext cx="3163174" cy="90948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zh-CN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0" lang="zh-CN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𝑛𝑒𝑡</m:t>
                              </m:r>
                            </m:e>
                            <m:sub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𝑘</m:t>
                              </m:r>
                            </m:sub>
                          </m:sSub>
                        </m:num>
                        <m:den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0" lang="zh-CN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𝑛𝑒𝑡</m:t>
                              </m:r>
                            </m:e>
                            <m:sub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zh-CN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0" lang="zh-CN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𝑛𝑒𝑡</m:t>
                              </m:r>
                            </m:e>
                            <m:sub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𝑘</m:t>
                              </m:r>
                            </m:sub>
                          </m:sSub>
                        </m:num>
                        <m:den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0" lang="zh-CN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𝑜</m:t>
                              </m:r>
                            </m:e>
                            <m:sub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kumimoji="0" lang="en-US" altLang="zh-CN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·</m:t>
                      </m:r>
                      <m:f>
                        <m:fPr>
                          <m:ctrlPr>
                            <a:rPr kumimoji="0" lang="zh-CN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0" lang="zh-CN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𝑜</m:t>
                              </m:r>
                            </m:e>
                            <m:sub>
                              <m: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0" lang="zh-CN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𝑛𝑒𝑡</m:t>
                              </m:r>
                            </m:e>
                            <m:sub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9" name="矩形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3514" y="4080292"/>
                <a:ext cx="3163174" cy="90948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曲线连接符 19"/>
          <p:cNvCxnSpPr/>
          <p:nvPr/>
        </p:nvCxnSpPr>
        <p:spPr>
          <a:xfrm rot="5400000">
            <a:off x="3416725" y="3115269"/>
            <a:ext cx="1122841" cy="972024"/>
          </a:xfrm>
          <a:prstGeom prst="curvedConnector3">
            <a:avLst>
              <a:gd name="adj1" fmla="val 50000"/>
            </a:avLst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矩形 34"/>
              <p:cNvSpPr/>
              <p:nvPr/>
            </p:nvSpPr>
            <p:spPr>
              <a:xfrm>
                <a:off x="4867704" y="3345679"/>
                <a:ext cx="733534" cy="49141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zh-CN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𝑘</m:t>
                          </m:r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35" name="矩形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7704" y="3345679"/>
                <a:ext cx="733534" cy="491417"/>
              </a:xfrm>
              <a:prstGeom prst="rect">
                <a:avLst/>
              </a:prstGeom>
              <a:blipFill>
                <a:blip r:embed="rId8"/>
                <a:stretch>
                  <a:fillRect b="-112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曲线连接符 35"/>
          <p:cNvCxnSpPr>
            <a:stCxn id="19" idx="0"/>
          </p:cNvCxnSpPr>
          <p:nvPr/>
        </p:nvCxnSpPr>
        <p:spPr>
          <a:xfrm rot="5400000" flipH="1" flipV="1">
            <a:off x="4445337" y="3546816"/>
            <a:ext cx="493240" cy="573712"/>
          </a:xfrm>
          <a:prstGeom prst="curvedConnector2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矩形 37"/>
              <p:cNvSpPr/>
              <p:nvPr/>
            </p:nvSpPr>
            <p:spPr>
              <a:xfrm>
                <a:off x="5930392" y="2712289"/>
                <a:ext cx="2675669" cy="8988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zh-CN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kumimoji="0" lang="el-GR" altLang="zh-CN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σ</m:t>
                          </m:r>
                        </m:num>
                        <m:den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0" lang="zh-CN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𝑛𝑒𝑡</m:t>
                              </m:r>
                            </m:e>
                            <m:sub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kumimoji="0" lang="en-US" altLang="zh-CN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kumimoji="0" lang="zh-CN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𝑜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𝑗</m:t>
                          </m:r>
                        </m:sub>
                      </m:sSub>
                      <m:r>
                        <a:rPr kumimoji="0" lang="en-US" altLang="zh-CN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(1−</m:t>
                      </m:r>
                      <m:sSub>
                        <m:sSubPr>
                          <m:ctrlPr>
                            <a:rPr kumimoji="0" lang="zh-CN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𝑜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𝑗</m:t>
                          </m:r>
                        </m:sub>
                      </m:sSub>
                      <m:r>
                        <a:rPr kumimoji="0" lang="en-US" altLang="zh-CN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38" name="矩形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0392" y="2712289"/>
                <a:ext cx="2675669" cy="89883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曲线连接符 38"/>
          <p:cNvCxnSpPr/>
          <p:nvPr/>
        </p:nvCxnSpPr>
        <p:spPr>
          <a:xfrm rot="5400000" flipH="1" flipV="1">
            <a:off x="5761658" y="3612503"/>
            <a:ext cx="654026" cy="603126"/>
          </a:xfrm>
          <a:prstGeom prst="curvedConnector3">
            <a:avLst>
              <a:gd name="adj1" fmla="val 50000"/>
            </a:avLst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矩形 41"/>
              <p:cNvSpPr/>
              <p:nvPr/>
            </p:nvSpPr>
            <p:spPr>
              <a:xfrm>
                <a:off x="225161" y="4079580"/>
                <a:ext cx="2486840" cy="89883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zh-CN" altLang="en-US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令</m:t>
                          </m:r>
                          <m:r>
                            <m:rPr>
                              <m:sty m:val="p"/>
                            </m:rPr>
                            <a:rPr kumimoji="0" lang="en-US" altLang="zh-CN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δ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𝑗</m:t>
                          </m:r>
                        </m:sub>
                      </m:sSub>
                      <m:r>
                        <a:rPr kumimoji="0" lang="en-US" altLang="zh-CN" sz="2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=−</m:t>
                      </m:r>
                      <m:f>
                        <m:fPr>
                          <m:ctrlPr>
                            <a:rPr kumimoji="0" lang="zh-CN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0" lang="zh-CN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𝐸</m:t>
                              </m:r>
                            </m:e>
                            <m:sub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𝑑</m:t>
                              </m:r>
                            </m:sub>
                          </m:sSub>
                        </m:num>
                        <m:den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0" lang="zh-CN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𝑛𝑒𝑡</m:t>
                              </m:r>
                            </m:e>
                            <m:sub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42" name="矩形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161" y="4079580"/>
                <a:ext cx="2486840" cy="89883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曲线连接符 42"/>
          <p:cNvCxnSpPr/>
          <p:nvPr/>
        </p:nvCxnSpPr>
        <p:spPr>
          <a:xfrm rot="16200000" flipH="1">
            <a:off x="457440" y="3553500"/>
            <a:ext cx="1358580" cy="364930"/>
          </a:xfrm>
          <a:prstGeom prst="curvedConnector3">
            <a:avLst>
              <a:gd name="adj1" fmla="val 50000"/>
            </a:avLst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矩形 54"/>
              <p:cNvSpPr/>
              <p:nvPr/>
            </p:nvSpPr>
            <p:spPr>
              <a:xfrm>
                <a:off x="320055" y="5149868"/>
                <a:ext cx="8743804" cy="11187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0" lang="en-US" altLang="zh-CN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δ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𝑗</m:t>
                          </m:r>
                        </m:sub>
                      </m:sSub>
                      <m:r>
                        <a:rPr kumimoji="0" lang="en-US" altLang="zh-CN" sz="2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𝑘</m:t>
                          </m:r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∈后继(</m:t>
                          </m:r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𝑗</m:t>
                          </m:r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)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kumimoji="0" lang="en-US" altLang="zh-CN" sz="24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kumimoji="0" lang="en-US" altLang="zh-CN" sz="24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δ</m:t>
                              </m:r>
                            </m:e>
                            <m:sub>
                              <m:r>
                                <a:rPr kumimoji="0" lang="en-US" altLang="zh-CN" sz="24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𝑘</m:t>
                              </m:r>
                            </m:sub>
                          </m:sSub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·</m:t>
                          </m:r>
                          <m:sSub>
                            <m:sSubPr>
                              <m:ctrlPr>
                                <a:rPr kumimoji="0" lang="zh-CN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𝑘𝑗</m:t>
                              </m:r>
                            </m:sub>
                          </m:sSub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·</m:t>
                          </m:r>
                          <m:sSub>
                            <m:sSubPr>
                              <m:ctrlPr>
                                <a:rPr kumimoji="0" lang="zh-CN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𝑜</m:t>
                              </m:r>
                            </m:e>
                            <m:sub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𝑗</m:t>
                              </m:r>
                            </m:sub>
                          </m:sSub>
                          <m:d>
                            <m:dPr>
                              <m:ctrlP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kumimoji="0" lang="zh-CN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𝑜</m:t>
                                  </m:r>
                                </m:e>
                                <m:sub>
                                  <m:r>
                                    <a:rPr kumimoji="0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=</m:t>
                          </m:r>
                          <m:sSub>
                            <m:sSubPr>
                              <m:ctrlPr>
                                <a:rPr kumimoji="0" lang="zh-CN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𝑜</m:t>
                              </m:r>
                            </m:e>
                            <m:sub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𝑗</m:t>
                              </m:r>
                            </m:sub>
                          </m:sSub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(1−</m:t>
                          </m:r>
                          <m:sSub>
                            <m:sSubPr>
                              <m:ctrlPr>
                                <a:rPr kumimoji="0" lang="zh-CN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𝑜</m:t>
                              </m:r>
                            </m:e>
                            <m:sub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𝑗</m:t>
                              </m:r>
                            </m:sub>
                          </m:sSub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)</m:t>
                          </m:r>
                        </m:e>
                      </m:nary>
                      <m:nary>
                        <m:naryPr>
                          <m:chr m:val="∑"/>
                          <m:supHide m:val="on"/>
                          <m:ctrlP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𝑘</m:t>
                          </m:r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∈后继(</m:t>
                          </m:r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𝑗</m:t>
                          </m:r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)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kumimoji="0" lang="en-US" altLang="zh-CN" sz="24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kumimoji="0" lang="en-US" altLang="zh-CN" sz="24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δ</m:t>
                              </m:r>
                            </m:e>
                            <m:sub>
                              <m:r>
                                <a:rPr kumimoji="0" lang="en-US" altLang="zh-CN" sz="24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𝑘</m:t>
                              </m:r>
                            </m:sub>
                          </m:sSub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·</m:t>
                          </m:r>
                          <m:sSub>
                            <m:sSubPr>
                              <m:ctrlPr>
                                <a:rPr kumimoji="0" lang="zh-CN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𝑘𝑗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55" name="矩形 5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055" y="5149868"/>
                <a:ext cx="8743804" cy="111870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矩形 58"/>
              <p:cNvSpPr/>
              <p:nvPr/>
            </p:nvSpPr>
            <p:spPr>
              <a:xfrm>
                <a:off x="5234471" y="206822"/>
                <a:ext cx="2259208" cy="9299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f>
                      <m:fPr>
                        <m:ctrlPr>
                          <a:rPr kumimoji="0" lang="zh-CN" altLang="zh-CN" sz="3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fPr>
                      <m:num>
                        <m:r>
                          <a:rPr kumimoji="0" lang="en-US" altLang="zh-CN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𝜕</m:t>
                        </m:r>
                        <m:sSub>
                          <m:sSubPr>
                            <m:ctrlPr>
                              <a:rPr kumimoji="0" lang="zh-CN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𝐸</m:t>
                            </m:r>
                          </m:e>
                          <m:sub>
                            <m:r>
                              <a:rPr kumimoji="0" lang="en-US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𝑑</m:t>
                            </m:r>
                          </m:sub>
                        </m:sSub>
                      </m:num>
                      <m:den>
                        <m:r>
                          <a:rPr kumimoji="0" lang="en-US" altLang="zh-CN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𝜕</m:t>
                        </m:r>
                        <m:sSub>
                          <m:sSubPr>
                            <m:ctrlPr>
                              <a:rPr kumimoji="0" lang="zh-CN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𝑤</m:t>
                            </m:r>
                          </m:e>
                          <m:sub>
                            <m:r>
                              <a:rPr kumimoji="0" lang="en-US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𝑗𝑖</m:t>
                            </m:r>
                          </m:sub>
                        </m:sSub>
                      </m:den>
                    </m:f>
                  </m:oMath>
                </a14:m>
                <a:r>
                  <a:rPr kumimoji="0" lang="en-US" altLang="zh-CN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  <a:cs typeface="+mn-cs"/>
                  </a:rPr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32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32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kumimoji="0" lang="en-US" altLang="zh-CN" sz="32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δ</m:t>
                        </m:r>
                      </m:e>
                      <m:sub>
                        <m:r>
                          <a:rPr kumimoji="0" lang="en-US" altLang="zh-CN" sz="32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𝑗</m:t>
                        </m:r>
                      </m:sub>
                    </m:sSub>
                    <m:sSub>
                      <m:sSubPr>
                        <m:ctrlPr>
                          <a:rPr kumimoji="0" lang="zh-CN" altLang="zh-CN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𝑥</m:t>
                        </m:r>
                      </m:e>
                      <m:sub>
                        <m:r>
                          <a:rPr kumimoji="0" lang="en-US" altLang="zh-CN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𝑗𝑖</m:t>
                        </m:r>
                      </m:sub>
                    </m:sSub>
                  </m:oMath>
                </a14:m>
                <a:endParaRPr kumimoji="0" lang="zh-CN" alt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59" name="矩形 5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4471" y="206822"/>
                <a:ext cx="2259208" cy="92999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7" name="直接箭头连接符 66"/>
          <p:cNvCxnSpPr/>
          <p:nvPr/>
        </p:nvCxnSpPr>
        <p:spPr>
          <a:xfrm flipV="1">
            <a:off x="1319195" y="487680"/>
            <a:ext cx="3836279" cy="18414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/>
              <p:cNvSpPr/>
              <p:nvPr/>
            </p:nvSpPr>
            <p:spPr>
              <a:xfrm>
                <a:off x="7384758" y="858953"/>
                <a:ext cx="3072892" cy="93262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altLang="zh-CN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ctrlPr>
                            <a:rPr lang="zh-CN" altLang="zh-CN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zh-CN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zh-CN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zh-CN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𝑜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zh-CN" altLang="en-US" sz="200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1" name="矩形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4758" y="858953"/>
                <a:ext cx="3072892" cy="93262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25949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/>
      <p:bldP spid="15" grpId="0"/>
      <p:bldP spid="19" grpId="0"/>
      <p:bldP spid="35" grpId="0"/>
      <p:bldP spid="38" grpId="0"/>
      <p:bldP spid="42" grpId="0"/>
      <p:bldP spid="55" grpId="0"/>
      <p:bldP spid="59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梯度计算</a:t>
            </a:r>
          </a:p>
        </p:txBody>
      </p:sp>
      <p:grpSp>
        <p:nvGrpSpPr>
          <p:cNvPr id="56" name="组合 55"/>
          <p:cNvGrpSpPr/>
          <p:nvPr/>
        </p:nvGrpSpPr>
        <p:grpSpPr>
          <a:xfrm>
            <a:off x="6171522" y="1190959"/>
            <a:ext cx="3703343" cy="4690401"/>
            <a:chOff x="7103334" y="1208376"/>
            <a:chExt cx="3703343" cy="4690401"/>
          </a:xfrm>
        </p:grpSpPr>
        <p:cxnSp>
          <p:nvCxnSpPr>
            <p:cNvPr id="4" name="直接箭头连接符 3"/>
            <p:cNvCxnSpPr/>
            <p:nvPr/>
          </p:nvCxnSpPr>
          <p:spPr>
            <a:xfrm flipH="1" flipV="1">
              <a:off x="7724504" y="1243198"/>
              <a:ext cx="6096" cy="488444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" name="直接箭头连接符 4"/>
            <p:cNvCxnSpPr/>
            <p:nvPr/>
          </p:nvCxnSpPr>
          <p:spPr>
            <a:xfrm flipH="1" flipV="1">
              <a:off x="9774105" y="1223883"/>
              <a:ext cx="6096" cy="488444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6" name="椭圆 5"/>
            <p:cNvSpPr/>
            <p:nvPr/>
          </p:nvSpPr>
          <p:spPr>
            <a:xfrm>
              <a:off x="9640525" y="1713237"/>
              <a:ext cx="287523" cy="291011"/>
            </a:xfrm>
            <a:prstGeom prst="ellips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" name="椭圆 6"/>
            <p:cNvSpPr/>
            <p:nvPr/>
          </p:nvSpPr>
          <p:spPr>
            <a:xfrm>
              <a:off x="7569494" y="1738993"/>
              <a:ext cx="287523" cy="291011"/>
            </a:xfrm>
            <a:prstGeom prst="ellips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cxnSp>
          <p:nvCxnSpPr>
            <p:cNvPr id="8" name="直接箭头连接符 7"/>
            <p:cNvCxnSpPr>
              <a:stCxn id="29" idx="0"/>
              <a:endCxn id="7" idx="4"/>
            </p:cNvCxnSpPr>
            <p:nvPr/>
          </p:nvCxnSpPr>
          <p:spPr>
            <a:xfrm flipV="1">
              <a:off x="7623074" y="2030004"/>
              <a:ext cx="90182" cy="1048275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" name="直接箭头连接符 8"/>
            <p:cNvCxnSpPr>
              <a:stCxn id="29" idx="0"/>
              <a:endCxn id="6" idx="4"/>
            </p:cNvCxnSpPr>
            <p:nvPr/>
          </p:nvCxnSpPr>
          <p:spPr>
            <a:xfrm flipV="1">
              <a:off x="7623074" y="2004248"/>
              <a:ext cx="2161213" cy="1074031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" name="直接箭头连接符 9"/>
            <p:cNvCxnSpPr>
              <a:stCxn id="30" idx="0"/>
              <a:endCxn id="6" idx="4"/>
            </p:cNvCxnSpPr>
            <p:nvPr/>
          </p:nvCxnSpPr>
          <p:spPr>
            <a:xfrm flipV="1">
              <a:off x="8786299" y="2004248"/>
              <a:ext cx="997988" cy="1074031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1" name="直接箭头连接符 10"/>
            <p:cNvCxnSpPr>
              <a:stCxn id="31" idx="0"/>
              <a:endCxn id="7" idx="4"/>
            </p:cNvCxnSpPr>
            <p:nvPr/>
          </p:nvCxnSpPr>
          <p:spPr>
            <a:xfrm flipH="1" flipV="1">
              <a:off x="7713256" y="2030004"/>
              <a:ext cx="2370814" cy="1074031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2" name="直接箭头连接符 11"/>
            <p:cNvCxnSpPr>
              <a:stCxn id="31" idx="0"/>
              <a:endCxn id="6" idx="4"/>
            </p:cNvCxnSpPr>
            <p:nvPr/>
          </p:nvCxnSpPr>
          <p:spPr>
            <a:xfrm flipH="1" flipV="1">
              <a:off x="9784287" y="2004248"/>
              <a:ext cx="299783" cy="1099787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3" name="直接箭头连接符 12"/>
            <p:cNvCxnSpPr>
              <a:stCxn id="30" idx="0"/>
              <a:endCxn id="7" idx="4"/>
            </p:cNvCxnSpPr>
            <p:nvPr/>
          </p:nvCxnSpPr>
          <p:spPr>
            <a:xfrm flipH="1" flipV="1">
              <a:off x="7713256" y="2030004"/>
              <a:ext cx="1073043" cy="1048275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4" name="椭圆 13"/>
            <p:cNvSpPr/>
            <p:nvPr/>
          </p:nvSpPr>
          <p:spPr>
            <a:xfrm>
              <a:off x="7478630" y="4404688"/>
              <a:ext cx="287523" cy="290018"/>
            </a:xfrm>
            <a:prstGeom prst="ellips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5" name="椭圆 14"/>
            <p:cNvSpPr/>
            <p:nvPr/>
          </p:nvSpPr>
          <p:spPr>
            <a:xfrm>
              <a:off x="8641858" y="4404688"/>
              <a:ext cx="287523" cy="290018"/>
            </a:xfrm>
            <a:prstGeom prst="ellips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6" name="椭圆 15"/>
            <p:cNvSpPr/>
            <p:nvPr/>
          </p:nvSpPr>
          <p:spPr>
            <a:xfrm>
              <a:off x="9965753" y="4430443"/>
              <a:ext cx="287523" cy="290018"/>
            </a:xfrm>
            <a:prstGeom prst="ellips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7" name="椭圆 16"/>
            <p:cNvSpPr/>
            <p:nvPr/>
          </p:nvSpPr>
          <p:spPr>
            <a:xfrm>
              <a:off x="10519154" y="5608759"/>
              <a:ext cx="287523" cy="290018"/>
            </a:xfrm>
            <a:prstGeom prst="ellips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>
              <a:off x="8641862" y="5589442"/>
              <a:ext cx="287523" cy="290018"/>
            </a:xfrm>
            <a:prstGeom prst="ellips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>
              <a:off x="7103334" y="5589442"/>
              <a:ext cx="287523" cy="290018"/>
            </a:xfrm>
            <a:prstGeom prst="ellips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cxnSp>
          <p:nvCxnSpPr>
            <p:cNvPr id="20" name="直接箭头连接符 19"/>
            <p:cNvCxnSpPr>
              <a:stCxn id="19" idx="0"/>
              <a:endCxn id="14" idx="4"/>
            </p:cNvCxnSpPr>
            <p:nvPr/>
          </p:nvCxnSpPr>
          <p:spPr>
            <a:xfrm flipV="1">
              <a:off x="7247094" y="4694706"/>
              <a:ext cx="375296" cy="894736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1" name="直接箭头连接符 20"/>
            <p:cNvCxnSpPr>
              <a:stCxn id="19" idx="0"/>
              <a:endCxn id="15" idx="4"/>
            </p:cNvCxnSpPr>
            <p:nvPr/>
          </p:nvCxnSpPr>
          <p:spPr>
            <a:xfrm flipV="1">
              <a:off x="7247096" y="4694706"/>
              <a:ext cx="1538524" cy="894736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2" name="直接箭头连接符 21"/>
            <p:cNvCxnSpPr>
              <a:stCxn id="18" idx="0"/>
              <a:endCxn id="14" idx="4"/>
            </p:cNvCxnSpPr>
            <p:nvPr/>
          </p:nvCxnSpPr>
          <p:spPr>
            <a:xfrm flipH="1" flipV="1">
              <a:off x="7622392" y="4694706"/>
              <a:ext cx="1163232" cy="894736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3" name="直接箭头连接符 22"/>
            <p:cNvCxnSpPr>
              <a:stCxn id="19" idx="0"/>
              <a:endCxn id="16" idx="4"/>
            </p:cNvCxnSpPr>
            <p:nvPr/>
          </p:nvCxnSpPr>
          <p:spPr>
            <a:xfrm flipV="1">
              <a:off x="7247094" y="4720459"/>
              <a:ext cx="2862419" cy="868983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4" name="直接箭头连接符 23"/>
            <p:cNvCxnSpPr>
              <a:stCxn id="18" idx="0"/>
              <a:endCxn id="15" idx="4"/>
            </p:cNvCxnSpPr>
            <p:nvPr/>
          </p:nvCxnSpPr>
          <p:spPr>
            <a:xfrm flipH="1" flipV="1">
              <a:off x="8785620" y="4694706"/>
              <a:ext cx="4" cy="894736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5" name="直接箭头连接符 24"/>
            <p:cNvCxnSpPr>
              <a:stCxn id="18" idx="0"/>
              <a:endCxn id="16" idx="4"/>
            </p:cNvCxnSpPr>
            <p:nvPr/>
          </p:nvCxnSpPr>
          <p:spPr>
            <a:xfrm flipV="1">
              <a:off x="8785624" y="4720461"/>
              <a:ext cx="1323891" cy="868981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6" name="直接箭头连接符 25"/>
            <p:cNvCxnSpPr>
              <a:stCxn id="17" idx="0"/>
              <a:endCxn id="16" idx="4"/>
            </p:cNvCxnSpPr>
            <p:nvPr/>
          </p:nvCxnSpPr>
          <p:spPr>
            <a:xfrm flipH="1" flipV="1">
              <a:off x="10109515" y="4720459"/>
              <a:ext cx="553401" cy="888299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7" name="直接箭头连接符 26"/>
            <p:cNvCxnSpPr>
              <a:stCxn id="17" idx="0"/>
              <a:endCxn id="15" idx="4"/>
            </p:cNvCxnSpPr>
            <p:nvPr/>
          </p:nvCxnSpPr>
          <p:spPr>
            <a:xfrm flipH="1" flipV="1">
              <a:off x="8785620" y="4694706"/>
              <a:ext cx="1877296" cy="914053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8" name="直接箭头连接符 27"/>
            <p:cNvCxnSpPr>
              <a:stCxn id="17" idx="0"/>
              <a:endCxn id="14" idx="4"/>
            </p:cNvCxnSpPr>
            <p:nvPr/>
          </p:nvCxnSpPr>
          <p:spPr>
            <a:xfrm flipH="1" flipV="1">
              <a:off x="7622392" y="4694706"/>
              <a:ext cx="3040525" cy="914052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9" name="椭圆 28"/>
            <p:cNvSpPr/>
            <p:nvPr/>
          </p:nvSpPr>
          <p:spPr>
            <a:xfrm>
              <a:off x="7479312" y="3078279"/>
              <a:ext cx="287523" cy="290018"/>
            </a:xfrm>
            <a:prstGeom prst="ellips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0" name="椭圆 29"/>
            <p:cNvSpPr/>
            <p:nvPr/>
          </p:nvSpPr>
          <p:spPr>
            <a:xfrm>
              <a:off x="8642537" y="3078279"/>
              <a:ext cx="287523" cy="290018"/>
            </a:xfrm>
            <a:prstGeom prst="ellips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1" name="椭圆 30"/>
            <p:cNvSpPr/>
            <p:nvPr/>
          </p:nvSpPr>
          <p:spPr>
            <a:xfrm>
              <a:off x="9940308" y="3104035"/>
              <a:ext cx="287523" cy="290018"/>
            </a:xfrm>
            <a:prstGeom prst="ellips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2" name="文本框 112"/>
            <p:cNvSpPr txBox="1"/>
            <p:nvPr/>
          </p:nvSpPr>
          <p:spPr>
            <a:xfrm>
              <a:off x="9211899" y="3045858"/>
              <a:ext cx="807705" cy="476164"/>
            </a:xfrm>
            <a:prstGeom prst="rect">
              <a:avLst/>
            </a:prstGeom>
            <a:noFill/>
            <a:ln w="28575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…</a:t>
              </a:r>
              <a:endParaRPr kumimoji="0" lang="zh-CN" alt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33" name="直接箭头连接符 32"/>
            <p:cNvCxnSpPr>
              <a:stCxn id="14" idx="0"/>
              <a:endCxn id="29" idx="4"/>
            </p:cNvCxnSpPr>
            <p:nvPr/>
          </p:nvCxnSpPr>
          <p:spPr>
            <a:xfrm flipV="1">
              <a:off x="7622392" y="3368297"/>
              <a:ext cx="682" cy="1036391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4" name="直接箭头连接符 33"/>
            <p:cNvCxnSpPr>
              <a:stCxn id="15" idx="0"/>
              <a:endCxn id="30" idx="4"/>
            </p:cNvCxnSpPr>
            <p:nvPr/>
          </p:nvCxnSpPr>
          <p:spPr>
            <a:xfrm flipV="1">
              <a:off x="8785620" y="3368297"/>
              <a:ext cx="679" cy="1036391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5" name="直接箭头连接符 34"/>
            <p:cNvCxnSpPr>
              <a:stCxn id="16" idx="0"/>
              <a:endCxn id="31" idx="4"/>
            </p:cNvCxnSpPr>
            <p:nvPr/>
          </p:nvCxnSpPr>
          <p:spPr>
            <a:xfrm flipH="1" flipV="1">
              <a:off x="10084071" y="3394053"/>
              <a:ext cx="25444" cy="1036390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6" name="直接箭头连接符 35"/>
            <p:cNvCxnSpPr>
              <a:stCxn id="14" idx="0"/>
              <a:endCxn id="30" idx="4"/>
            </p:cNvCxnSpPr>
            <p:nvPr/>
          </p:nvCxnSpPr>
          <p:spPr>
            <a:xfrm flipV="1">
              <a:off x="7622392" y="3368297"/>
              <a:ext cx="1163907" cy="1036391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7" name="直接箭头连接符 36"/>
            <p:cNvCxnSpPr>
              <a:stCxn id="14" idx="0"/>
              <a:endCxn id="31" idx="4"/>
            </p:cNvCxnSpPr>
            <p:nvPr/>
          </p:nvCxnSpPr>
          <p:spPr>
            <a:xfrm flipV="1">
              <a:off x="7622392" y="3394053"/>
              <a:ext cx="2461679" cy="1010637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8" name="直接箭头连接符 37"/>
            <p:cNvCxnSpPr>
              <a:stCxn id="15" idx="0"/>
              <a:endCxn id="29" idx="4"/>
            </p:cNvCxnSpPr>
            <p:nvPr/>
          </p:nvCxnSpPr>
          <p:spPr>
            <a:xfrm flipH="1" flipV="1">
              <a:off x="7623074" y="3368297"/>
              <a:ext cx="1162546" cy="1036391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9" name="直接箭头连接符 38"/>
            <p:cNvCxnSpPr>
              <a:stCxn id="15" idx="0"/>
              <a:endCxn id="31" idx="4"/>
            </p:cNvCxnSpPr>
            <p:nvPr/>
          </p:nvCxnSpPr>
          <p:spPr>
            <a:xfrm flipV="1">
              <a:off x="8785620" y="3394053"/>
              <a:ext cx="1298450" cy="1010635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0" name="直接箭头连接符 39"/>
            <p:cNvCxnSpPr>
              <a:stCxn id="16" idx="0"/>
              <a:endCxn id="30" idx="4"/>
            </p:cNvCxnSpPr>
            <p:nvPr/>
          </p:nvCxnSpPr>
          <p:spPr>
            <a:xfrm flipH="1" flipV="1">
              <a:off x="8786299" y="3368297"/>
              <a:ext cx="1323216" cy="1062146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1" name="直接箭头连接符 40"/>
            <p:cNvCxnSpPr>
              <a:stCxn id="16" idx="0"/>
              <a:endCxn id="29" idx="4"/>
            </p:cNvCxnSpPr>
            <p:nvPr/>
          </p:nvCxnSpPr>
          <p:spPr>
            <a:xfrm flipH="1" flipV="1">
              <a:off x="7623074" y="3368297"/>
              <a:ext cx="2486441" cy="1062146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2" name="文本框 112"/>
            <p:cNvSpPr txBox="1"/>
            <p:nvPr/>
          </p:nvSpPr>
          <p:spPr>
            <a:xfrm>
              <a:off x="8050778" y="1695834"/>
              <a:ext cx="549717" cy="357953"/>
            </a:xfrm>
            <a:prstGeom prst="rect">
              <a:avLst/>
            </a:prstGeom>
            <a:solidFill>
              <a:sysClr val="window" lastClr="FFFFFF"/>
            </a:solidFill>
            <a:ln w="28575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…</a:t>
              </a:r>
              <a:endParaRPr kumimoji="0" lang="zh-CN" alt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43" name="直接箭头连接符 42"/>
            <p:cNvCxnSpPr/>
            <p:nvPr/>
          </p:nvCxnSpPr>
          <p:spPr>
            <a:xfrm flipH="1" flipV="1">
              <a:off x="8822717" y="1208376"/>
              <a:ext cx="6096" cy="488444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4" name="椭圆 43"/>
            <p:cNvSpPr/>
            <p:nvPr/>
          </p:nvSpPr>
          <p:spPr>
            <a:xfrm>
              <a:off x="8676416" y="1704171"/>
              <a:ext cx="287523" cy="291011"/>
            </a:xfrm>
            <a:prstGeom prst="ellips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cxnSp>
          <p:nvCxnSpPr>
            <p:cNvPr id="45" name="直接箭头连接符 44"/>
            <p:cNvCxnSpPr>
              <a:stCxn id="29" idx="0"/>
              <a:endCxn id="44" idx="4"/>
            </p:cNvCxnSpPr>
            <p:nvPr/>
          </p:nvCxnSpPr>
          <p:spPr>
            <a:xfrm flipV="1">
              <a:off x="7623074" y="1995182"/>
              <a:ext cx="1197104" cy="1083097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6" name="直接箭头连接符 45"/>
            <p:cNvCxnSpPr>
              <a:stCxn id="31" idx="0"/>
              <a:endCxn id="44" idx="4"/>
            </p:cNvCxnSpPr>
            <p:nvPr/>
          </p:nvCxnSpPr>
          <p:spPr>
            <a:xfrm flipH="1" flipV="1">
              <a:off x="8820178" y="1995182"/>
              <a:ext cx="1263892" cy="1108853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7" name="直接箭头连接符 46"/>
            <p:cNvCxnSpPr>
              <a:stCxn id="30" idx="0"/>
              <a:endCxn id="44" idx="4"/>
            </p:cNvCxnSpPr>
            <p:nvPr/>
          </p:nvCxnSpPr>
          <p:spPr>
            <a:xfrm flipV="1">
              <a:off x="8786299" y="1995182"/>
              <a:ext cx="33879" cy="1083097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8" name="文本框 112"/>
            <p:cNvSpPr txBox="1"/>
            <p:nvPr/>
          </p:nvSpPr>
          <p:spPr>
            <a:xfrm>
              <a:off x="9115606" y="1680264"/>
              <a:ext cx="549717" cy="357953"/>
            </a:xfrm>
            <a:prstGeom prst="rect">
              <a:avLst/>
            </a:prstGeom>
            <a:noFill/>
            <a:ln w="28575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…</a:t>
              </a:r>
              <a:endParaRPr kumimoji="0" lang="zh-CN" alt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49" name="文本框 112"/>
            <p:cNvSpPr txBox="1"/>
            <p:nvPr/>
          </p:nvSpPr>
          <p:spPr>
            <a:xfrm>
              <a:off x="8017529" y="3046397"/>
              <a:ext cx="807705" cy="476164"/>
            </a:xfrm>
            <a:prstGeom prst="rect">
              <a:avLst/>
            </a:prstGeom>
            <a:noFill/>
            <a:ln w="28575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…</a:t>
              </a:r>
              <a:endParaRPr kumimoji="0" lang="zh-CN" alt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50" name="文本框 112"/>
            <p:cNvSpPr txBox="1"/>
            <p:nvPr/>
          </p:nvSpPr>
          <p:spPr>
            <a:xfrm>
              <a:off x="9055307" y="4334857"/>
              <a:ext cx="807705" cy="476164"/>
            </a:xfrm>
            <a:prstGeom prst="rect">
              <a:avLst/>
            </a:prstGeom>
            <a:noFill/>
            <a:ln w="28575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…</a:t>
              </a:r>
              <a:endParaRPr kumimoji="0" lang="zh-CN" alt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51" name="文本框 112"/>
            <p:cNvSpPr txBox="1"/>
            <p:nvPr/>
          </p:nvSpPr>
          <p:spPr>
            <a:xfrm>
              <a:off x="7860937" y="4335396"/>
              <a:ext cx="807705" cy="476164"/>
            </a:xfrm>
            <a:prstGeom prst="rect">
              <a:avLst/>
            </a:prstGeom>
            <a:noFill/>
            <a:ln w="28575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…</a:t>
              </a:r>
              <a:endParaRPr kumimoji="0" lang="zh-CN" alt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矩形 53"/>
              <p:cNvSpPr/>
              <p:nvPr/>
            </p:nvSpPr>
            <p:spPr>
              <a:xfrm>
                <a:off x="2804637" y="1576129"/>
                <a:ext cx="3806363" cy="5579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0" lang="en-US" altLang="zh-CN" sz="2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δ</m:t>
                        </m:r>
                      </m:e>
                      <m:sub>
                        <m:r>
                          <a:rPr kumimoji="0" lang="en-US" altLang="zh-CN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𝑗</m:t>
                        </m:r>
                      </m:sub>
                    </m:sSub>
                    <m:r>
                      <a:rPr kumimoji="0" lang="en-US" altLang="zh-CN" sz="2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=</m:t>
                    </m:r>
                    <m:r>
                      <a:rPr kumimoji="0" lang="en-US" altLang="zh-CN" sz="2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(</m:t>
                    </m:r>
                    <m:sSub>
                      <m:sSubPr>
                        <m:ctrlPr>
                          <a:rPr kumimoji="0" lang="zh-CN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𝑡</m:t>
                        </m:r>
                      </m:e>
                      <m:sub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𝑗</m:t>
                        </m:r>
                      </m:sub>
                    </m:sSub>
                    <m:r>
                      <a:rPr kumimoji="0" lang="en-US" altLang="zh-CN" sz="2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−</m:t>
                    </m:r>
                    <m:sSub>
                      <m:sSubPr>
                        <m:ctrlPr>
                          <a:rPr kumimoji="0" lang="zh-CN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𝑜</m:t>
                        </m:r>
                      </m:e>
                      <m:sub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𝑗</m:t>
                        </m:r>
                      </m:sub>
                    </m:sSub>
                    <m:r>
                      <a:rPr kumimoji="0" lang="en-US" altLang="zh-CN" sz="2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)</m:t>
                    </m:r>
                  </m:oMath>
                </a14:m>
                <a:r>
                  <a:rPr kumimoji="0" lang="zh-CN" altLang="zh-CN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宋体" panose="02010600030101010101" pitchFamily="2" charset="-122"/>
                    <a:cs typeface="+mn-cs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zh-CN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𝑜</m:t>
                        </m:r>
                      </m:e>
                      <m:sub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𝑗</m:t>
                        </m:r>
                      </m:sub>
                    </m:sSub>
                    <m:r>
                      <a:rPr kumimoji="0" lang="en-US" altLang="zh-CN" sz="2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(1−</m:t>
                    </m:r>
                    <m:sSub>
                      <m:sSubPr>
                        <m:ctrlPr>
                          <a:rPr kumimoji="0" lang="zh-CN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𝑜</m:t>
                        </m:r>
                      </m:e>
                      <m:sub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𝑗</m:t>
                        </m:r>
                      </m:sub>
                    </m:sSub>
                    <m:r>
                      <a:rPr kumimoji="0" lang="en-US" altLang="zh-CN" sz="2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)</m:t>
                    </m:r>
                  </m:oMath>
                </a14:m>
                <a:endPara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54" name="矩形 5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4637" y="1576129"/>
                <a:ext cx="3806363" cy="5579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矩形 54"/>
              <p:cNvSpPr/>
              <p:nvPr/>
            </p:nvSpPr>
            <p:spPr>
              <a:xfrm>
                <a:off x="9509889" y="1435181"/>
                <a:ext cx="1998047" cy="8252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f>
                      <m:fPr>
                        <m:ctrlPr>
                          <a:rPr kumimoji="0" lang="zh-CN" altLang="zh-C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fPr>
                      <m:num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𝜕</m:t>
                        </m:r>
                        <m:sSub>
                          <m:sSubPr>
                            <m:ctrlPr>
                              <a:rPr kumimoji="0" lang="zh-CN" altLang="zh-CN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𝐸</m:t>
                            </m:r>
                          </m:e>
                          <m:sub>
                            <m:r>
                              <a:rPr kumimoji="0" lang="en-US" altLang="zh-CN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𝑑</m:t>
                            </m:r>
                          </m:sub>
                        </m:sSub>
                      </m:num>
                      <m:den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𝜕</m:t>
                        </m:r>
                        <m:sSub>
                          <m:sSubPr>
                            <m:ctrlPr>
                              <a:rPr kumimoji="0" lang="zh-CN" altLang="zh-CN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𝑤</m:t>
                            </m:r>
                          </m:e>
                          <m:sub>
                            <m:r>
                              <a:rPr kumimoji="0" lang="en-US" altLang="zh-CN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𝑗𝑖</m:t>
                            </m:r>
                          </m:sub>
                        </m:sSub>
                      </m:den>
                    </m:f>
                  </m:oMath>
                </a14:m>
                <a:r>
                  <a:rPr kumimoji="0" lang="en-US" altLang="zh-CN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  <a:cs typeface="+mn-cs"/>
                  </a:rPr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2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kumimoji="0" lang="en-US" altLang="zh-CN" sz="2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δ</m:t>
                        </m:r>
                      </m:e>
                      <m:sub>
                        <m:r>
                          <a:rPr kumimoji="0" lang="en-US" altLang="zh-CN" sz="2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𝑗</m:t>
                        </m:r>
                      </m:sub>
                    </m:sSub>
                    <m:sSub>
                      <m:sSubPr>
                        <m:ctrlPr>
                          <a:rPr kumimoji="0" lang="zh-CN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𝑥</m:t>
                        </m:r>
                      </m:e>
                      <m:sub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𝑗𝑖</m:t>
                        </m:r>
                      </m:sub>
                    </m:sSub>
                  </m:oMath>
                </a14:m>
                <a:endPara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55" name="矩形 5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9889" y="1435181"/>
                <a:ext cx="1998047" cy="82529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矩形 56"/>
              <p:cNvSpPr/>
              <p:nvPr/>
            </p:nvSpPr>
            <p:spPr>
              <a:xfrm>
                <a:off x="1853271" y="2701303"/>
                <a:ext cx="4533036" cy="11187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0" lang="en-US" altLang="zh-CN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δ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𝑗</m:t>
                          </m:r>
                        </m:sub>
                      </m:sSub>
                      <m:r>
                        <a:rPr kumimoji="0" lang="en-US" altLang="zh-CN" sz="2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kumimoji="0" lang="zh-CN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𝑜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𝑗</m:t>
                          </m:r>
                        </m:sub>
                      </m:sSub>
                      <m:r>
                        <a:rPr kumimoji="0" lang="en-US" altLang="zh-CN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(1−</m:t>
                      </m:r>
                      <m:sSub>
                        <m:sSubPr>
                          <m:ctrlPr>
                            <a:rPr kumimoji="0" lang="zh-CN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𝑜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𝑗</m:t>
                          </m:r>
                        </m:sub>
                      </m:sSub>
                      <m:r>
                        <a:rPr kumimoji="0" lang="en-US" altLang="zh-CN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)</m:t>
                      </m:r>
                      <m:nary>
                        <m:naryPr>
                          <m:chr m:val="∑"/>
                          <m:supHide m:val="on"/>
                          <m:ctrlP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𝑘</m:t>
                          </m:r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∈后继(</m:t>
                          </m:r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𝑗</m:t>
                          </m:r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)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kumimoji="0" lang="en-US" altLang="zh-CN" sz="24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kumimoji="0" lang="en-US" altLang="zh-CN" sz="24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δ</m:t>
                              </m:r>
                            </m:e>
                            <m:sub>
                              <m:r>
                                <a:rPr kumimoji="0" lang="en-US" altLang="zh-CN" sz="24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𝑘</m:t>
                              </m:r>
                            </m:sub>
                          </m:sSub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·</m:t>
                          </m:r>
                          <m:sSub>
                            <m:sSubPr>
                              <m:ctrlPr>
                                <a:rPr kumimoji="0" lang="zh-CN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𝑘𝑗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57" name="矩形 5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3271" y="2701303"/>
                <a:ext cx="4533036" cy="111870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矩形 57"/>
              <p:cNvSpPr/>
              <p:nvPr/>
            </p:nvSpPr>
            <p:spPr>
              <a:xfrm>
                <a:off x="9580884" y="2709526"/>
                <a:ext cx="2259208" cy="9299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f>
                      <m:fPr>
                        <m:ctrlPr>
                          <a:rPr kumimoji="0" lang="zh-CN" altLang="zh-CN" sz="3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fPr>
                      <m:num>
                        <m:r>
                          <a:rPr kumimoji="0" lang="en-US" altLang="zh-CN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𝜕</m:t>
                        </m:r>
                        <m:sSub>
                          <m:sSubPr>
                            <m:ctrlPr>
                              <a:rPr kumimoji="0" lang="zh-CN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𝐸</m:t>
                            </m:r>
                          </m:e>
                          <m:sub>
                            <m:r>
                              <a:rPr kumimoji="0" lang="en-US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𝑑</m:t>
                            </m:r>
                          </m:sub>
                        </m:sSub>
                      </m:num>
                      <m:den>
                        <m:r>
                          <a:rPr kumimoji="0" lang="en-US" altLang="zh-CN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𝜕</m:t>
                        </m:r>
                        <m:sSub>
                          <m:sSubPr>
                            <m:ctrlPr>
                              <a:rPr kumimoji="0" lang="zh-CN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𝑤</m:t>
                            </m:r>
                          </m:e>
                          <m:sub>
                            <m:r>
                              <a:rPr kumimoji="0" lang="en-US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𝑗𝑖</m:t>
                            </m:r>
                          </m:sub>
                        </m:sSub>
                      </m:den>
                    </m:f>
                  </m:oMath>
                </a14:m>
                <a:r>
                  <a:rPr kumimoji="0" lang="en-US" altLang="zh-CN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  <a:cs typeface="+mn-cs"/>
                  </a:rPr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32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32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kumimoji="0" lang="en-US" altLang="zh-CN" sz="32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δ</m:t>
                        </m:r>
                      </m:e>
                      <m:sub>
                        <m:r>
                          <a:rPr kumimoji="0" lang="en-US" altLang="zh-CN" sz="32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𝑗</m:t>
                        </m:r>
                      </m:sub>
                    </m:sSub>
                    <m:sSub>
                      <m:sSubPr>
                        <m:ctrlPr>
                          <a:rPr kumimoji="0" lang="zh-CN" altLang="zh-CN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𝑥</m:t>
                        </m:r>
                      </m:e>
                      <m:sub>
                        <m:r>
                          <a:rPr kumimoji="0" lang="en-US" altLang="zh-CN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𝑗𝑖</m:t>
                        </m:r>
                      </m:sub>
                    </m:sSub>
                  </m:oMath>
                </a14:m>
                <a:endParaRPr kumimoji="0" lang="zh-CN" alt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58" name="矩形 5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80884" y="2709526"/>
                <a:ext cx="2259208" cy="929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矩形 61"/>
              <p:cNvSpPr/>
              <p:nvPr/>
            </p:nvSpPr>
            <p:spPr>
              <a:xfrm>
                <a:off x="779099" y="4323173"/>
                <a:ext cx="5582106" cy="12681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zh-CN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△</m:t>
                      </m:r>
                      <m:sSub>
                        <m:sSubPr>
                          <m:ctrlPr>
                            <a:rPr kumimoji="0" lang="zh-CN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𝑗𝑖</m:t>
                          </m:r>
                        </m:sub>
                      </m:sSub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r>
                        <a:rPr kumimoji="0" lang="zh-CN" altLang="en-US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−</m:t>
                      </m:r>
                      <m:r>
                        <m:rPr>
                          <m:sty m:val="p"/>
                        </m:rPr>
                        <a:rPr kumimoji="0" lang="zh-CN" altLang="zh-CN" sz="2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η</m:t>
                      </m:r>
                      <m:f>
                        <m:fPr>
                          <m:ctrlPr>
                            <a:rPr kumimoji="0" lang="zh-CN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𝐸</m:t>
                              </m:r>
                            </m:e>
                            <m:sub>
                              <m: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𝑑</m:t>
                              </m:r>
                            </m:sub>
                          </m:sSub>
                        </m:num>
                        <m:den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0" lang="zh-CN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𝑗𝑖</m:t>
                              </m:r>
                            </m:sub>
                          </m:sSub>
                        </m:den>
                      </m:f>
                      <m:r>
                        <a:rPr kumimoji="0" lang="en-US" altLang="zh-CN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r>
                        <a:rPr kumimoji="0" lang="zh-CN" altLang="en-US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−</m:t>
                      </m:r>
                      <m:r>
                        <m:rPr>
                          <m:sty m:val="p"/>
                        </m:rPr>
                        <a:rPr kumimoji="0" lang="zh-CN" altLang="zh-CN" sz="2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η</m:t>
                      </m:r>
                      <m:f>
                        <m:fPr>
                          <m:ctrlPr>
                            <a:rPr kumimoji="0" lang="zh-CN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𝐸</m:t>
                              </m:r>
                            </m:e>
                            <m:sub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𝑑</m:t>
                              </m:r>
                            </m:sub>
                          </m:sSub>
                        </m:num>
                        <m:den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0" lang="zh-CN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𝑛𝑒𝑡</m:t>
                              </m:r>
                            </m:e>
                            <m:sub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kumimoji="0" lang="zh-CN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𝑗</m:t>
                          </m:r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</m:sub>
                      </m:sSub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r>
                        <m:rPr>
                          <m:sty m:val="p"/>
                        </m:rPr>
                        <a:rPr kumimoji="0" lang="zh-CN" altLang="zh-CN" sz="2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η</m:t>
                      </m:r>
                      <m:sSub>
                        <m:sSubPr>
                          <m:ctrlPr>
                            <a:rPr kumimoji="0" lang="en-US" altLang="zh-CN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0" lang="en-US" altLang="zh-CN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δ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𝑗</m:t>
                          </m:r>
                        </m:sub>
                      </m:sSub>
                      <m:sSub>
                        <m:sSubPr>
                          <m:ctrlPr>
                            <a:rPr kumimoji="0" lang="zh-CN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𝑗𝑖</m:t>
                          </m:r>
                        </m:sub>
                      </m:sSub>
                    </m:oMath>
                  </m:oMathPara>
                </a14:m>
                <a:b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Perpetua"/>
                    <a:ea typeface="Cambria Math" panose="02040503050406030204" pitchFamily="18" charset="0"/>
                    <a:cs typeface="+mn-cs"/>
                  </a:rPr>
                </a:br>
                <a14:m>
                  <m:oMath xmlns:m="http://schemas.openxmlformats.org/officeDocument/2006/math">
                    <m:r>
                      <a:rPr kumimoji="0" lang="zh-CN" altLang="en-US" sz="24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其中</m:t>
                    </m:r>
                    <m:r>
                      <m:rPr>
                        <m:sty m:val="p"/>
                      </m:rPr>
                      <a:rPr kumimoji="0" lang="zh-CN" altLang="zh-CN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η</m:t>
                    </m:r>
                  </m:oMath>
                </a14:m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为学习速率</a:t>
                </a:r>
              </a:p>
            </p:txBody>
          </p:sp>
        </mc:Choice>
        <mc:Fallback xmlns="">
          <p:sp>
            <p:nvSpPr>
              <p:cNvPr id="62" name="矩形 6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099" y="4323173"/>
                <a:ext cx="5582106" cy="1268168"/>
              </a:xfrm>
              <a:prstGeom prst="rect">
                <a:avLst/>
              </a:prstGeom>
              <a:blipFill>
                <a:blip r:embed="rId6"/>
                <a:stretch>
                  <a:fillRect l="-983" b="-673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矩形 63"/>
          <p:cNvSpPr/>
          <p:nvPr/>
        </p:nvSpPr>
        <p:spPr>
          <a:xfrm>
            <a:off x="9635268" y="4301449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同上</a:t>
            </a:r>
          </a:p>
        </p:txBody>
      </p:sp>
    </p:spTree>
    <p:extLst>
      <p:ext uri="{BB962C8B-B14F-4D97-AF65-F5344CB8AC3E}">
        <p14:creationId xmlns:p14="http://schemas.microsoft.com/office/powerpoint/2010/main" val="3193578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55" grpId="0"/>
      <p:bldP spid="57" grpId="0"/>
      <p:bldP spid="58" grpId="0"/>
      <p:bldP spid="62" grpId="0"/>
      <p:bldP spid="64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反向传播算法（</a:t>
            </a:r>
            <a:r>
              <a:rPr lang="en-US" altLang="zh-CN" dirty="0"/>
              <a:t>BP</a:t>
            </a:r>
            <a:r>
              <a:rPr lang="zh-CN" altLang="en-US" dirty="0"/>
              <a:t>：</a:t>
            </a:r>
            <a:r>
              <a:rPr lang="en-US" altLang="zh-CN" dirty="0"/>
              <a:t>Back Propagation</a:t>
            </a:r>
            <a:r>
              <a:rPr lang="zh-CN" altLang="en-US" dirty="0"/>
              <a:t>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altLang="zh-CN" dirty="0"/>
          </a:p>
          <a:p>
            <a:r>
              <a:rPr lang="zh-CN" altLang="en-US" dirty="0"/>
              <a:t>又称作误差反向传播算法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给出了一种计算偏导数的方法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5622963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135"/>
              <p:cNvSpPr txBox="1"/>
              <p:nvPr/>
            </p:nvSpPr>
            <p:spPr>
              <a:xfrm>
                <a:off x="7664491" y="2151967"/>
                <a:ext cx="4179156" cy="817738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4</a:t>
                </a:r>
                <a:r>
                  <a:rPr kumimoji="0" lang="zh-CN" altLang="en-US" sz="2000" b="0" i="0" u="none" strike="noStrike" kern="1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，用</a:t>
                </a:r>
                <a:r>
                  <a:rPr kumimoji="0" lang="en-US" sz="2000" b="0" i="0" u="none" strike="noStrike" kern="100" cap="none" spc="0" normalizeH="0" baseline="0" noProof="0" dirty="0" err="1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宋体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δ</a:t>
                </a:r>
                <a:r>
                  <a:rPr kumimoji="0" lang="en-US" sz="2000" b="0" i="0" u="none" strike="noStrike" kern="100" cap="none" spc="0" normalizeH="0" baseline="-25000" noProof="0" dirty="0" err="1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宋体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k</a:t>
                </a:r>
                <a:r>
                  <a:rPr kumimoji="0" lang="zh-CN" altLang="en-US" sz="2000" b="0" i="0" u="none" strike="noStrike" kern="1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值更新权重</a:t>
                </a:r>
                <a:endParaRPr kumimoji="0" lang="en-US" altLang="zh-CN" sz="2000" b="0" i="0" u="none" strike="noStrike" kern="1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zh-CN" altLang="zh-CN" sz="20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△</m:t>
                    </m:r>
                    <m:sSub>
                      <m:sSubPr>
                        <m:ctrlPr>
                          <a:rPr kumimoji="0" lang="zh-CN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0" lang="en-US" altLang="zh-CN" sz="20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w</m:t>
                        </m:r>
                      </m:e>
                      <m:sub>
                        <m: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𝑘</m:t>
                        </m:r>
                        <m: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𝑖</m:t>
                        </m:r>
                      </m:sub>
                    </m:sSub>
                    <m:r>
                      <a:rPr kumimoji="0" lang="en-US" altLang="zh-CN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r>
                      <a:rPr kumimoji="0" lang="en-US" altLang="zh-CN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𝜂</m:t>
                    </m:r>
                    <m:sSub>
                      <m:sSubPr>
                        <m:ctrlPr>
                          <a:rPr kumimoji="0" lang="zh-CN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𝛿</m:t>
                        </m:r>
                      </m:e>
                      <m:sub>
                        <m: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kumimoji="0" lang="zh-CN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𝑥</m:t>
                        </m:r>
                      </m:e>
                      <m:sub>
                        <m: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𝑘</m:t>
                        </m:r>
                        <m: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0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zh-CN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0" lang="en-US" altLang="zh-CN" sz="20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w</m:t>
                        </m:r>
                      </m:e>
                      <m:sub>
                        <m: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𝑘</m:t>
                        </m:r>
                        <m: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𝑖</m:t>
                        </m:r>
                      </m:sub>
                    </m:sSub>
                    <m:r>
                      <a:rPr kumimoji="0" lang="en-US" altLang="zh-CN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sSub>
                      <m:sSubPr>
                        <m:ctrlPr>
                          <a:rPr kumimoji="0" lang="zh-CN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𝑤</m:t>
                        </m:r>
                      </m:e>
                      <m:sub>
                        <m: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𝑘</m:t>
                        </m:r>
                        <m: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𝑖</m:t>
                        </m:r>
                      </m:sub>
                    </m:sSub>
                    <m:r>
                      <a:rPr kumimoji="0" lang="en-US" altLang="zh-CN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+</m:t>
                    </m:r>
                    <m:r>
                      <a:rPr kumimoji="0" lang="zh-CN" altLang="zh-CN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△</m:t>
                    </m:r>
                    <m:sSub>
                      <m:sSubPr>
                        <m:ctrlPr>
                          <a:rPr kumimoji="0" lang="zh-CN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𝑤</m:t>
                        </m:r>
                      </m:e>
                      <m:sub>
                        <m: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𝑘</m:t>
                        </m:r>
                        <m: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𝑖</m:t>
                        </m:r>
                      </m:sub>
                    </m:sSub>
                  </m:oMath>
                </a14:m>
                <a:endParaRPr kumimoji="0" lang="zh-CN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6" name="文本框 1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4491" y="2151967"/>
                <a:ext cx="4179156" cy="817738"/>
              </a:xfrm>
              <a:prstGeom prst="rect">
                <a:avLst/>
              </a:prstGeom>
              <a:blipFill>
                <a:blip r:embed="rId3"/>
                <a:stretch>
                  <a:fillRect l="-1458" t="-5970" b="-746"/>
                </a:stretch>
              </a:blipFill>
              <a:ln w="635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直接箭头连接符 21"/>
          <p:cNvCxnSpPr/>
          <p:nvPr/>
        </p:nvCxnSpPr>
        <p:spPr>
          <a:xfrm flipH="1" flipV="1">
            <a:off x="5016143" y="1340668"/>
            <a:ext cx="6096" cy="488444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3" name="直接箭头连接符 22"/>
          <p:cNvCxnSpPr/>
          <p:nvPr/>
        </p:nvCxnSpPr>
        <p:spPr>
          <a:xfrm flipH="1" flipV="1">
            <a:off x="7065744" y="1321353"/>
            <a:ext cx="6096" cy="488444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24" name="椭圆 23"/>
          <p:cNvSpPr/>
          <p:nvPr/>
        </p:nvSpPr>
        <p:spPr>
          <a:xfrm>
            <a:off x="6932164" y="1810707"/>
            <a:ext cx="287523" cy="291011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5" name="文本框 35"/>
          <p:cNvSpPr txBox="1"/>
          <p:nvPr/>
        </p:nvSpPr>
        <p:spPr>
          <a:xfrm>
            <a:off x="4742921" y="864192"/>
            <a:ext cx="578535" cy="477132"/>
          </a:xfrm>
          <a:prstGeom prst="rect">
            <a:avLst/>
          </a:prstGeom>
          <a:solidFill>
            <a:sysClr val="window" lastClr="FFFFFF"/>
          </a:solidFill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o</a:t>
            </a:r>
            <a:r>
              <a:rPr kumimoji="0" lang="en-US" sz="2000" b="0" i="0" u="none" strike="noStrike" kern="1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</a:t>
            </a:r>
            <a:endParaRPr kumimoji="0" lang="zh-CN" altLang="en-US" sz="20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6" name="文本框 49"/>
          <p:cNvSpPr txBox="1"/>
          <p:nvPr/>
        </p:nvSpPr>
        <p:spPr>
          <a:xfrm>
            <a:off x="6843111" y="831998"/>
            <a:ext cx="572484" cy="477132"/>
          </a:xfrm>
          <a:prstGeom prst="rect">
            <a:avLst/>
          </a:prstGeom>
          <a:solidFill>
            <a:sysClr val="window" lastClr="FFFFFF"/>
          </a:solidFill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o</a:t>
            </a:r>
            <a:r>
              <a:rPr kumimoji="0" lang="en-US" sz="2000" b="0" i="0" u="none" strike="noStrike" kern="1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M</a:t>
            </a:r>
            <a:endParaRPr kumimoji="0" lang="zh-CN" altLang="en-US" sz="20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7" name="椭圆 26"/>
          <p:cNvSpPr/>
          <p:nvPr/>
        </p:nvSpPr>
        <p:spPr>
          <a:xfrm>
            <a:off x="4861133" y="1836463"/>
            <a:ext cx="287523" cy="291011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28" name="直接箭头连接符 27"/>
          <p:cNvCxnSpPr>
            <a:stCxn id="55" idx="0"/>
            <a:endCxn id="27" idx="4"/>
          </p:cNvCxnSpPr>
          <p:nvPr/>
        </p:nvCxnSpPr>
        <p:spPr>
          <a:xfrm flipV="1">
            <a:off x="4914713" y="2127474"/>
            <a:ext cx="90182" cy="1048275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9" name="直接箭头连接符 28"/>
          <p:cNvCxnSpPr>
            <a:stCxn id="55" idx="0"/>
            <a:endCxn id="24" idx="4"/>
          </p:cNvCxnSpPr>
          <p:nvPr/>
        </p:nvCxnSpPr>
        <p:spPr>
          <a:xfrm flipV="1">
            <a:off x="4914713" y="2101718"/>
            <a:ext cx="2161213" cy="107403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0" name="直接箭头连接符 29"/>
          <p:cNvCxnSpPr>
            <a:stCxn id="56" idx="0"/>
            <a:endCxn id="24" idx="4"/>
          </p:cNvCxnSpPr>
          <p:nvPr/>
        </p:nvCxnSpPr>
        <p:spPr>
          <a:xfrm flipV="1">
            <a:off x="6077938" y="2101718"/>
            <a:ext cx="997988" cy="107403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1" name="直接箭头连接符 30"/>
          <p:cNvCxnSpPr>
            <a:stCxn id="57" idx="0"/>
            <a:endCxn id="27" idx="4"/>
          </p:cNvCxnSpPr>
          <p:nvPr/>
        </p:nvCxnSpPr>
        <p:spPr>
          <a:xfrm flipH="1" flipV="1">
            <a:off x="5004895" y="2127474"/>
            <a:ext cx="2370814" cy="107403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2" name="直接箭头连接符 31"/>
          <p:cNvCxnSpPr>
            <a:stCxn id="57" idx="0"/>
            <a:endCxn id="24" idx="4"/>
          </p:cNvCxnSpPr>
          <p:nvPr/>
        </p:nvCxnSpPr>
        <p:spPr>
          <a:xfrm flipH="1" flipV="1">
            <a:off x="7075926" y="2101718"/>
            <a:ext cx="299783" cy="1099787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3" name="直接箭头连接符 32"/>
          <p:cNvCxnSpPr>
            <a:stCxn id="56" idx="0"/>
            <a:endCxn id="27" idx="4"/>
          </p:cNvCxnSpPr>
          <p:nvPr/>
        </p:nvCxnSpPr>
        <p:spPr>
          <a:xfrm flipH="1" flipV="1">
            <a:off x="5004895" y="2127474"/>
            <a:ext cx="1073043" cy="1048275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35" name="椭圆 34"/>
          <p:cNvSpPr/>
          <p:nvPr/>
        </p:nvSpPr>
        <p:spPr>
          <a:xfrm>
            <a:off x="4770269" y="4502158"/>
            <a:ext cx="287523" cy="290018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6" name="椭圆 35"/>
          <p:cNvSpPr/>
          <p:nvPr/>
        </p:nvSpPr>
        <p:spPr>
          <a:xfrm>
            <a:off x="5933497" y="4502158"/>
            <a:ext cx="287523" cy="290018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7" name="椭圆 36"/>
          <p:cNvSpPr/>
          <p:nvPr/>
        </p:nvSpPr>
        <p:spPr>
          <a:xfrm>
            <a:off x="7257392" y="4527913"/>
            <a:ext cx="287523" cy="290018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" name="椭圆 37"/>
          <p:cNvSpPr/>
          <p:nvPr/>
        </p:nvSpPr>
        <p:spPr>
          <a:xfrm>
            <a:off x="7810793" y="5706229"/>
            <a:ext cx="287523" cy="290018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0" name="椭圆 39"/>
          <p:cNvSpPr/>
          <p:nvPr/>
        </p:nvSpPr>
        <p:spPr>
          <a:xfrm>
            <a:off x="5933501" y="5686912"/>
            <a:ext cx="287523" cy="290018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1" name="椭圆 40"/>
          <p:cNvSpPr/>
          <p:nvPr/>
        </p:nvSpPr>
        <p:spPr>
          <a:xfrm>
            <a:off x="4394973" y="5686912"/>
            <a:ext cx="287523" cy="290018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42" name="直接箭头连接符 41"/>
          <p:cNvCxnSpPr>
            <a:stCxn id="41" idx="0"/>
            <a:endCxn id="35" idx="4"/>
          </p:cNvCxnSpPr>
          <p:nvPr/>
        </p:nvCxnSpPr>
        <p:spPr>
          <a:xfrm flipV="1">
            <a:off x="4538733" y="4792176"/>
            <a:ext cx="375296" cy="894736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3" name="直接箭头连接符 42"/>
          <p:cNvCxnSpPr>
            <a:stCxn id="41" idx="0"/>
            <a:endCxn id="36" idx="4"/>
          </p:cNvCxnSpPr>
          <p:nvPr/>
        </p:nvCxnSpPr>
        <p:spPr>
          <a:xfrm flipV="1">
            <a:off x="4538735" y="4792176"/>
            <a:ext cx="1538524" cy="894736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4" name="直接箭头连接符 43"/>
          <p:cNvCxnSpPr>
            <a:stCxn id="40" idx="0"/>
            <a:endCxn id="35" idx="4"/>
          </p:cNvCxnSpPr>
          <p:nvPr/>
        </p:nvCxnSpPr>
        <p:spPr>
          <a:xfrm flipH="1" flipV="1">
            <a:off x="4914031" y="4792176"/>
            <a:ext cx="1163232" cy="894736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5" name="直接箭头连接符 44"/>
          <p:cNvCxnSpPr>
            <a:stCxn id="41" idx="0"/>
            <a:endCxn id="37" idx="4"/>
          </p:cNvCxnSpPr>
          <p:nvPr/>
        </p:nvCxnSpPr>
        <p:spPr>
          <a:xfrm flipV="1">
            <a:off x="4538733" y="4817929"/>
            <a:ext cx="2862419" cy="868983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6" name="直接箭头连接符 45"/>
          <p:cNvCxnSpPr>
            <a:stCxn id="40" idx="0"/>
            <a:endCxn id="36" idx="4"/>
          </p:cNvCxnSpPr>
          <p:nvPr/>
        </p:nvCxnSpPr>
        <p:spPr>
          <a:xfrm flipH="1" flipV="1">
            <a:off x="6077259" y="4792176"/>
            <a:ext cx="4" cy="894736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7" name="直接箭头连接符 46"/>
          <p:cNvCxnSpPr>
            <a:stCxn id="40" idx="0"/>
            <a:endCxn id="37" idx="4"/>
          </p:cNvCxnSpPr>
          <p:nvPr/>
        </p:nvCxnSpPr>
        <p:spPr>
          <a:xfrm flipV="1">
            <a:off x="6077263" y="4817931"/>
            <a:ext cx="1323891" cy="86898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8" name="直接箭头连接符 47"/>
          <p:cNvCxnSpPr>
            <a:stCxn id="38" idx="0"/>
            <a:endCxn id="37" idx="4"/>
          </p:cNvCxnSpPr>
          <p:nvPr/>
        </p:nvCxnSpPr>
        <p:spPr>
          <a:xfrm flipH="1" flipV="1">
            <a:off x="7401154" y="4817929"/>
            <a:ext cx="553401" cy="888299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9" name="直接箭头连接符 48"/>
          <p:cNvCxnSpPr>
            <a:stCxn id="38" idx="0"/>
            <a:endCxn id="36" idx="4"/>
          </p:cNvCxnSpPr>
          <p:nvPr/>
        </p:nvCxnSpPr>
        <p:spPr>
          <a:xfrm flipH="1" flipV="1">
            <a:off x="6077259" y="4792176"/>
            <a:ext cx="1877296" cy="914053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50" name="直接箭头连接符 49"/>
          <p:cNvCxnSpPr>
            <a:stCxn id="38" idx="0"/>
            <a:endCxn id="35" idx="4"/>
          </p:cNvCxnSpPr>
          <p:nvPr/>
        </p:nvCxnSpPr>
        <p:spPr>
          <a:xfrm flipH="1" flipV="1">
            <a:off x="4914031" y="4792176"/>
            <a:ext cx="3040525" cy="914052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1" name="文本框 94"/>
          <p:cNvSpPr txBox="1"/>
          <p:nvPr/>
        </p:nvSpPr>
        <p:spPr>
          <a:xfrm>
            <a:off x="4375890" y="6079682"/>
            <a:ext cx="3943025" cy="521415"/>
          </a:xfrm>
          <a:prstGeom prst="rect">
            <a:avLst/>
          </a:prstGeom>
          <a:solidFill>
            <a:sysClr val="window" lastClr="FFFFFF"/>
          </a:solidFill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kumimoji="0" lang="en-US" sz="2400" b="0" i="0" u="none" strike="noStrike" kern="1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kumimoji="0" lang="en-US" sz="2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…         </a:t>
            </a:r>
            <a:r>
              <a:rPr kumimoji="0" lang="en-US" sz="2400" b="0" i="0" u="none" strike="noStrike" kern="1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kumimoji="0" lang="en-US" sz="2400" b="0" i="0" u="none" strike="noStrike" kern="1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j</a:t>
            </a:r>
            <a:r>
              <a:rPr kumimoji="0" lang="en-US" sz="2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   …           </a:t>
            </a:r>
            <a:r>
              <a:rPr kumimoji="0" lang="en-US" sz="2400" b="0" i="0" u="none" strike="noStrike" kern="1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kumimoji="0" lang="en-US" sz="2400" b="0" i="0" u="none" strike="noStrike" kern="1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n</a:t>
            </a: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5" name="椭圆 54"/>
          <p:cNvSpPr/>
          <p:nvPr/>
        </p:nvSpPr>
        <p:spPr>
          <a:xfrm>
            <a:off x="4770951" y="3175749"/>
            <a:ext cx="287523" cy="290018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6" name="椭圆 55"/>
          <p:cNvSpPr/>
          <p:nvPr/>
        </p:nvSpPr>
        <p:spPr>
          <a:xfrm>
            <a:off x="5934176" y="3175749"/>
            <a:ext cx="287523" cy="290018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7" name="椭圆 56"/>
          <p:cNvSpPr/>
          <p:nvPr/>
        </p:nvSpPr>
        <p:spPr>
          <a:xfrm>
            <a:off x="7231947" y="3201505"/>
            <a:ext cx="287523" cy="290018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8" name="文本框 112"/>
          <p:cNvSpPr txBox="1"/>
          <p:nvPr/>
        </p:nvSpPr>
        <p:spPr>
          <a:xfrm>
            <a:off x="6503538" y="3143328"/>
            <a:ext cx="807705" cy="476164"/>
          </a:xfrm>
          <a:prstGeom prst="rect">
            <a:avLst/>
          </a:prstGeom>
          <a:noFill/>
          <a:ln w="28575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…</a:t>
            </a:r>
            <a:endParaRPr kumimoji="0" lang="zh-CN" altLang="en-US" sz="20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60" name="直接箭头连接符 59"/>
          <p:cNvCxnSpPr>
            <a:stCxn id="35" idx="0"/>
            <a:endCxn id="55" idx="4"/>
          </p:cNvCxnSpPr>
          <p:nvPr/>
        </p:nvCxnSpPr>
        <p:spPr>
          <a:xfrm flipV="1">
            <a:off x="4914031" y="3465767"/>
            <a:ext cx="682" cy="103639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61" name="直接箭头连接符 60"/>
          <p:cNvCxnSpPr>
            <a:stCxn id="36" idx="0"/>
            <a:endCxn id="56" idx="4"/>
          </p:cNvCxnSpPr>
          <p:nvPr/>
        </p:nvCxnSpPr>
        <p:spPr>
          <a:xfrm flipV="1">
            <a:off x="6077259" y="3465767"/>
            <a:ext cx="679" cy="103639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62" name="直接箭头连接符 61"/>
          <p:cNvCxnSpPr>
            <a:stCxn id="37" idx="0"/>
            <a:endCxn id="57" idx="4"/>
          </p:cNvCxnSpPr>
          <p:nvPr/>
        </p:nvCxnSpPr>
        <p:spPr>
          <a:xfrm flipH="1" flipV="1">
            <a:off x="7375710" y="3491523"/>
            <a:ext cx="25444" cy="1036390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63" name="直接箭头连接符 62"/>
          <p:cNvCxnSpPr>
            <a:stCxn id="35" idx="0"/>
            <a:endCxn id="56" idx="4"/>
          </p:cNvCxnSpPr>
          <p:nvPr/>
        </p:nvCxnSpPr>
        <p:spPr>
          <a:xfrm flipV="1">
            <a:off x="4914031" y="3465767"/>
            <a:ext cx="1163907" cy="103639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64" name="直接箭头连接符 63"/>
          <p:cNvCxnSpPr>
            <a:stCxn id="35" idx="0"/>
            <a:endCxn id="57" idx="4"/>
          </p:cNvCxnSpPr>
          <p:nvPr/>
        </p:nvCxnSpPr>
        <p:spPr>
          <a:xfrm flipV="1">
            <a:off x="4914031" y="3491523"/>
            <a:ext cx="2461679" cy="1010637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65" name="直接箭头连接符 64"/>
          <p:cNvCxnSpPr>
            <a:stCxn id="36" idx="0"/>
            <a:endCxn id="55" idx="4"/>
          </p:cNvCxnSpPr>
          <p:nvPr/>
        </p:nvCxnSpPr>
        <p:spPr>
          <a:xfrm flipH="1" flipV="1">
            <a:off x="4914713" y="3465767"/>
            <a:ext cx="1162546" cy="103639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66" name="直接箭头连接符 65"/>
          <p:cNvCxnSpPr>
            <a:stCxn id="36" idx="0"/>
            <a:endCxn id="57" idx="4"/>
          </p:cNvCxnSpPr>
          <p:nvPr/>
        </p:nvCxnSpPr>
        <p:spPr>
          <a:xfrm flipV="1">
            <a:off x="6077259" y="3491523"/>
            <a:ext cx="1298450" cy="1010635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67" name="直接箭头连接符 66"/>
          <p:cNvCxnSpPr>
            <a:stCxn id="37" idx="0"/>
            <a:endCxn id="56" idx="4"/>
          </p:cNvCxnSpPr>
          <p:nvPr/>
        </p:nvCxnSpPr>
        <p:spPr>
          <a:xfrm flipH="1" flipV="1">
            <a:off x="6077938" y="3465767"/>
            <a:ext cx="1323216" cy="1062146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68" name="直接箭头连接符 67"/>
          <p:cNvCxnSpPr>
            <a:stCxn id="37" idx="0"/>
            <a:endCxn id="55" idx="4"/>
          </p:cNvCxnSpPr>
          <p:nvPr/>
        </p:nvCxnSpPr>
        <p:spPr>
          <a:xfrm flipH="1" flipV="1">
            <a:off x="4914713" y="3465767"/>
            <a:ext cx="2486441" cy="1062146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71" name="文本框 112"/>
          <p:cNvSpPr txBox="1"/>
          <p:nvPr/>
        </p:nvSpPr>
        <p:spPr>
          <a:xfrm>
            <a:off x="5342417" y="1793304"/>
            <a:ext cx="549717" cy="357953"/>
          </a:xfrm>
          <a:prstGeom prst="rect">
            <a:avLst/>
          </a:prstGeom>
          <a:solidFill>
            <a:sysClr val="window" lastClr="FFFFFF"/>
          </a:solidFill>
          <a:ln w="28575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…</a:t>
            </a:r>
            <a:endParaRPr kumimoji="0" lang="zh-CN" altLang="en-US" sz="20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" name="文本框 131"/>
          <p:cNvSpPr txBox="1"/>
          <p:nvPr/>
        </p:nvSpPr>
        <p:spPr>
          <a:xfrm>
            <a:off x="1039235" y="5245242"/>
            <a:ext cx="2124551" cy="1036672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zh-CN" altLang="en-US" sz="2000" b="0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输入一个样本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计算所有神经元的输出</a:t>
            </a:r>
          </a:p>
        </p:txBody>
      </p:sp>
      <p:sp>
        <p:nvSpPr>
          <p:cNvPr id="9" name="文本框 132"/>
          <p:cNvSpPr txBox="1"/>
          <p:nvPr/>
        </p:nvSpPr>
        <p:spPr>
          <a:xfrm>
            <a:off x="7679316" y="913564"/>
            <a:ext cx="1909444" cy="746546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kumimoji="0" lang="zh-CN" altLang="en-US" sz="2000" b="0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，得到输出层神经元</a:t>
            </a:r>
            <a:r>
              <a:rPr kumimoji="0" lang="en-US" altLang="zh-CN" sz="2000" b="0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k</a:t>
            </a:r>
            <a:r>
              <a:rPr kumimoji="0" lang="zh-CN" altLang="en-US" sz="2000" b="0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的输出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134"/>
              <p:cNvSpPr txBox="1"/>
              <p:nvPr/>
            </p:nvSpPr>
            <p:spPr>
              <a:xfrm>
                <a:off x="1039235" y="853377"/>
                <a:ext cx="3538585" cy="777737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3</a:t>
                </a:r>
                <a:r>
                  <a:rPr kumimoji="0" lang="zh-CN" altLang="en-US" sz="2000" b="0" i="0" u="none" strike="noStrike" kern="1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，计算输出层神经元的</a:t>
                </a:r>
                <a:r>
                  <a:rPr kumimoji="0" lang="en-US" sz="2000" b="0" i="0" u="none" strike="noStrike" kern="100" cap="none" spc="0" normalizeH="0" baseline="0" noProof="0" dirty="0" err="1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宋体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δ</a:t>
                </a:r>
                <a:r>
                  <a:rPr kumimoji="0" lang="en-US" sz="2000" b="0" i="0" u="none" strike="noStrike" kern="100" cap="none" spc="0" normalizeH="0" baseline="-25000" noProof="0" dirty="0" err="1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宋体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k</a:t>
                </a:r>
                <a:endParaRPr kumimoji="0" lang="en-US" altLang="zh-CN" sz="2000" b="0" i="0" u="none" strike="noStrike" kern="1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zh-CN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𝛿</m:t>
                          </m:r>
                        </m:e>
                        <m:sub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𝑘</m:t>
                          </m:r>
                        </m:sub>
                      </m:sSub>
                      <m:r>
                        <a:rPr kumimoji="0" lang="en-US" altLang="zh-CN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=(</m:t>
                      </m:r>
                      <m:sSub>
                        <m:sSubPr>
                          <m:ctrlPr>
                            <a:rPr kumimoji="0" lang="zh-CN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𝑡</m:t>
                          </m:r>
                        </m:e>
                        <m:sub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𝑘</m:t>
                          </m:r>
                        </m:sub>
                      </m:sSub>
                      <m:r>
                        <a:rPr kumimoji="0" lang="en-US" altLang="zh-CN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−</m:t>
                      </m:r>
                      <m:sSub>
                        <m:sSubPr>
                          <m:ctrlPr>
                            <a:rPr kumimoji="0" lang="zh-CN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𝑜</m:t>
                          </m:r>
                        </m:e>
                        <m:sub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𝑘</m:t>
                          </m:r>
                        </m:sub>
                      </m:sSub>
                      <m:r>
                        <a:rPr kumimoji="0" lang="en-US" altLang="zh-CN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)</m:t>
                      </m:r>
                      <m:sSub>
                        <m:sSubPr>
                          <m:ctrlPr>
                            <a:rPr kumimoji="0" lang="zh-CN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𝑜</m:t>
                          </m:r>
                        </m:e>
                        <m:sub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𝑘</m:t>
                          </m:r>
                        </m:sub>
                      </m:sSub>
                      <m:r>
                        <a:rPr kumimoji="0" lang="en-US" altLang="zh-CN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(1−</m:t>
                      </m:r>
                      <m:sSub>
                        <m:sSubPr>
                          <m:ctrlPr>
                            <a:rPr kumimoji="0" lang="zh-CN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𝑜</m:t>
                          </m:r>
                        </m:e>
                        <m:sub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𝑘</m:t>
                          </m:r>
                        </m:sub>
                      </m:sSub>
                      <m:r>
                        <a:rPr kumimoji="0" lang="en-US" altLang="zh-CN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zh-CN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zh-CN" sz="2000" b="0" i="0" u="none" strike="noStrike" kern="1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文本框 1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9235" y="853377"/>
                <a:ext cx="3538585" cy="777737"/>
              </a:xfrm>
              <a:prstGeom prst="rect">
                <a:avLst/>
              </a:prstGeom>
              <a:blipFill>
                <a:blip r:embed="rId4"/>
                <a:stretch>
                  <a:fillRect l="-1721" t="-7031"/>
                </a:stretch>
              </a:blipFill>
              <a:ln w="635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36"/>
              <p:cNvSpPr txBox="1"/>
              <p:nvPr/>
            </p:nvSpPr>
            <p:spPr>
              <a:xfrm>
                <a:off x="609195" y="2165081"/>
                <a:ext cx="4031495" cy="1306824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22860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5</a:t>
                </a:r>
                <a:r>
                  <a:rPr kumimoji="0" lang="zh-CN" altLang="en-US" sz="2000" b="0" i="0" u="none" strike="noStrike" kern="1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，用</a:t>
                </a:r>
                <a:r>
                  <a:rPr kumimoji="0" lang="en-US" sz="2000" b="0" i="0" u="none" strike="noStrike" kern="100" cap="none" spc="0" normalizeH="0" baseline="0" noProof="0" dirty="0" err="1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宋体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δ</a:t>
                </a:r>
                <a:r>
                  <a:rPr kumimoji="0" lang="en-US" sz="2000" b="0" i="0" u="none" strike="noStrike" kern="100" cap="none" spc="0" normalizeH="0" baseline="-25000" noProof="0" dirty="0" err="1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宋体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k</a:t>
                </a:r>
                <a:r>
                  <a:rPr kumimoji="0" lang="zh-CN" altLang="en-US" sz="2000" b="0" i="0" u="none" strike="noStrike" kern="1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计算隐含层</a:t>
                </a:r>
                <a:r>
                  <a:rPr kumimoji="0" lang="en-US" sz="2000" b="0" i="0" u="none" strike="noStrike" kern="1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2</a:t>
                </a:r>
                <a:r>
                  <a:rPr kumimoji="0" lang="zh-CN" altLang="en-US" sz="2000" b="0" i="0" u="none" strike="noStrike" kern="1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的</a:t>
                </a:r>
                <a:r>
                  <a:rPr kumimoji="0" lang="en-US" sz="2000" b="0" i="0" u="none" strike="noStrike" kern="100" cap="none" spc="0" normalizeH="0" baseline="0" noProof="0" dirty="0" err="1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宋体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δ</a:t>
                </a:r>
                <a:r>
                  <a:rPr kumimoji="0" lang="en-US" sz="2000" b="0" i="0" u="none" strike="noStrike" kern="100" cap="none" spc="0" normalizeH="0" baseline="-25000" noProof="0" dirty="0" err="1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宋体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h</a:t>
                </a:r>
                <a:endParaRPr kumimoji="0" lang="en-US" sz="2000" b="0" i="0" u="none" strike="noStrike" kern="100" cap="none" spc="0" normalizeH="0" baseline="-2500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宋体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marL="22860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zh-CN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𝛿</m:t>
                          </m:r>
                        </m:e>
                        <m:sub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h</m:t>
                          </m:r>
                        </m:sub>
                      </m:sSub>
                      <m:r>
                        <a:rPr kumimoji="0" lang="en-US" altLang="zh-CN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kumimoji="0" lang="zh-CN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𝑜</m:t>
                          </m:r>
                        </m:e>
                        <m:sub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h</m:t>
                          </m:r>
                        </m:sub>
                      </m:sSub>
                      <m:r>
                        <a:rPr kumimoji="0" lang="en-US" altLang="zh-CN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(1−</m:t>
                      </m:r>
                      <m:sSub>
                        <m:sSubPr>
                          <m:ctrlPr>
                            <a:rPr kumimoji="0" lang="zh-CN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𝑜</m:t>
                          </m:r>
                        </m:e>
                        <m:sub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h</m:t>
                          </m:r>
                        </m:sub>
                      </m:sSub>
                      <m:r>
                        <a:rPr kumimoji="0" lang="en-US" altLang="zh-CN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)</m:t>
                      </m:r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kumimoji="0" lang="zh-CN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naryPr>
                        <m:sub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𝑘</m:t>
                          </m:r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∈</m:t>
                          </m:r>
                          <m:r>
                            <a:rPr lang="zh-CN" alt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后继</m:t>
                          </m:r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(</m:t>
                          </m:r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h</m:t>
                          </m:r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)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kumimoji="0" lang="zh-CN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𝛿</m:t>
                              </m:r>
                            </m:e>
                            <m:sub>
                              <m: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𝑘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0" lang="zh-CN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𝑘h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kumimoji="0" lang="zh-CN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  <a:p>
                <a:pPr marL="22860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000" b="0" i="0" u="none" strike="noStrike" kern="1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文本框 1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195" y="2165081"/>
                <a:ext cx="4031495" cy="1306824"/>
              </a:xfrm>
              <a:prstGeom prst="rect">
                <a:avLst/>
              </a:prstGeom>
              <a:blipFill>
                <a:blip r:embed="rId5"/>
                <a:stretch>
                  <a:fillRect t="-3721"/>
                </a:stretch>
              </a:blipFill>
              <a:ln w="635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曲线连接符 13"/>
          <p:cNvCxnSpPr/>
          <p:nvPr/>
        </p:nvCxnSpPr>
        <p:spPr>
          <a:xfrm>
            <a:off x="3213324" y="5590326"/>
            <a:ext cx="1037888" cy="283156"/>
          </a:xfrm>
          <a:prstGeom prst="curvedConnector3">
            <a:avLst>
              <a:gd name="adj1" fmla="val 50000"/>
            </a:avLst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5" name="曲线连接符 14"/>
          <p:cNvCxnSpPr/>
          <p:nvPr/>
        </p:nvCxnSpPr>
        <p:spPr>
          <a:xfrm rot="10800000" flipV="1">
            <a:off x="6324009" y="1212636"/>
            <a:ext cx="1340483" cy="733408"/>
          </a:xfrm>
          <a:prstGeom prst="curvedConnector3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6" name="曲线连接符 15"/>
          <p:cNvCxnSpPr/>
          <p:nvPr/>
        </p:nvCxnSpPr>
        <p:spPr>
          <a:xfrm>
            <a:off x="4252098" y="1268336"/>
            <a:ext cx="1550572" cy="632482"/>
          </a:xfrm>
          <a:prstGeom prst="curvedConnector3">
            <a:avLst>
              <a:gd name="adj1" fmla="val 50000"/>
            </a:avLst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7" name="曲线连接符 16"/>
          <p:cNvCxnSpPr/>
          <p:nvPr/>
        </p:nvCxnSpPr>
        <p:spPr>
          <a:xfrm rot="10800000" flipV="1">
            <a:off x="6984816" y="2383769"/>
            <a:ext cx="691602" cy="400016"/>
          </a:xfrm>
          <a:prstGeom prst="curvedConnector3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8" name="曲线连接符 17"/>
          <p:cNvCxnSpPr/>
          <p:nvPr/>
        </p:nvCxnSpPr>
        <p:spPr>
          <a:xfrm>
            <a:off x="4131896" y="2500095"/>
            <a:ext cx="1797224" cy="800454"/>
          </a:xfrm>
          <a:prstGeom prst="curvedConnector3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9" name="曲线连接符 18"/>
          <p:cNvCxnSpPr/>
          <p:nvPr/>
        </p:nvCxnSpPr>
        <p:spPr>
          <a:xfrm rot="10800000" flipV="1">
            <a:off x="6945991" y="3722244"/>
            <a:ext cx="729756" cy="314968"/>
          </a:xfrm>
          <a:prstGeom prst="curvedConnector3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0" name="曲线连接符 19"/>
          <p:cNvCxnSpPr/>
          <p:nvPr/>
        </p:nvCxnSpPr>
        <p:spPr>
          <a:xfrm>
            <a:off x="4018350" y="4169532"/>
            <a:ext cx="1784320" cy="477635"/>
          </a:xfrm>
          <a:prstGeom prst="curvedConnector3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1" name="曲线连接符 20"/>
          <p:cNvCxnSpPr/>
          <p:nvPr/>
        </p:nvCxnSpPr>
        <p:spPr>
          <a:xfrm rot="5400000">
            <a:off x="7192780" y="4773168"/>
            <a:ext cx="560509" cy="431279"/>
          </a:xfrm>
          <a:prstGeom prst="curvedConnector3">
            <a:avLst>
              <a:gd name="adj1" fmla="val 46893"/>
            </a:avLst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85" name="直接箭头连接符 84"/>
          <p:cNvCxnSpPr/>
          <p:nvPr/>
        </p:nvCxnSpPr>
        <p:spPr>
          <a:xfrm flipH="1" flipV="1">
            <a:off x="6114356" y="1305846"/>
            <a:ext cx="6096" cy="488444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6" name="文本框 35"/>
          <p:cNvSpPr txBox="1"/>
          <p:nvPr/>
        </p:nvSpPr>
        <p:spPr>
          <a:xfrm>
            <a:off x="5910806" y="829370"/>
            <a:ext cx="578535" cy="477132"/>
          </a:xfrm>
          <a:prstGeom prst="rect">
            <a:avLst/>
          </a:prstGeom>
          <a:solidFill>
            <a:sysClr val="window" lastClr="FFFFFF"/>
          </a:solidFill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o</a:t>
            </a:r>
            <a:r>
              <a:rPr kumimoji="0" lang="en-US" sz="2000" b="0" i="0" u="none" strike="noStrike" kern="1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k</a:t>
            </a:r>
            <a:endParaRPr kumimoji="0" lang="zh-CN" altLang="en-US" sz="20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7" name="椭圆 86"/>
          <p:cNvSpPr/>
          <p:nvPr/>
        </p:nvSpPr>
        <p:spPr>
          <a:xfrm>
            <a:off x="5968055" y="1801641"/>
            <a:ext cx="287523" cy="291011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88" name="直接箭头连接符 87"/>
          <p:cNvCxnSpPr>
            <a:stCxn id="55" idx="0"/>
            <a:endCxn id="87" idx="4"/>
          </p:cNvCxnSpPr>
          <p:nvPr/>
        </p:nvCxnSpPr>
        <p:spPr>
          <a:xfrm flipV="1">
            <a:off x="4914713" y="2092652"/>
            <a:ext cx="1197104" cy="1083097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89" name="直接箭头连接符 88"/>
          <p:cNvCxnSpPr>
            <a:stCxn id="57" idx="0"/>
            <a:endCxn id="87" idx="4"/>
          </p:cNvCxnSpPr>
          <p:nvPr/>
        </p:nvCxnSpPr>
        <p:spPr>
          <a:xfrm flipH="1" flipV="1">
            <a:off x="6111817" y="2092652"/>
            <a:ext cx="1263892" cy="1108853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90" name="直接箭头连接符 89"/>
          <p:cNvCxnSpPr>
            <a:stCxn id="56" idx="0"/>
            <a:endCxn id="87" idx="4"/>
          </p:cNvCxnSpPr>
          <p:nvPr/>
        </p:nvCxnSpPr>
        <p:spPr>
          <a:xfrm flipV="1">
            <a:off x="6077938" y="2092652"/>
            <a:ext cx="33879" cy="1083097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91" name="文本框 112"/>
          <p:cNvSpPr txBox="1"/>
          <p:nvPr/>
        </p:nvSpPr>
        <p:spPr>
          <a:xfrm>
            <a:off x="6407245" y="1777734"/>
            <a:ext cx="549717" cy="357953"/>
          </a:xfrm>
          <a:prstGeom prst="rect">
            <a:avLst/>
          </a:prstGeom>
          <a:noFill/>
          <a:ln w="28575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…</a:t>
            </a:r>
            <a:endParaRPr kumimoji="0" lang="zh-CN" altLang="en-US" sz="20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0" name="文本框 112"/>
          <p:cNvSpPr txBox="1"/>
          <p:nvPr/>
        </p:nvSpPr>
        <p:spPr>
          <a:xfrm>
            <a:off x="5309168" y="3143867"/>
            <a:ext cx="807705" cy="476164"/>
          </a:xfrm>
          <a:prstGeom prst="rect">
            <a:avLst/>
          </a:prstGeom>
          <a:noFill/>
          <a:ln w="28575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…</a:t>
            </a:r>
            <a:endParaRPr kumimoji="0" lang="zh-CN" altLang="en-US" sz="20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1" name="文本框 112"/>
          <p:cNvSpPr txBox="1"/>
          <p:nvPr/>
        </p:nvSpPr>
        <p:spPr>
          <a:xfrm>
            <a:off x="6346946" y="4432327"/>
            <a:ext cx="807705" cy="476164"/>
          </a:xfrm>
          <a:prstGeom prst="rect">
            <a:avLst/>
          </a:prstGeom>
          <a:noFill/>
          <a:ln w="28575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…</a:t>
            </a:r>
            <a:endParaRPr kumimoji="0" lang="zh-CN" altLang="en-US" sz="20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2" name="文本框 112"/>
          <p:cNvSpPr txBox="1"/>
          <p:nvPr/>
        </p:nvSpPr>
        <p:spPr>
          <a:xfrm>
            <a:off x="5152576" y="4432866"/>
            <a:ext cx="807705" cy="476164"/>
          </a:xfrm>
          <a:prstGeom prst="rect">
            <a:avLst/>
          </a:prstGeom>
          <a:noFill/>
          <a:ln w="28575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…</a:t>
            </a:r>
            <a:endParaRPr kumimoji="0" lang="zh-CN" altLang="en-US" sz="20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文本框 135"/>
              <p:cNvSpPr txBox="1"/>
              <p:nvPr/>
            </p:nvSpPr>
            <p:spPr>
              <a:xfrm>
                <a:off x="7702964" y="3368453"/>
                <a:ext cx="4179156" cy="817738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000" b="0" i="0" u="none" strike="noStrike" kern="1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6</a:t>
                </a:r>
                <a:r>
                  <a:rPr kumimoji="0" lang="zh-CN" altLang="en-US" sz="2000" b="0" i="0" u="none" strike="noStrike" kern="1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，用</a:t>
                </a:r>
                <a:r>
                  <a:rPr kumimoji="0" lang="en-US" sz="2000" b="0" i="0" u="none" strike="noStrike" kern="100" cap="none" spc="0" normalizeH="0" baseline="0" noProof="0" dirty="0" err="1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宋体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δ</a:t>
                </a:r>
                <a:r>
                  <a:rPr kumimoji="0" lang="en-US" sz="2000" b="0" i="0" u="none" strike="noStrike" kern="100" cap="none" spc="0" normalizeH="0" baseline="-25000" noProof="0" dirty="0" err="1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宋体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h</a:t>
                </a:r>
                <a:r>
                  <a:rPr kumimoji="0" lang="zh-CN" altLang="en-US" sz="2000" b="0" i="0" u="none" strike="noStrike" kern="1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值更新权重</a:t>
                </a:r>
                <a:endParaRPr kumimoji="0" lang="en-US" altLang="zh-CN" sz="2000" b="0" i="0" u="none" strike="noStrike" kern="1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zh-CN" altLang="zh-CN" sz="20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△</m:t>
                    </m:r>
                    <m:sSub>
                      <m:sSubPr>
                        <m:ctrlPr>
                          <a:rPr kumimoji="0" lang="zh-CN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0" lang="en-US" altLang="zh-CN" sz="20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w</m:t>
                        </m:r>
                      </m:e>
                      <m:sub>
                        <m: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h</m:t>
                        </m:r>
                        <m: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𝑖</m:t>
                        </m:r>
                      </m:sub>
                    </m:sSub>
                    <m:r>
                      <a:rPr kumimoji="0" lang="en-US" altLang="zh-CN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r>
                      <a:rPr kumimoji="0" lang="en-US" altLang="zh-CN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𝜂</m:t>
                    </m:r>
                    <m:sSub>
                      <m:sSubPr>
                        <m:ctrlPr>
                          <a:rPr kumimoji="0" lang="zh-CN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𝛿</m:t>
                        </m:r>
                      </m:e>
                      <m:sub>
                        <m: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h</m:t>
                        </m:r>
                      </m:sub>
                    </m:sSub>
                    <m:sSub>
                      <m:sSubPr>
                        <m:ctrlPr>
                          <a:rPr kumimoji="0" lang="zh-CN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𝑥</m:t>
                        </m:r>
                      </m:e>
                      <m:sub>
                        <m: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h</m:t>
                        </m:r>
                        <m: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0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zh-CN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0" lang="en-US" altLang="zh-CN" sz="20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w</m:t>
                        </m:r>
                      </m:e>
                      <m:sub>
                        <m: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h</m:t>
                        </m:r>
                        <m: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𝑖</m:t>
                        </m:r>
                      </m:sub>
                    </m:sSub>
                    <m:r>
                      <a:rPr kumimoji="0" lang="en-US" altLang="zh-CN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sSub>
                      <m:sSubPr>
                        <m:ctrlPr>
                          <a:rPr kumimoji="0" lang="zh-CN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𝑤</m:t>
                        </m:r>
                      </m:e>
                      <m:sub>
                        <m: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h</m:t>
                        </m:r>
                        <m: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𝑖</m:t>
                        </m:r>
                      </m:sub>
                    </m:sSub>
                    <m:r>
                      <a:rPr kumimoji="0" lang="en-US" altLang="zh-CN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+</m:t>
                    </m:r>
                    <m:r>
                      <a:rPr kumimoji="0" lang="zh-CN" altLang="zh-CN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△</m:t>
                    </m:r>
                    <m:sSub>
                      <m:sSubPr>
                        <m:ctrlPr>
                          <a:rPr kumimoji="0" lang="zh-CN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𝑤</m:t>
                        </m:r>
                      </m:e>
                      <m:sub>
                        <m: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h</m:t>
                        </m:r>
                        <m: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𝑖</m:t>
                        </m:r>
                      </m:sub>
                    </m:sSub>
                  </m:oMath>
                </a14:m>
                <a:endParaRPr kumimoji="0" lang="zh-CN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06" name="文本框 1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2964" y="3368453"/>
                <a:ext cx="4179156" cy="817738"/>
              </a:xfrm>
              <a:prstGeom prst="rect">
                <a:avLst/>
              </a:prstGeom>
              <a:blipFill>
                <a:blip r:embed="rId6"/>
                <a:stretch>
                  <a:fillRect l="-1606" t="-6716" b="-746"/>
                </a:stretch>
              </a:blipFill>
              <a:ln w="635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文本框 136"/>
              <p:cNvSpPr txBox="1"/>
              <p:nvPr/>
            </p:nvSpPr>
            <p:spPr>
              <a:xfrm>
                <a:off x="567785" y="3820743"/>
                <a:ext cx="4027588" cy="1306824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22860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000" b="0" i="0" u="none" strike="noStrike" kern="1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7</a:t>
                </a:r>
                <a:r>
                  <a:rPr kumimoji="0" lang="zh-CN" altLang="en-US" sz="2000" b="0" i="0" u="none" strike="noStrike" kern="1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，用</a:t>
                </a:r>
                <a:r>
                  <a:rPr kumimoji="0" lang="en-US" sz="2000" b="0" i="0" u="none" strike="noStrike" kern="100" cap="none" spc="0" normalizeH="0" baseline="0" noProof="0" dirty="0" err="1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宋体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δ</a:t>
                </a:r>
                <a:r>
                  <a:rPr kumimoji="0" lang="en-US" sz="2000" b="0" i="0" u="none" strike="noStrike" kern="100" cap="none" spc="0" normalizeH="0" baseline="-25000" noProof="0" dirty="0" err="1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宋体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h</a:t>
                </a:r>
                <a:r>
                  <a:rPr kumimoji="0" lang="zh-CN" altLang="en-US" sz="2000" b="0" i="0" u="none" strike="noStrike" kern="1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计算隐含层</a:t>
                </a:r>
                <a:r>
                  <a:rPr kumimoji="0" lang="en-US" altLang="zh-CN" sz="2000" b="0" i="0" u="none" strike="noStrike" kern="1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1</a:t>
                </a:r>
                <a:r>
                  <a:rPr kumimoji="0" lang="zh-CN" altLang="en-US" sz="2000" b="0" i="0" u="none" strike="noStrike" kern="1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的</a:t>
                </a:r>
                <a:r>
                  <a:rPr kumimoji="0" lang="en-US" sz="2000" b="0" i="0" u="none" strike="noStrike" kern="100" cap="none" spc="0" normalizeH="0" baseline="0" noProof="0" dirty="0" err="1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宋体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δ</a:t>
                </a:r>
                <a:r>
                  <a:rPr kumimoji="0" lang="en-US" sz="2000" b="0" i="0" u="none" strike="noStrike" kern="100" cap="none" spc="0" normalizeH="0" baseline="-25000" noProof="0" dirty="0" err="1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宋体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g</a:t>
                </a:r>
                <a:endParaRPr kumimoji="0" lang="en-US" sz="2000" b="0" i="0" u="none" strike="noStrike" kern="100" cap="none" spc="0" normalizeH="0" baseline="-2500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宋体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marL="22860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zh-CN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𝛿</m:t>
                          </m:r>
                        </m:e>
                        <m:sub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𝑔</m:t>
                          </m:r>
                        </m:sub>
                      </m:sSub>
                      <m:r>
                        <a:rPr kumimoji="0" lang="en-US" altLang="zh-CN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kumimoji="0" lang="zh-CN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𝑜</m:t>
                          </m:r>
                        </m:e>
                        <m:sub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𝑔</m:t>
                          </m:r>
                        </m:sub>
                      </m:sSub>
                      <m:r>
                        <a:rPr kumimoji="0" lang="en-US" altLang="zh-CN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(1−</m:t>
                      </m:r>
                      <m:sSub>
                        <m:sSubPr>
                          <m:ctrlPr>
                            <a:rPr kumimoji="0" lang="zh-CN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𝑜</m:t>
                          </m:r>
                        </m:e>
                        <m:sub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𝑔</m:t>
                          </m:r>
                        </m:sub>
                      </m:sSub>
                      <m:r>
                        <a:rPr kumimoji="0" lang="en-US" altLang="zh-CN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)</m:t>
                      </m:r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kumimoji="0" lang="zh-CN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naryPr>
                        <m:sub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𝑘</m:t>
                          </m:r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∈</m:t>
                          </m:r>
                          <m:r>
                            <a:rPr lang="zh-CN" alt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后继</m:t>
                          </m:r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(</m:t>
                          </m:r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𝑔</m:t>
                          </m:r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)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kumimoji="0" lang="zh-CN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𝛿</m:t>
                              </m:r>
                            </m:e>
                            <m:sub>
                              <m: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𝑘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0" lang="zh-CN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𝑘</m:t>
                              </m:r>
                              <m:r>
                                <a:rPr kumimoji="0" lang="en-US" altLang="zh-CN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𝑔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kumimoji="0" lang="zh-CN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  <a:p>
                <a:pPr marL="22860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000" b="0" i="0" u="none" strike="noStrike" kern="1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7" name="文本框 1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785" y="3820743"/>
                <a:ext cx="4027588" cy="1306824"/>
              </a:xfrm>
              <a:prstGeom prst="rect">
                <a:avLst/>
              </a:prstGeom>
              <a:blipFill>
                <a:blip r:embed="rId7"/>
                <a:stretch>
                  <a:fillRect t="-4206"/>
                </a:stretch>
              </a:blipFill>
              <a:ln w="635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文本框 135"/>
              <p:cNvSpPr txBox="1"/>
              <p:nvPr/>
            </p:nvSpPr>
            <p:spPr>
              <a:xfrm>
                <a:off x="7677975" y="4432327"/>
                <a:ext cx="4179156" cy="817738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000" b="0" i="0" u="none" strike="noStrike" kern="1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8</a:t>
                </a:r>
                <a:r>
                  <a:rPr kumimoji="0" lang="zh-CN" altLang="en-US" sz="2000" b="0" i="0" u="none" strike="noStrike" kern="1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，用</a:t>
                </a:r>
                <a:r>
                  <a:rPr kumimoji="0" lang="en-US" sz="2000" b="0" i="0" u="none" strike="noStrike" kern="100" cap="none" spc="0" normalizeH="0" baseline="0" noProof="0" dirty="0" err="1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宋体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δ</a:t>
                </a:r>
                <a:r>
                  <a:rPr kumimoji="0" lang="en-US" sz="2000" b="0" i="0" u="none" strike="noStrike" kern="100" cap="none" spc="0" normalizeH="0" baseline="-25000" noProof="0" dirty="0" err="1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宋体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g</a:t>
                </a:r>
                <a:r>
                  <a:rPr kumimoji="0" lang="zh-CN" altLang="en-US" sz="2000" b="0" i="0" u="none" strike="noStrike" kern="1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值更新权重</a:t>
                </a:r>
                <a:endParaRPr kumimoji="0" lang="en-US" altLang="zh-CN" sz="2000" b="0" i="0" u="none" strike="noStrike" kern="1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zh-CN" altLang="zh-CN" sz="20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△</m:t>
                    </m:r>
                    <m:sSub>
                      <m:sSubPr>
                        <m:ctrlPr>
                          <a:rPr kumimoji="0" lang="zh-CN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0" lang="en-US" altLang="zh-CN" sz="20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w</m:t>
                        </m:r>
                      </m:e>
                      <m:sub>
                        <m: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𝑔</m:t>
                        </m:r>
                        <m: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𝑖</m:t>
                        </m:r>
                      </m:sub>
                    </m:sSub>
                    <m:r>
                      <a:rPr kumimoji="0" lang="en-US" altLang="zh-CN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r>
                      <a:rPr kumimoji="0" lang="en-US" altLang="zh-CN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𝜂</m:t>
                    </m:r>
                    <m:sSub>
                      <m:sSubPr>
                        <m:ctrlPr>
                          <a:rPr kumimoji="0" lang="zh-CN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𝛿</m:t>
                        </m:r>
                      </m:e>
                      <m:sub>
                        <m: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𝑔</m:t>
                        </m:r>
                      </m:sub>
                    </m:sSub>
                    <m:sSub>
                      <m:sSubPr>
                        <m:ctrlPr>
                          <a:rPr kumimoji="0" lang="zh-CN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𝑥</m:t>
                        </m:r>
                      </m:e>
                      <m:sub>
                        <m: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𝑔</m:t>
                        </m:r>
                        <m: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0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zh-CN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0" lang="en-US" altLang="zh-CN" sz="20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w</m:t>
                        </m:r>
                      </m:e>
                      <m:sub>
                        <m: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𝑔</m:t>
                        </m:r>
                        <m: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𝑖</m:t>
                        </m:r>
                      </m:sub>
                    </m:sSub>
                    <m:r>
                      <a:rPr kumimoji="0" lang="en-US" altLang="zh-CN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sSub>
                      <m:sSubPr>
                        <m:ctrlPr>
                          <a:rPr kumimoji="0" lang="zh-CN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𝑤</m:t>
                        </m:r>
                      </m:e>
                      <m:sub>
                        <m: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𝑔</m:t>
                        </m:r>
                        <m: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𝑖</m:t>
                        </m:r>
                      </m:sub>
                    </m:sSub>
                    <m:r>
                      <a:rPr kumimoji="0" lang="en-US" altLang="zh-CN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+</m:t>
                    </m:r>
                    <m:r>
                      <a:rPr kumimoji="0" lang="zh-CN" altLang="zh-CN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△</m:t>
                    </m:r>
                    <m:sSub>
                      <m:sSubPr>
                        <m:ctrlPr>
                          <a:rPr kumimoji="0" lang="zh-CN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𝑤</m:t>
                        </m:r>
                      </m:e>
                      <m:sub>
                        <m: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𝑔</m:t>
                        </m:r>
                        <m: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𝑖</m:t>
                        </m:r>
                      </m:sub>
                    </m:sSub>
                  </m:oMath>
                </a14:m>
                <a:endParaRPr kumimoji="0" lang="zh-CN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19" name="文本框 1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7975" y="4432327"/>
                <a:ext cx="4179156" cy="817738"/>
              </a:xfrm>
              <a:prstGeom prst="rect">
                <a:avLst/>
              </a:prstGeom>
              <a:blipFill>
                <a:blip r:embed="rId8"/>
                <a:stretch>
                  <a:fillRect l="-1606" t="-5970" b="-2985"/>
                </a:stretch>
              </a:blipFill>
              <a:ln w="635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文本框 35"/>
              <p:cNvSpPr txBox="1"/>
              <p:nvPr/>
            </p:nvSpPr>
            <p:spPr>
              <a:xfrm>
                <a:off x="5822879" y="1747596"/>
                <a:ext cx="578535" cy="477132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2000" b="0" i="1" u="none" strike="noStrike" kern="1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𝑘</m:t>
                      </m:r>
                    </m:oMath>
                  </m:oMathPara>
                </a14:m>
                <a:endParaRPr kumimoji="0" lang="zh-CN" altLang="en-US" sz="2000" b="0" i="0" u="none" strike="noStrike" kern="1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5" name="文本框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2879" y="1747596"/>
                <a:ext cx="578535" cy="4771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635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文本框 35"/>
              <p:cNvSpPr txBox="1"/>
              <p:nvPr/>
            </p:nvSpPr>
            <p:spPr>
              <a:xfrm>
                <a:off x="5806398" y="3122234"/>
                <a:ext cx="578535" cy="477132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2000" b="0" i="1" u="none" strike="noStrike" kern="1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h</m:t>
                      </m:r>
                    </m:oMath>
                  </m:oMathPara>
                </a14:m>
                <a:endParaRPr kumimoji="0" lang="zh-CN" altLang="en-US" sz="2000" b="0" i="0" u="none" strike="noStrike" kern="1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6" name="文本框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6398" y="3122234"/>
                <a:ext cx="578535" cy="4771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635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文本框 35"/>
              <p:cNvSpPr txBox="1"/>
              <p:nvPr/>
            </p:nvSpPr>
            <p:spPr>
              <a:xfrm>
                <a:off x="5797356" y="4411020"/>
                <a:ext cx="578535" cy="477132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2000" b="0" i="1" u="none" strike="noStrike" kern="1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𝑔</m:t>
                      </m:r>
                    </m:oMath>
                  </m:oMathPara>
                </a14:m>
                <a:endParaRPr kumimoji="0" lang="zh-CN" altLang="en-US" sz="2000" b="0" i="0" u="none" strike="noStrike" kern="1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7" name="文本框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7356" y="4411020"/>
                <a:ext cx="578535" cy="4771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635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8" name="直接箭头连接符 127"/>
          <p:cNvCxnSpPr/>
          <p:nvPr/>
        </p:nvCxnSpPr>
        <p:spPr>
          <a:xfrm flipV="1">
            <a:off x="4913044" y="2087298"/>
            <a:ext cx="1197104" cy="1083097"/>
          </a:xfrm>
          <a:prstGeom prst="straightConnector1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29" name="直接箭头连接符 128"/>
          <p:cNvCxnSpPr/>
          <p:nvPr/>
        </p:nvCxnSpPr>
        <p:spPr>
          <a:xfrm flipH="1" flipV="1">
            <a:off x="6110148" y="2087298"/>
            <a:ext cx="1263892" cy="1108853"/>
          </a:xfrm>
          <a:prstGeom prst="straightConnector1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30" name="直接箭头连接符 129"/>
          <p:cNvCxnSpPr/>
          <p:nvPr/>
        </p:nvCxnSpPr>
        <p:spPr>
          <a:xfrm flipV="1">
            <a:off x="6076269" y="2087298"/>
            <a:ext cx="33879" cy="1083097"/>
          </a:xfrm>
          <a:prstGeom prst="straightConnector1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31" name="直接箭头连接符 130"/>
          <p:cNvCxnSpPr/>
          <p:nvPr/>
        </p:nvCxnSpPr>
        <p:spPr>
          <a:xfrm flipV="1">
            <a:off x="6077076" y="3464015"/>
            <a:ext cx="679" cy="1036391"/>
          </a:xfrm>
          <a:prstGeom prst="straightConnector1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32" name="直接箭头连接符 131"/>
          <p:cNvCxnSpPr/>
          <p:nvPr/>
        </p:nvCxnSpPr>
        <p:spPr>
          <a:xfrm flipV="1">
            <a:off x="4913848" y="3464015"/>
            <a:ext cx="1163907" cy="1036391"/>
          </a:xfrm>
          <a:prstGeom prst="straightConnector1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33" name="直接箭头连接符 132"/>
          <p:cNvCxnSpPr/>
          <p:nvPr/>
        </p:nvCxnSpPr>
        <p:spPr>
          <a:xfrm flipH="1" flipV="1">
            <a:off x="6077755" y="3464015"/>
            <a:ext cx="1323216" cy="1062146"/>
          </a:xfrm>
          <a:prstGeom prst="straightConnector1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35" name="直接箭头连接符 134"/>
          <p:cNvCxnSpPr/>
          <p:nvPr/>
        </p:nvCxnSpPr>
        <p:spPr>
          <a:xfrm flipV="1">
            <a:off x="4534081" y="4790793"/>
            <a:ext cx="1538524" cy="894736"/>
          </a:xfrm>
          <a:prstGeom prst="straightConnector1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36" name="直接箭头连接符 135"/>
          <p:cNvCxnSpPr/>
          <p:nvPr/>
        </p:nvCxnSpPr>
        <p:spPr>
          <a:xfrm flipH="1" flipV="1">
            <a:off x="6072605" y="4790793"/>
            <a:ext cx="4" cy="894736"/>
          </a:xfrm>
          <a:prstGeom prst="straightConnector1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37" name="直接箭头连接符 136"/>
          <p:cNvCxnSpPr/>
          <p:nvPr/>
        </p:nvCxnSpPr>
        <p:spPr>
          <a:xfrm flipH="1" flipV="1">
            <a:off x="6072605" y="4790793"/>
            <a:ext cx="1877296" cy="914053"/>
          </a:xfrm>
          <a:prstGeom prst="straightConnector1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38" name="文本框 137"/>
          <p:cNvSpPr txBox="1"/>
          <p:nvPr/>
        </p:nvSpPr>
        <p:spPr>
          <a:xfrm>
            <a:off x="4484460" y="443819"/>
            <a:ext cx="46421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反向传播算法（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BP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3581734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/>
      <p:bldP spid="10" grpId="0"/>
      <p:bldP spid="11" grpId="0"/>
      <p:bldP spid="106" grpId="0"/>
      <p:bldP spid="107" grpId="0"/>
      <p:bldP spid="119" grpId="0"/>
      <p:bldP spid="125" grpId="0"/>
      <p:bldP spid="126" grpId="0"/>
      <p:bldP spid="127" grpId="0"/>
      <p:bldP spid="138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21109" y="234144"/>
            <a:ext cx="7772400" cy="1143000"/>
          </a:xfrm>
        </p:spPr>
        <p:txBody>
          <a:bodyPr/>
          <a:lstStyle/>
          <a:p>
            <a:pPr>
              <a:defRPr/>
            </a:pPr>
            <a:r>
              <a:rPr lang="en-US" altLang="zh-CN" dirty="0"/>
              <a:t>BP</a:t>
            </a:r>
            <a:r>
              <a:rPr lang="zh-CN" altLang="en-US" dirty="0"/>
              <a:t>算法（随机梯度下降版）</a:t>
            </a:r>
          </a:p>
        </p:txBody>
      </p:sp>
      <p:sp>
        <p:nvSpPr>
          <p:cNvPr id="15367" name="内容占位符 2"/>
          <p:cNvSpPr>
            <a:spLocks noGrp="1"/>
          </p:cNvSpPr>
          <p:nvPr>
            <p:ph idx="1"/>
          </p:nvPr>
        </p:nvSpPr>
        <p:spPr>
          <a:xfrm>
            <a:off x="1240435" y="1493713"/>
            <a:ext cx="9387519" cy="4808482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zh-CN" altLang="en-US" sz="3000" b="1" dirty="0"/>
              <a:t> 初始化所有权值为小的随机值</a:t>
            </a:r>
            <a:r>
              <a:rPr lang="en-US" altLang="zh-CN" sz="3000" b="1" dirty="0"/>
              <a:t>(</a:t>
            </a:r>
            <a:r>
              <a:rPr lang="zh-CN" altLang="en-US" sz="3000" b="1" dirty="0"/>
              <a:t>如</a:t>
            </a:r>
            <a:r>
              <a:rPr lang="en-US" altLang="zh-CN" sz="3000" b="1" dirty="0"/>
              <a:t>[-0.05,0.05])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zh-CN" altLang="en-US" sz="3000" b="1" dirty="0"/>
              <a:t> 在满足结束条件前：</a:t>
            </a:r>
            <a:endParaRPr lang="en-US" altLang="zh-CN" sz="3000" b="1" dirty="0"/>
          </a:p>
          <a:p>
            <a:pPr lvl="1">
              <a:lnSpc>
                <a:spcPct val="120000"/>
              </a:lnSpc>
              <a:buFontTx/>
              <a:buNone/>
            </a:pPr>
            <a:r>
              <a:rPr lang="zh-CN" altLang="en-US" sz="2800" b="1" dirty="0"/>
              <a:t>对于每个训练样例</a:t>
            </a:r>
            <a:endParaRPr lang="en-US" altLang="zh-CN" sz="2800" b="1" dirty="0"/>
          </a:p>
          <a:p>
            <a:pPr lvl="1">
              <a:lnSpc>
                <a:spcPct val="120000"/>
              </a:lnSpc>
              <a:buFontTx/>
              <a:buNone/>
            </a:pPr>
            <a:r>
              <a:rPr lang="zh-CN" altLang="en-US" sz="2800" b="1" dirty="0"/>
              <a:t>把样例输入网络，计算每个单元</a:t>
            </a:r>
            <a:r>
              <a:rPr lang="en-US" altLang="zh-CN" sz="2800" b="1" i="1" dirty="0"/>
              <a:t>u</a:t>
            </a:r>
            <a:r>
              <a:rPr lang="zh-CN" altLang="en-US" sz="2800" b="1" dirty="0"/>
              <a:t>的输出</a:t>
            </a:r>
            <a:r>
              <a:rPr lang="en-US" altLang="zh-CN" sz="2800" b="1" i="1" dirty="0" err="1"/>
              <a:t>o</a:t>
            </a:r>
            <a:r>
              <a:rPr lang="en-US" altLang="zh-CN" sz="2800" b="1" i="1" baseline="-25000" dirty="0" err="1"/>
              <a:t>u</a:t>
            </a:r>
            <a:endParaRPr lang="en-US" altLang="zh-CN" sz="2800" b="1" i="1" baseline="-25000" dirty="0"/>
          </a:p>
          <a:p>
            <a:pPr lvl="2">
              <a:lnSpc>
                <a:spcPct val="120000"/>
              </a:lnSpc>
            </a:pPr>
            <a:r>
              <a:rPr lang="zh-CN" altLang="en-US" sz="2400" b="1" dirty="0"/>
              <a:t>对于输出层单元</a:t>
            </a:r>
            <a:r>
              <a:rPr lang="en-US" altLang="zh-CN" sz="2400" b="1" i="1" dirty="0"/>
              <a:t>k</a:t>
            </a:r>
            <a:r>
              <a:rPr lang="zh-CN" altLang="en-US" sz="2400" b="1" dirty="0"/>
              <a:t>，计算误差项</a:t>
            </a:r>
            <a:r>
              <a:rPr lang="zh-CN" altLang="en-US" sz="2600" b="1" dirty="0"/>
              <a:t>：</a:t>
            </a:r>
            <a:endParaRPr lang="en-US" altLang="zh-CN" sz="2600" b="1" dirty="0"/>
          </a:p>
          <a:p>
            <a:pPr marL="594360" lvl="2" indent="0">
              <a:lnSpc>
                <a:spcPct val="120000"/>
              </a:lnSpc>
              <a:buNone/>
            </a:pPr>
            <a:endParaRPr lang="en-US" altLang="zh-CN" sz="1000" b="1" dirty="0"/>
          </a:p>
          <a:p>
            <a:pPr lvl="2">
              <a:lnSpc>
                <a:spcPct val="120000"/>
              </a:lnSpc>
            </a:pPr>
            <a:r>
              <a:rPr lang="zh-CN" altLang="en-US" sz="2400" b="1" dirty="0"/>
              <a:t>对于隐含层单元</a:t>
            </a:r>
            <a:r>
              <a:rPr lang="en-US" altLang="zh-CN" sz="2400" b="1" i="1" dirty="0"/>
              <a:t>h</a:t>
            </a:r>
            <a:r>
              <a:rPr lang="zh-CN" altLang="en-US" sz="2400" b="1" dirty="0"/>
              <a:t>，计算误差项：</a:t>
            </a:r>
            <a:endParaRPr lang="en-US" altLang="zh-CN" sz="2600" b="1" baseline="-25000" dirty="0"/>
          </a:p>
          <a:p>
            <a:pPr lvl="2">
              <a:lnSpc>
                <a:spcPct val="120000"/>
              </a:lnSpc>
            </a:pPr>
            <a:endParaRPr lang="en-US" altLang="zh-CN" sz="1000" b="1" baseline="-25000" dirty="0"/>
          </a:p>
          <a:p>
            <a:pPr lvl="2">
              <a:lnSpc>
                <a:spcPct val="120000"/>
              </a:lnSpc>
            </a:pPr>
            <a:r>
              <a:rPr lang="zh-CN" altLang="en-US" sz="2400" b="1" dirty="0"/>
              <a:t>更新每个权值：</a:t>
            </a:r>
            <a:endParaRPr lang="en-US" altLang="zh-CN" sz="2600" b="1" dirty="0"/>
          </a:p>
          <a:p>
            <a:pPr lvl="2">
              <a:lnSpc>
                <a:spcPct val="120000"/>
              </a:lnSpc>
            </a:pPr>
            <a:r>
              <a:rPr lang="zh-CN" altLang="en-US" sz="2400" b="1" dirty="0"/>
              <a:t>其中</a:t>
            </a:r>
            <a:r>
              <a:rPr lang="en-US" altLang="zh-CN" sz="2400" b="1" dirty="0"/>
              <a:t>:</a:t>
            </a:r>
            <a:endParaRPr lang="en-US" altLang="zh-CN" b="1" dirty="0"/>
          </a:p>
        </p:txBody>
      </p:sp>
      <p:graphicFrame>
        <p:nvGraphicFramePr>
          <p:cNvPr id="15362" name="Object 2"/>
          <p:cNvGraphicFramePr>
            <a:graphicFrameLocks noChangeAspect="1"/>
          </p:cNvGraphicFramePr>
          <p:nvPr/>
        </p:nvGraphicFramePr>
        <p:xfrm>
          <a:off x="6952267" y="3908261"/>
          <a:ext cx="2974975" cy="485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2" name="公式" r:id="rId4" imgW="1396800" imgH="228600" progId="Equation.3">
                  <p:embed/>
                </p:oleObj>
              </mc:Choice>
              <mc:Fallback>
                <p:oleObj name="公式" r:id="rId4" imgW="1396800" imgH="228600" progId="Equation.3">
                  <p:embed/>
                  <p:pic>
                    <p:nvPicPr>
                      <p:cNvPr id="15362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52267" y="3908261"/>
                        <a:ext cx="2974975" cy="4857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363" name="Object 2"/>
          <p:cNvGraphicFramePr>
            <a:graphicFrameLocks noChangeAspect="1"/>
          </p:cNvGraphicFramePr>
          <p:nvPr/>
        </p:nvGraphicFramePr>
        <p:xfrm>
          <a:off x="6911975" y="4633913"/>
          <a:ext cx="3587750" cy="738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3" name="公式" r:id="rId6" imgW="1726920" imgH="355320" progId="Equation.3">
                  <p:embed/>
                </p:oleObj>
              </mc:Choice>
              <mc:Fallback>
                <p:oleObj name="公式" r:id="rId6" imgW="1726920" imgH="355320" progId="Equation.3">
                  <p:embed/>
                  <p:pic>
                    <p:nvPicPr>
                      <p:cNvPr id="15363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11975" y="4633913"/>
                        <a:ext cx="3587750" cy="7381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364" name="Object 2"/>
          <p:cNvGraphicFramePr>
            <a:graphicFrameLocks noChangeAspect="1"/>
          </p:cNvGraphicFramePr>
          <p:nvPr/>
        </p:nvGraphicFramePr>
        <p:xfrm>
          <a:off x="4712585" y="5261577"/>
          <a:ext cx="2005012" cy="500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4" name="公式" r:id="rId8" imgW="965160" imgH="241200" progId="Equation.3">
                  <p:embed/>
                </p:oleObj>
              </mc:Choice>
              <mc:Fallback>
                <p:oleObj name="公式" r:id="rId8" imgW="965160" imgH="241200" progId="Equation.3">
                  <p:embed/>
                  <p:pic>
                    <p:nvPicPr>
                      <p:cNvPr id="15364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12585" y="5261577"/>
                        <a:ext cx="2005012" cy="5000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365" name="Object 2"/>
          <p:cNvGraphicFramePr>
            <a:graphicFrameLocks noChangeAspect="1"/>
          </p:cNvGraphicFramePr>
          <p:nvPr/>
        </p:nvGraphicFramePr>
        <p:xfrm>
          <a:off x="3365822" y="5802133"/>
          <a:ext cx="1741487" cy="500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5" name="公式" r:id="rId10" imgW="838080" imgH="241200" progId="Equation.3">
                  <p:embed/>
                </p:oleObj>
              </mc:Choice>
              <mc:Fallback>
                <p:oleObj name="公式" r:id="rId10" imgW="838080" imgH="241200" progId="Equation.3">
                  <p:embed/>
                  <p:pic>
                    <p:nvPicPr>
                      <p:cNvPr id="15365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65822" y="5802133"/>
                        <a:ext cx="1741487" cy="5000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294687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2.1 </a:t>
            </a:r>
            <a:r>
              <a:rPr lang="zh-CN" altLang="en-US" dirty="0"/>
              <a:t>初始神经网络</a:t>
            </a:r>
            <a:r>
              <a:rPr lang="en-US" altLang="zh-CN" dirty="0"/>
              <a:t>——</a:t>
            </a:r>
            <a:r>
              <a:rPr lang="zh-CN" altLang="en-US" dirty="0"/>
              <a:t>从数字识别谈起</a:t>
            </a:r>
          </a:p>
        </p:txBody>
      </p:sp>
      <p:grpSp>
        <p:nvGrpSpPr>
          <p:cNvPr id="14" name="组合 13"/>
          <p:cNvGrpSpPr/>
          <p:nvPr/>
        </p:nvGrpSpPr>
        <p:grpSpPr>
          <a:xfrm>
            <a:off x="197510" y="1735558"/>
            <a:ext cx="6664993" cy="4102415"/>
            <a:chOff x="-264193" y="1608816"/>
            <a:chExt cx="6664993" cy="4102415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264193" y="1608816"/>
              <a:ext cx="6664993" cy="3678675"/>
            </a:xfrm>
            <a:prstGeom prst="rect">
              <a:avLst/>
            </a:prstGeom>
          </p:spPr>
        </p:pic>
        <p:sp>
          <p:nvSpPr>
            <p:cNvPr id="7" name="文本框 6"/>
            <p:cNvSpPr txBox="1"/>
            <p:nvPr/>
          </p:nvSpPr>
          <p:spPr>
            <a:xfrm>
              <a:off x="1969176" y="5218788"/>
              <a:ext cx="2603863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600" dirty="0"/>
                <a:t>数字</a:t>
              </a:r>
              <a:r>
                <a:rPr lang="en-US" altLang="zh-CN" sz="2600" dirty="0"/>
                <a:t>3</a:t>
              </a:r>
              <a:r>
                <a:rPr lang="zh-CN" altLang="en-US" sz="2600" dirty="0"/>
                <a:t>的图像</a:t>
              </a: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197510" y="1709782"/>
            <a:ext cx="6719644" cy="4146557"/>
            <a:chOff x="3572910" y="1611839"/>
            <a:chExt cx="6719644" cy="4146557"/>
          </a:xfrm>
        </p:grpSpPr>
        <p:sp>
          <p:nvSpPr>
            <p:cNvPr id="12" name="文本框 11"/>
            <p:cNvSpPr txBox="1"/>
            <p:nvPr/>
          </p:nvSpPr>
          <p:spPr>
            <a:xfrm>
              <a:off x="5675137" y="5265953"/>
              <a:ext cx="2866145" cy="49244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zh-CN" altLang="en-US" sz="2600" dirty="0"/>
                <a:t>数字</a:t>
              </a:r>
              <a:r>
                <a:rPr lang="en-US" altLang="zh-CN" sz="2600" dirty="0"/>
                <a:t>8</a:t>
              </a:r>
              <a:r>
                <a:rPr lang="zh-CN" altLang="en-US" sz="2600" dirty="0"/>
                <a:t>的图像</a:t>
              </a:r>
            </a:p>
          </p:txBody>
        </p:sp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72910" y="1611839"/>
              <a:ext cx="6719644" cy="3708840"/>
            </a:xfrm>
            <a:prstGeom prst="rect">
              <a:avLst/>
            </a:prstGeom>
            <a:solidFill>
              <a:schemeClr val="bg1"/>
            </a:solidFill>
          </p:spPr>
        </p:pic>
      </p:grpSp>
      <p:grpSp>
        <p:nvGrpSpPr>
          <p:cNvPr id="11" name="组合 10"/>
          <p:cNvGrpSpPr/>
          <p:nvPr/>
        </p:nvGrpSpPr>
        <p:grpSpPr>
          <a:xfrm>
            <a:off x="5297024" y="1735558"/>
            <a:ext cx="6719642" cy="4125297"/>
            <a:chOff x="5054640" y="1927241"/>
            <a:chExt cx="6719642" cy="4125297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54640" y="1927241"/>
              <a:ext cx="6719642" cy="3708838"/>
            </a:xfrm>
            <a:prstGeom prst="rect">
              <a:avLst/>
            </a:prstGeom>
          </p:spPr>
        </p:pic>
        <p:sp>
          <p:nvSpPr>
            <p:cNvPr id="8" name="文本框 7"/>
            <p:cNvSpPr txBox="1"/>
            <p:nvPr/>
          </p:nvSpPr>
          <p:spPr>
            <a:xfrm>
              <a:off x="7532914" y="5560095"/>
              <a:ext cx="2603863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600" dirty="0"/>
                <a:t>数字</a:t>
              </a:r>
              <a:r>
                <a:rPr lang="en-US" altLang="zh-CN" sz="2600" dirty="0"/>
                <a:t>3</a:t>
              </a:r>
              <a:r>
                <a:rPr lang="zh-CN" altLang="en-US" sz="2600" dirty="0"/>
                <a:t>的模式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63978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学到了什么？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89474" name="Picture 2" descr="http://neuralnetworksanddeeplearning.com/images/tikz4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78207" y="1960343"/>
            <a:ext cx="7552049" cy="376254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80638687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4" descr="recon5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3124" y="4629780"/>
            <a:ext cx="1439863" cy="80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Text Box 5"/>
          <p:cNvSpPr txBox="1">
            <a:spLocks noChangeArrowheads="1"/>
          </p:cNvSpPr>
          <p:nvPr/>
        </p:nvSpPr>
        <p:spPr bwMode="auto">
          <a:xfrm>
            <a:off x="6819150" y="4631590"/>
            <a:ext cx="14398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Perpetua"/>
                <a:ea typeface="+mn-ea"/>
                <a:cs typeface="+mn-cs"/>
              </a:rPr>
              <a:t>The input image</a:t>
            </a:r>
          </a:p>
        </p:txBody>
      </p:sp>
      <p:pic>
        <p:nvPicPr>
          <p:cNvPr id="41" name="Picture 6" descr="outw0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3035" y="3299853"/>
            <a:ext cx="7981950" cy="1178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Line 7"/>
          <p:cNvSpPr>
            <a:spLocks noChangeShapeType="1"/>
          </p:cNvSpPr>
          <p:nvPr/>
        </p:nvSpPr>
        <p:spPr bwMode="auto">
          <a:xfrm flipV="1">
            <a:off x="6603599" y="4217825"/>
            <a:ext cx="2987675" cy="43219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43" name="Line 8"/>
          <p:cNvSpPr>
            <a:spLocks noChangeShapeType="1"/>
          </p:cNvSpPr>
          <p:nvPr/>
        </p:nvSpPr>
        <p:spPr bwMode="auto">
          <a:xfrm flipV="1">
            <a:off x="6170212" y="4163054"/>
            <a:ext cx="288925" cy="48696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44" name="Line 9"/>
          <p:cNvSpPr>
            <a:spLocks noChangeShapeType="1"/>
          </p:cNvSpPr>
          <p:nvPr/>
        </p:nvSpPr>
        <p:spPr bwMode="auto">
          <a:xfrm flipH="1" flipV="1">
            <a:off x="5774924" y="4190441"/>
            <a:ext cx="252413" cy="45958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45" name="Line 10"/>
          <p:cNvSpPr>
            <a:spLocks noChangeShapeType="1"/>
          </p:cNvSpPr>
          <p:nvPr/>
        </p:nvSpPr>
        <p:spPr bwMode="auto">
          <a:xfrm flipV="1">
            <a:off x="6278160" y="4190441"/>
            <a:ext cx="1008062" cy="45958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46" name="Line 11"/>
          <p:cNvSpPr>
            <a:spLocks noChangeShapeType="1"/>
          </p:cNvSpPr>
          <p:nvPr/>
        </p:nvSpPr>
        <p:spPr bwMode="auto">
          <a:xfrm flipV="1">
            <a:off x="6351185" y="4190440"/>
            <a:ext cx="1655762" cy="4857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47" name="Line 12"/>
          <p:cNvSpPr>
            <a:spLocks noChangeShapeType="1"/>
          </p:cNvSpPr>
          <p:nvPr/>
        </p:nvSpPr>
        <p:spPr bwMode="auto">
          <a:xfrm flipV="1">
            <a:off x="6494062" y="4190441"/>
            <a:ext cx="2376487" cy="45958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48" name="Line 13"/>
          <p:cNvSpPr>
            <a:spLocks noChangeShapeType="1"/>
          </p:cNvSpPr>
          <p:nvPr/>
        </p:nvSpPr>
        <p:spPr bwMode="auto">
          <a:xfrm flipH="1" flipV="1">
            <a:off x="2569760" y="4217825"/>
            <a:ext cx="2989262" cy="43219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49" name="Line 14"/>
          <p:cNvSpPr>
            <a:spLocks noChangeShapeType="1"/>
          </p:cNvSpPr>
          <p:nvPr/>
        </p:nvSpPr>
        <p:spPr bwMode="auto">
          <a:xfrm flipH="1" flipV="1">
            <a:off x="3434949" y="4217825"/>
            <a:ext cx="2232025" cy="43219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0" name="Line 15"/>
          <p:cNvSpPr>
            <a:spLocks noChangeShapeType="1"/>
          </p:cNvSpPr>
          <p:nvPr/>
        </p:nvSpPr>
        <p:spPr bwMode="auto">
          <a:xfrm flipH="1" flipV="1">
            <a:off x="4190597" y="4190441"/>
            <a:ext cx="1620838" cy="45958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1" name="Line 16"/>
          <p:cNvSpPr>
            <a:spLocks noChangeShapeType="1"/>
          </p:cNvSpPr>
          <p:nvPr/>
        </p:nvSpPr>
        <p:spPr bwMode="auto">
          <a:xfrm flipH="1" flipV="1">
            <a:off x="4911322" y="4190441"/>
            <a:ext cx="971550" cy="45958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2" name="Oval 17"/>
          <p:cNvSpPr>
            <a:spLocks noChangeArrowheads="1"/>
          </p:cNvSpPr>
          <p:nvPr/>
        </p:nvSpPr>
        <p:spPr bwMode="auto">
          <a:xfrm>
            <a:off x="2282422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3" name="Oval 18"/>
          <p:cNvSpPr>
            <a:spLocks noChangeArrowheads="1"/>
          </p:cNvSpPr>
          <p:nvPr/>
        </p:nvSpPr>
        <p:spPr bwMode="auto">
          <a:xfrm>
            <a:off x="3038072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4" name="Oval 19"/>
          <p:cNvSpPr>
            <a:spLocks noChangeArrowheads="1"/>
          </p:cNvSpPr>
          <p:nvPr/>
        </p:nvSpPr>
        <p:spPr bwMode="auto">
          <a:xfrm>
            <a:off x="3866747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5" name="Oval 20"/>
          <p:cNvSpPr>
            <a:spLocks noChangeArrowheads="1"/>
          </p:cNvSpPr>
          <p:nvPr/>
        </p:nvSpPr>
        <p:spPr bwMode="auto">
          <a:xfrm>
            <a:off x="4622397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6" name="Oval 21"/>
          <p:cNvSpPr>
            <a:spLocks noChangeArrowheads="1"/>
          </p:cNvSpPr>
          <p:nvPr/>
        </p:nvSpPr>
        <p:spPr bwMode="auto">
          <a:xfrm>
            <a:off x="5451072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7" name="Oval 22"/>
          <p:cNvSpPr>
            <a:spLocks noChangeArrowheads="1"/>
          </p:cNvSpPr>
          <p:nvPr/>
        </p:nvSpPr>
        <p:spPr bwMode="auto">
          <a:xfrm>
            <a:off x="6206722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8" name="Oval 23"/>
          <p:cNvSpPr>
            <a:spLocks noChangeArrowheads="1"/>
          </p:cNvSpPr>
          <p:nvPr/>
        </p:nvSpPr>
        <p:spPr bwMode="auto">
          <a:xfrm>
            <a:off x="7071910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9" name="Oval 24"/>
          <p:cNvSpPr>
            <a:spLocks noChangeArrowheads="1"/>
          </p:cNvSpPr>
          <p:nvPr/>
        </p:nvSpPr>
        <p:spPr bwMode="auto">
          <a:xfrm>
            <a:off x="7827560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0" name="Oval 25"/>
          <p:cNvSpPr>
            <a:spLocks noChangeArrowheads="1"/>
          </p:cNvSpPr>
          <p:nvPr/>
        </p:nvSpPr>
        <p:spPr bwMode="auto">
          <a:xfrm>
            <a:off x="8691160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1" name="Oval 26"/>
          <p:cNvSpPr>
            <a:spLocks noChangeArrowheads="1"/>
          </p:cNvSpPr>
          <p:nvPr/>
        </p:nvSpPr>
        <p:spPr bwMode="auto">
          <a:xfrm>
            <a:off x="9446810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2" name="Text Box 27"/>
          <p:cNvSpPr txBox="1">
            <a:spLocks noChangeArrowheads="1"/>
          </p:cNvSpPr>
          <p:nvPr/>
        </p:nvSpPr>
        <p:spPr bwMode="auto">
          <a:xfrm>
            <a:off x="2164949" y="2841531"/>
            <a:ext cx="792003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+mn-ea"/>
                <a:cs typeface="+mn-cs"/>
              </a:rPr>
              <a:t>   1         2          3         4          5         6           7         8           9         0</a:t>
            </a:r>
          </a:p>
        </p:txBody>
      </p:sp>
      <p:sp>
        <p:nvSpPr>
          <p:cNvPr id="63" name="Line 28"/>
          <p:cNvSpPr>
            <a:spLocks noChangeShapeType="1"/>
          </p:cNvSpPr>
          <p:nvPr/>
        </p:nvSpPr>
        <p:spPr bwMode="auto">
          <a:xfrm flipV="1">
            <a:off x="2498322" y="3245083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4" name="Line 29"/>
          <p:cNvSpPr>
            <a:spLocks noChangeShapeType="1"/>
          </p:cNvSpPr>
          <p:nvPr/>
        </p:nvSpPr>
        <p:spPr bwMode="auto">
          <a:xfrm flipV="1">
            <a:off x="3253972" y="3245083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5" name="Line 30"/>
          <p:cNvSpPr>
            <a:spLocks noChangeShapeType="1"/>
          </p:cNvSpPr>
          <p:nvPr/>
        </p:nvSpPr>
        <p:spPr bwMode="auto">
          <a:xfrm flipV="1">
            <a:off x="4082647" y="3218889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6" name="Line 31"/>
          <p:cNvSpPr>
            <a:spLocks noChangeShapeType="1"/>
          </p:cNvSpPr>
          <p:nvPr/>
        </p:nvSpPr>
        <p:spPr bwMode="auto">
          <a:xfrm flipV="1">
            <a:off x="4838297" y="3218889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7" name="Line 32"/>
          <p:cNvSpPr>
            <a:spLocks noChangeShapeType="1"/>
          </p:cNvSpPr>
          <p:nvPr/>
        </p:nvSpPr>
        <p:spPr bwMode="auto">
          <a:xfrm flipV="1">
            <a:off x="5703485" y="3245083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8" name="Line 33"/>
          <p:cNvSpPr>
            <a:spLocks noChangeShapeType="1"/>
          </p:cNvSpPr>
          <p:nvPr/>
        </p:nvSpPr>
        <p:spPr bwMode="auto">
          <a:xfrm flipV="1">
            <a:off x="6459135" y="3245083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9" name="Line 34"/>
          <p:cNvSpPr>
            <a:spLocks noChangeShapeType="1"/>
          </p:cNvSpPr>
          <p:nvPr/>
        </p:nvSpPr>
        <p:spPr bwMode="auto">
          <a:xfrm flipV="1">
            <a:off x="7322735" y="3245083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70" name="Line 35"/>
          <p:cNvSpPr>
            <a:spLocks noChangeShapeType="1"/>
          </p:cNvSpPr>
          <p:nvPr/>
        </p:nvSpPr>
        <p:spPr bwMode="auto">
          <a:xfrm flipV="1">
            <a:off x="8078385" y="3245083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71" name="Line 36"/>
          <p:cNvSpPr>
            <a:spLocks noChangeShapeType="1"/>
          </p:cNvSpPr>
          <p:nvPr/>
        </p:nvSpPr>
        <p:spPr bwMode="auto">
          <a:xfrm flipV="1">
            <a:off x="8943572" y="3245083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72" name="Line 37"/>
          <p:cNvSpPr>
            <a:spLocks noChangeShapeType="1"/>
          </p:cNvSpPr>
          <p:nvPr/>
        </p:nvSpPr>
        <p:spPr bwMode="auto">
          <a:xfrm flipV="1">
            <a:off x="9699222" y="3245083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6169167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Picture 6" descr="outw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9213" y="3290327"/>
            <a:ext cx="7981950" cy="1178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4" descr="recon5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3124" y="4629780"/>
            <a:ext cx="1439863" cy="80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Text Box 5"/>
          <p:cNvSpPr txBox="1">
            <a:spLocks noChangeArrowheads="1"/>
          </p:cNvSpPr>
          <p:nvPr/>
        </p:nvSpPr>
        <p:spPr bwMode="auto">
          <a:xfrm>
            <a:off x="6819150" y="4631590"/>
            <a:ext cx="14398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Perpetua"/>
                <a:ea typeface="+mn-ea"/>
                <a:cs typeface="+mn-cs"/>
              </a:rPr>
              <a:t>The input image</a:t>
            </a:r>
          </a:p>
        </p:txBody>
      </p:sp>
      <p:sp>
        <p:nvSpPr>
          <p:cNvPr id="42" name="Line 7"/>
          <p:cNvSpPr>
            <a:spLocks noChangeShapeType="1"/>
          </p:cNvSpPr>
          <p:nvPr/>
        </p:nvSpPr>
        <p:spPr bwMode="auto">
          <a:xfrm flipV="1">
            <a:off x="6603599" y="4217825"/>
            <a:ext cx="2987675" cy="43219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43" name="Line 8"/>
          <p:cNvSpPr>
            <a:spLocks noChangeShapeType="1"/>
          </p:cNvSpPr>
          <p:nvPr/>
        </p:nvSpPr>
        <p:spPr bwMode="auto">
          <a:xfrm flipV="1">
            <a:off x="6170212" y="4163054"/>
            <a:ext cx="288925" cy="48696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44" name="Line 9"/>
          <p:cNvSpPr>
            <a:spLocks noChangeShapeType="1"/>
          </p:cNvSpPr>
          <p:nvPr/>
        </p:nvSpPr>
        <p:spPr bwMode="auto">
          <a:xfrm flipH="1" flipV="1">
            <a:off x="5774924" y="4190441"/>
            <a:ext cx="252413" cy="45958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45" name="Line 10"/>
          <p:cNvSpPr>
            <a:spLocks noChangeShapeType="1"/>
          </p:cNvSpPr>
          <p:nvPr/>
        </p:nvSpPr>
        <p:spPr bwMode="auto">
          <a:xfrm flipV="1">
            <a:off x="6278160" y="4190441"/>
            <a:ext cx="1008062" cy="45958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46" name="Line 11"/>
          <p:cNvSpPr>
            <a:spLocks noChangeShapeType="1"/>
          </p:cNvSpPr>
          <p:nvPr/>
        </p:nvSpPr>
        <p:spPr bwMode="auto">
          <a:xfrm flipV="1">
            <a:off x="6351185" y="4190440"/>
            <a:ext cx="1655762" cy="4857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47" name="Line 12"/>
          <p:cNvSpPr>
            <a:spLocks noChangeShapeType="1"/>
          </p:cNvSpPr>
          <p:nvPr/>
        </p:nvSpPr>
        <p:spPr bwMode="auto">
          <a:xfrm flipV="1">
            <a:off x="6494062" y="4190441"/>
            <a:ext cx="2376487" cy="45958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48" name="Line 13"/>
          <p:cNvSpPr>
            <a:spLocks noChangeShapeType="1"/>
          </p:cNvSpPr>
          <p:nvPr/>
        </p:nvSpPr>
        <p:spPr bwMode="auto">
          <a:xfrm flipH="1" flipV="1">
            <a:off x="2569760" y="4217825"/>
            <a:ext cx="2989262" cy="43219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49" name="Line 14"/>
          <p:cNvSpPr>
            <a:spLocks noChangeShapeType="1"/>
          </p:cNvSpPr>
          <p:nvPr/>
        </p:nvSpPr>
        <p:spPr bwMode="auto">
          <a:xfrm flipH="1" flipV="1">
            <a:off x="3434949" y="4217825"/>
            <a:ext cx="2232025" cy="43219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0" name="Line 15"/>
          <p:cNvSpPr>
            <a:spLocks noChangeShapeType="1"/>
          </p:cNvSpPr>
          <p:nvPr/>
        </p:nvSpPr>
        <p:spPr bwMode="auto">
          <a:xfrm flipH="1" flipV="1">
            <a:off x="4190597" y="4190441"/>
            <a:ext cx="1620838" cy="45958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1" name="Line 16"/>
          <p:cNvSpPr>
            <a:spLocks noChangeShapeType="1"/>
          </p:cNvSpPr>
          <p:nvPr/>
        </p:nvSpPr>
        <p:spPr bwMode="auto">
          <a:xfrm flipH="1" flipV="1">
            <a:off x="4911322" y="4190441"/>
            <a:ext cx="971550" cy="45958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2" name="Oval 17"/>
          <p:cNvSpPr>
            <a:spLocks noChangeArrowheads="1"/>
          </p:cNvSpPr>
          <p:nvPr/>
        </p:nvSpPr>
        <p:spPr bwMode="auto">
          <a:xfrm>
            <a:off x="2282422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3" name="Oval 18"/>
          <p:cNvSpPr>
            <a:spLocks noChangeArrowheads="1"/>
          </p:cNvSpPr>
          <p:nvPr/>
        </p:nvSpPr>
        <p:spPr bwMode="auto">
          <a:xfrm>
            <a:off x="3038072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4" name="Oval 19"/>
          <p:cNvSpPr>
            <a:spLocks noChangeArrowheads="1"/>
          </p:cNvSpPr>
          <p:nvPr/>
        </p:nvSpPr>
        <p:spPr bwMode="auto">
          <a:xfrm>
            <a:off x="3866747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5" name="Oval 20"/>
          <p:cNvSpPr>
            <a:spLocks noChangeArrowheads="1"/>
          </p:cNvSpPr>
          <p:nvPr/>
        </p:nvSpPr>
        <p:spPr bwMode="auto">
          <a:xfrm>
            <a:off x="4622397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6" name="Oval 21"/>
          <p:cNvSpPr>
            <a:spLocks noChangeArrowheads="1"/>
          </p:cNvSpPr>
          <p:nvPr/>
        </p:nvSpPr>
        <p:spPr bwMode="auto">
          <a:xfrm>
            <a:off x="5451072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7" name="Oval 22"/>
          <p:cNvSpPr>
            <a:spLocks noChangeArrowheads="1"/>
          </p:cNvSpPr>
          <p:nvPr/>
        </p:nvSpPr>
        <p:spPr bwMode="auto">
          <a:xfrm>
            <a:off x="6206722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8" name="Oval 23"/>
          <p:cNvSpPr>
            <a:spLocks noChangeArrowheads="1"/>
          </p:cNvSpPr>
          <p:nvPr/>
        </p:nvSpPr>
        <p:spPr bwMode="auto">
          <a:xfrm>
            <a:off x="7071910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9" name="Oval 24"/>
          <p:cNvSpPr>
            <a:spLocks noChangeArrowheads="1"/>
          </p:cNvSpPr>
          <p:nvPr/>
        </p:nvSpPr>
        <p:spPr bwMode="auto">
          <a:xfrm>
            <a:off x="7827560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0" name="Oval 25"/>
          <p:cNvSpPr>
            <a:spLocks noChangeArrowheads="1"/>
          </p:cNvSpPr>
          <p:nvPr/>
        </p:nvSpPr>
        <p:spPr bwMode="auto">
          <a:xfrm>
            <a:off x="8691160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1" name="Oval 26"/>
          <p:cNvSpPr>
            <a:spLocks noChangeArrowheads="1"/>
          </p:cNvSpPr>
          <p:nvPr/>
        </p:nvSpPr>
        <p:spPr bwMode="auto">
          <a:xfrm>
            <a:off x="9446810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3" name="Line 28"/>
          <p:cNvSpPr>
            <a:spLocks noChangeShapeType="1"/>
          </p:cNvSpPr>
          <p:nvPr/>
        </p:nvSpPr>
        <p:spPr bwMode="auto">
          <a:xfrm flipV="1">
            <a:off x="2498322" y="3245083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4" name="Line 29"/>
          <p:cNvSpPr>
            <a:spLocks noChangeShapeType="1"/>
          </p:cNvSpPr>
          <p:nvPr/>
        </p:nvSpPr>
        <p:spPr bwMode="auto">
          <a:xfrm flipV="1">
            <a:off x="3253972" y="3245083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5" name="Line 30"/>
          <p:cNvSpPr>
            <a:spLocks noChangeShapeType="1"/>
          </p:cNvSpPr>
          <p:nvPr/>
        </p:nvSpPr>
        <p:spPr bwMode="auto">
          <a:xfrm flipV="1">
            <a:off x="4082647" y="3218889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6" name="Line 31"/>
          <p:cNvSpPr>
            <a:spLocks noChangeShapeType="1"/>
          </p:cNvSpPr>
          <p:nvPr/>
        </p:nvSpPr>
        <p:spPr bwMode="auto">
          <a:xfrm flipV="1">
            <a:off x="4838297" y="3218889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7" name="Line 32"/>
          <p:cNvSpPr>
            <a:spLocks noChangeShapeType="1"/>
          </p:cNvSpPr>
          <p:nvPr/>
        </p:nvSpPr>
        <p:spPr bwMode="auto">
          <a:xfrm flipV="1">
            <a:off x="5703485" y="3245083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8" name="Line 33"/>
          <p:cNvSpPr>
            <a:spLocks noChangeShapeType="1"/>
          </p:cNvSpPr>
          <p:nvPr/>
        </p:nvSpPr>
        <p:spPr bwMode="auto">
          <a:xfrm flipV="1">
            <a:off x="6459135" y="3245083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9" name="Line 34"/>
          <p:cNvSpPr>
            <a:spLocks noChangeShapeType="1"/>
          </p:cNvSpPr>
          <p:nvPr/>
        </p:nvSpPr>
        <p:spPr bwMode="auto">
          <a:xfrm flipV="1">
            <a:off x="7322735" y="3245083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70" name="Line 35"/>
          <p:cNvSpPr>
            <a:spLocks noChangeShapeType="1"/>
          </p:cNvSpPr>
          <p:nvPr/>
        </p:nvSpPr>
        <p:spPr bwMode="auto">
          <a:xfrm flipV="1">
            <a:off x="8078385" y="3245083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71" name="Line 36"/>
          <p:cNvSpPr>
            <a:spLocks noChangeShapeType="1"/>
          </p:cNvSpPr>
          <p:nvPr/>
        </p:nvSpPr>
        <p:spPr bwMode="auto">
          <a:xfrm flipV="1">
            <a:off x="8943572" y="3245083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72" name="Line 37"/>
          <p:cNvSpPr>
            <a:spLocks noChangeShapeType="1"/>
          </p:cNvSpPr>
          <p:nvPr/>
        </p:nvSpPr>
        <p:spPr bwMode="auto">
          <a:xfrm flipV="1">
            <a:off x="9699222" y="3245083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41" name="标题 4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5" name="Text Box 27"/>
          <p:cNvSpPr txBox="1">
            <a:spLocks noChangeArrowheads="1"/>
          </p:cNvSpPr>
          <p:nvPr/>
        </p:nvSpPr>
        <p:spPr bwMode="auto">
          <a:xfrm>
            <a:off x="2164949" y="2841531"/>
            <a:ext cx="792003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+mn-ea"/>
                <a:cs typeface="+mn-cs"/>
              </a:rPr>
              <a:t>   1         2          3         4          5         6           7         8           9         0</a:t>
            </a:r>
          </a:p>
        </p:txBody>
      </p:sp>
    </p:spTree>
    <p:extLst>
      <p:ext uri="{BB962C8B-B14F-4D97-AF65-F5344CB8AC3E}">
        <p14:creationId xmlns:p14="http://schemas.microsoft.com/office/powerpoint/2010/main" val="341605047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Picture 2" descr="outw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2079" y="3277230"/>
            <a:ext cx="7981950" cy="1178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4" descr="recon5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3124" y="4629780"/>
            <a:ext cx="1439863" cy="80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Text Box 5"/>
          <p:cNvSpPr txBox="1">
            <a:spLocks noChangeArrowheads="1"/>
          </p:cNvSpPr>
          <p:nvPr/>
        </p:nvSpPr>
        <p:spPr bwMode="auto">
          <a:xfrm>
            <a:off x="6819150" y="4631590"/>
            <a:ext cx="14398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Perpetua"/>
                <a:ea typeface="+mn-ea"/>
                <a:cs typeface="+mn-cs"/>
              </a:rPr>
              <a:t>The input image</a:t>
            </a:r>
          </a:p>
        </p:txBody>
      </p:sp>
      <p:sp>
        <p:nvSpPr>
          <p:cNvPr id="42" name="Line 7"/>
          <p:cNvSpPr>
            <a:spLocks noChangeShapeType="1"/>
          </p:cNvSpPr>
          <p:nvPr/>
        </p:nvSpPr>
        <p:spPr bwMode="auto">
          <a:xfrm flipV="1">
            <a:off x="6603599" y="4217825"/>
            <a:ext cx="2987675" cy="43219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43" name="Line 8"/>
          <p:cNvSpPr>
            <a:spLocks noChangeShapeType="1"/>
          </p:cNvSpPr>
          <p:nvPr/>
        </p:nvSpPr>
        <p:spPr bwMode="auto">
          <a:xfrm flipV="1">
            <a:off x="6170212" y="4163054"/>
            <a:ext cx="288925" cy="48696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44" name="Line 9"/>
          <p:cNvSpPr>
            <a:spLocks noChangeShapeType="1"/>
          </p:cNvSpPr>
          <p:nvPr/>
        </p:nvSpPr>
        <p:spPr bwMode="auto">
          <a:xfrm flipH="1" flipV="1">
            <a:off x="5774924" y="4190441"/>
            <a:ext cx="252413" cy="45958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45" name="Line 10"/>
          <p:cNvSpPr>
            <a:spLocks noChangeShapeType="1"/>
          </p:cNvSpPr>
          <p:nvPr/>
        </p:nvSpPr>
        <p:spPr bwMode="auto">
          <a:xfrm flipV="1">
            <a:off x="6278160" y="4190441"/>
            <a:ext cx="1008062" cy="45958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46" name="Line 11"/>
          <p:cNvSpPr>
            <a:spLocks noChangeShapeType="1"/>
          </p:cNvSpPr>
          <p:nvPr/>
        </p:nvSpPr>
        <p:spPr bwMode="auto">
          <a:xfrm flipV="1">
            <a:off x="6351185" y="4190440"/>
            <a:ext cx="1655762" cy="4857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47" name="Line 12"/>
          <p:cNvSpPr>
            <a:spLocks noChangeShapeType="1"/>
          </p:cNvSpPr>
          <p:nvPr/>
        </p:nvSpPr>
        <p:spPr bwMode="auto">
          <a:xfrm flipV="1">
            <a:off x="6494062" y="4190441"/>
            <a:ext cx="2376487" cy="45958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48" name="Line 13"/>
          <p:cNvSpPr>
            <a:spLocks noChangeShapeType="1"/>
          </p:cNvSpPr>
          <p:nvPr/>
        </p:nvSpPr>
        <p:spPr bwMode="auto">
          <a:xfrm flipH="1" flipV="1">
            <a:off x="2569760" y="4217825"/>
            <a:ext cx="2989262" cy="43219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49" name="Line 14"/>
          <p:cNvSpPr>
            <a:spLocks noChangeShapeType="1"/>
          </p:cNvSpPr>
          <p:nvPr/>
        </p:nvSpPr>
        <p:spPr bwMode="auto">
          <a:xfrm flipH="1" flipV="1">
            <a:off x="3434949" y="4217825"/>
            <a:ext cx="2232025" cy="43219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0" name="Line 15"/>
          <p:cNvSpPr>
            <a:spLocks noChangeShapeType="1"/>
          </p:cNvSpPr>
          <p:nvPr/>
        </p:nvSpPr>
        <p:spPr bwMode="auto">
          <a:xfrm flipH="1" flipV="1">
            <a:off x="4190597" y="4190441"/>
            <a:ext cx="1620838" cy="45958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1" name="Line 16"/>
          <p:cNvSpPr>
            <a:spLocks noChangeShapeType="1"/>
          </p:cNvSpPr>
          <p:nvPr/>
        </p:nvSpPr>
        <p:spPr bwMode="auto">
          <a:xfrm flipH="1" flipV="1">
            <a:off x="4911322" y="4190441"/>
            <a:ext cx="971550" cy="45958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2" name="Oval 17"/>
          <p:cNvSpPr>
            <a:spLocks noChangeArrowheads="1"/>
          </p:cNvSpPr>
          <p:nvPr/>
        </p:nvSpPr>
        <p:spPr bwMode="auto">
          <a:xfrm>
            <a:off x="2282422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3" name="Oval 18"/>
          <p:cNvSpPr>
            <a:spLocks noChangeArrowheads="1"/>
          </p:cNvSpPr>
          <p:nvPr/>
        </p:nvSpPr>
        <p:spPr bwMode="auto">
          <a:xfrm>
            <a:off x="3038072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4" name="Oval 19"/>
          <p:cNvSpPr>
            <a:spLocks noChangeArrowheads="1"/>
          </p:cNvSpPr>
          <p:nvPr/>
        </p:nvSpPr>
        <p:spPr bwMode="auto">
          <a:xfrm>
            <a:off x="3866747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5" name="Oval 20"/>
          <p:cNvSpPr>
            <a:spLocks noChangeArrowheads="1"/>
          </p:cNvSpPr>
          <p:nvPr/>
        </p:nvSpPr>
        <p:spPr bwMode="auto">
          <a:xfrm>
            <a:off x="4622397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6" name="Oval 21"/>
          <p:cNvSpPr>
            <a:spLocks noChangeArrowheads="1"/>
          </p:cNvSpPr>
          <p:nvPr/>
        </p:nvSpPr>
        <p:spPr bwMode="auto">
          <a:xfrm>
            <a:off x="5451072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7" name="Oval 22"/>
          <p:cNvSpPr>
            <a:spLocks noChangeArrowheads="1"/>
          </p:cNvSpPr>
          <p:nvPr/>
        </p:nvSpPr>
        <p:spPr bwMode="auto">
          <a:xfrm>
            <a:off x="6206722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8" name="Oval 23"/>
          <p:cNvSpPr>
            <a:spLocks noChangeArrowheads="1"/>
          </p:cNvSpPr>
          <p:nvPr/>
        </p:nvSpPr>
        <p:spPr bwMode="auto">
          <a:xfrm>
            <a:off x="7071910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9" name="Oval 24"/>
          <p:cNvSpPr>
            <a:spLocks noChangeArrowheads="1"/>
          </p:cNvSpPr>
          <p:nvPr/>
        </p:nvSpPr>
        <p:spPr bwMode="auto">
          <a:xfrm>
            <a:off x="7827560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0" name="Oval 25"/>
          <p:cNvSpPr>
            <a:spLocks noChangeArrowheads="1"/>
          </p:cNvSpPr>
          <p:nvPr/>
        </p:nvSpPr>
        <p:spPr bwMode="auto">
          <a:xfrm>
            <a:off x="8691160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1" name="Oval 26"/>
          <p:cNvSpPr>
            <a:spLocks noChangeArrowheads="1"/>
          </p:cNvSpPr>
          <p:nvPr/>
        </p:nvSpPr>
        <p:spPr bwMode="auto">
          <a:xfrm>
            <a:off x="9446810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3" name="Line 28"/>
          <p:cNvSpPr>
            <a:spLocks noChangeShapeType="1"/>
          </p:cNvSpPr>
          <p:nvPr/>
        </p:nvSpPr>
        <p:spPr bwMode="auto">
          <a:xfrm flipV="1">
            <a:off x="2498322" y="3245083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4" name="Line 29"/>
          <p:cNvSpPr>
            <a:spLocks noChangeShapeType="1"/>
          </p:cNvSpPr>
          <p:nvPr/>
        </p:nvSpPr>
        <p:spPr bwMode="auto">
          <a:xfrm flipV="1">
            <a:off x="3253972" y="3245083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5" name="Line 30"/>
          <p:cNvSpPr>
            <a:spLocks noChangeShapeType="1"/>
          </p:cNvSpPr>
          <p:nvPr/>
        </p:nvSpPr>
        <p:spPr bwMode="auto">
          <a:xfrm flipV="1">
            <a:off x="4082647" y="3218889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6" name="Line 31"/>
          <p:cNvSpPr>
            <a:spLocks noChangeShapeType="1"/>
          </p:cNvSpPr>
          <p:nvPr/>
        </p:nvSpPr>
        <p:spPr bwMode="auto">
          <a:xfrm flipV="1">
            <a:off x="4838297" y="3218889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7" name="Line 32"/>
          <p:cNvSpPr>
            <a:spLocks noChangeShapeType="1"/>
          </p:cNvSpPr>
          <p:nvPr/>
        </p:nvSpPr>
        <p:spPr bwMode="auto">
          <a:xfrm flipV="1">
            <a:off x="5703485" y="3245083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8" name="Line 33"/>
          <p:cNvSpPr>
            <a:spLocks noChangeShapeType="1"/>
          </p:cNvSpPr>
          <p:nvPr/>
        </p:nvSpPr>
        <p:spPr bwMode="auto">
          <a:xfrm flipV="1">
            <a:off x="6459135" y="3245083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9" name="Line 34"/>
          <p:cNvSpPr>
            <a:spLocks noChangeShapeType="1"/>
          </p:cNvSpPr>
          <p:nvPr/>
        </p:nvSpPr>
        <p:spPr bwMode="auto">
          <a:xfrm flipV="1">
            <a:off x="7322735" y="3245083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70" name="Line 35"/>
          <p:cNvSpPr>
            <a:spLocks noChangeShapeType="1"/>
          </p:cNvSpPr>
          <p:nvPr/>
        </p:nvSpPr>
        <p:spPr bwMode="auto">
          <a:xfrm flipV="1">
            <a:off x="8078385" y="3245083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71" name="Line 36"/>
          <p:cNvSpPr>
            <a:spLocks noChangeShapeType="1"/>
          </p:cNvSpPr>
          <p:nvPr/>
        </p:nvSpPr>
        <p:spPr bwMode="auto">
          <a:xfrm flipV="1">
            <a:off x="8943572" y="3245083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72" name="Line 37"/>
          <p:cNvSpPr>
            <a:spLocks noChangeShapeType="1"/>
          </p:cNvSpPr>
          <p:nvPr/>
        </p:nvSpPr>
        <p:spPr bwMode="auto">
          <a:xfrm flipV="1">
            <a:off x="9699222" y="3245083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41" name="标题 4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4" name="Text Box 27"/>
          <p:cNvSpPr txBox="1">
            <a:spLocks noChangeArrowheads="1"/>
          </p:cNvSpPr>
          <p:nvPr/>
        </p:nvSpPr>
        <p:spPr bwMode="auto">
          <a:xfrm>
            <a:off x="2164949" y="2841531"/>
            <a:ext cx="792003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+mn-ea"/>
                <a:cs typeface="+mn-cs"/>
              </a:rPr>
              <a:t>   1         2          3         4          5         6           7         8           9         0</a:t>
            </a:r>
          </a:p>
        </p:txBody>
      </p:sp>
    </p:spTree>
    <p:extLst>
      <p:ext uri="{BB962C8B-B14F-4D97-AF65-F5344CB8AC3E}">
        <p14:creationId xmlns:p14="http://schemas.microsoft.com/office/powerpoint/2010/main" val="136965071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Picture 2" descr="outw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2079" y="3303196"/>
            <a:ext cx="7981950" cy="1178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4" descr="recon5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3124" y="4629780"/>
            <a:ext cx="1439863" cy="80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Text Box 5"/>
          <p:cNvSpPr txBox="1">
            <a:spLocks noChangeArrowheads="1"/>
          </p:cNvSpPr>
          <p:nvPr/>
        </p:nvSpPr>
        <p:spPr bwMode="auto">
          <a:xfrm>
            <a:off x="6819150" y="4631590"/>
            <a:ext cx="14398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Perpetua"/>
                <a:ea typeface="+mn-ea"/>
                <a:cs typeface="+mn-cs"/>
              </a:rPr>
              <a:t>The input image</a:t>
            </a:r>
          </a:p>
        </p:txBody>
      </p:sp>
      <p:sp>
        <p:nvSpPr>
          <p:cNvPr id="42" name="Line 7"/>
          <p:cNvSpPr>
            <a:spLocks noChangeShapeType="1"/>
          </p:cNvSpPr>
          <p:nvPr/>
        </p:nvSpPr>
        <p:spPr bwMode="auto">
          <a:xfrm flipV="1">
            <a:off x="6603599" y="4217825"/>
            <a:ext cx="2987675" cy="43219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43" name="Line 8"/>
          <p:cNvSpPr>
            <a:spLocks noChangeShapeType="1"/>
          </p:cNvSpPr>
          <p:nvPr/>
        </p:nvSpPr>
        <p:spPr bwMode="auto">
          <a:xfrm flipV="1">
            <a:off x="6170212" y="4163054"/>
            <a:ext cx="288925" cy="48696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44" name="Line 9"/>
          <p:cNvSpPr>
            <a:spLocks noChangeShapeType="1"/>
          </p:cNvSpPr>
          <p:nvPr/>
        </p:nvSpPr>
        <p:spPr bwMode="auto">
          <a:xfrm flipH="1" flipV="1">
            <a:off x="5774924" y="4190441"/>
            <a:ext cx="252413" cy="45958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45" name="Line 10"/>
          <p:cNvSpPr>
            <a:spLocks noChangeShapeType="1"/>
          </p:cNvSpPr>
          <p:nvPr/>
        </p:nvSpPr>
        <p:spPr bwMode="auto">
          <a:xfrm flipV="1">
            <a:off x="6278160" y="4190441"/>
            <a:ext cx="1008062" cy="45958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46" name="Line 11"/>
          <p:cNvSpPr>
            <a:spLocks noChangeShapeType="1"/>
          </p:cNvSpPr>
          <p:nvPr/>
        </p:nvSpPr>
        <p:spPr bwMode="auto">
          <a:xfrm flipV="1">
            <a:off x="6351185" y="4190440"/>
            <a:ext cx="1655762" cy="4857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47" name="Line 12"/>
          <p:cNvSpPr>
            <a:spLocks noChangeShapeType="1"/>
          </p:cNvSpPr>
          <p:nvPr/>
        </p:nvSpPr>
        <p:spPr bwMode="auto">
          <a:xfrm flipV="1">
            <a:off x="6494062" y="4190441"/>
            <a:ext cx="2376487" cy="45958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48" name="Line 13"/>
          <p:cNvSpPr>
            <a:spLocks noChangeShapeType="1"/>
          </p:cNvSpPr>
          <p:nvPr/>
        </p:nvSpPr>
        <p:spPr bwMode="auto">
          <a:xfrm flipH="1" flipV="1">
            <a:off x="2569760" y="4217825"/>
            <a:ext cx="2989262" cy="43219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49" name="Line 14"/>
          <p:cNvSpPr>
            <a:spLocks noChangeShapeType="1"/>
          </p:cNvSpPr>
          <p:nvPr/>
        </p:nvSpPr>
        <p:spPr bwMode="auto">
          <a:xfrm flipH="1" flipV="1">
            <a:off x="3434949" y="4217825"/>
            <a:ext cx="2232025" cy="43219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0" name="Line 15"/>
          <p:cNvSpPr>
            <a:spLocks noChangeShapeType="1"/>
          </p:cNvSpPr>
          <p:nvPr/>
        </p:nvSpPr>
        <p:spPr bwMode="auto">
          <a:xfrm flipH="1" flipV="1">
            <a:off x="4190597" y="4190441"/>
            <a:ext cx="1620838" cy="45958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1" name="Line 16"/>
          <p:cNvSpPr>
            <a:spLocks noChangeShapeType="1"/>
          </p:cNvSpPr>
          <p:nvPr/>
        </p:nvSpPr>
        <p:spPr bwMode="auto">
          <a:xfrm flipH="1" flipV="1">
            <a:off x="4911322" y="4190441"/>
            <a:ext cx="971550" cy="45958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2" name="Oval 17"/>
          <p:cNvSpPr>
            <a:spLocks noChangeArrowheads="1"/>
          </p:cNvSpPr>
          <p:nvPr/>
        </p:nvSpPr>
        <p:spPr bwMode="auto">
          <a:xfrm>
            <a:off x="2282422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3" name="Oval 18"/>
          <p:cNvSpPr>
            <a:spLocks noChangeArrowheads="1"/>
          </p:cNvSpPr>
          <p:nvPr/>
        </p:nvSpPr>
        <p:spPr bwMode="auto">
          <a:xfrm>
            <a:off x="3038072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4" name="Oval 19"/>
          <p:cNvSpPr>
            <a:spLocks noChangeArrowheads="1"/>
          </p:cNvSpPr>
          <p:nvPr/>
        </p:nvSpPr>
        <p:spPr bwMode="auto">
          <a:xfrm>
            <a:off x="3866747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5" name="Oval 20"/>
          <p:cNvSpPr>
            <a:spLocks noChangeArrowheads="1"/>
          </p:cNvSpPr>
          <p:nvPr/>
        </p:nvSpPr>
        <p:spPr bwMode="auto">
          <a:xfrm>
            <a:off x="4622397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6" name="Oval 21"/>
          <p:cNvSpPr>
            <a:spLocks noChangeArrowheads="1"/>
          </p:cNvSpPr>
          <p:nvPr/>
        </p:nvSpPr>
        <p:spPr bwMode="auto">
          <a:xfrm>
            <a:off x="5451072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7" name="Oval 22"/>
          <p:cNvSpPr>
            <a:spLocks noChangeArrowheads="1"/>
          </p:cNvSpPr>
          <p:nvPr/>
        </p:nvSpPr>
        <p:spPr bwMode="auto">
          <a:xfrm>
            <a:off x="6206722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8" name="Oval 23"/>
          <p:cNvSpPr>
            <a:spLocks noChangeArrowheads="1"/>
          </p:cNvSpPr>
          <p:nvPr/>
        </p:nvSpPr>
        <p:spPr bwMode="auto">
          <a:xfrm>
            <a:off x="7071910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9" name="Oval 24"/>
          <p:cNvSpPr>
            <a:spLocks noChangeArrowheads="1"/>
          </p:cNvSpPr>
          <p:nvPr/>
        </p:nvSpPr>
        <p:spPr bwMode="auto">
          <a:xfrm>
            <a:off x="7827560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0" name="Oval 25"/>
          <p:cNvSpPr>
            <a:spLocks noChangeArrowheads="1"/>
          </p:cNvSpPr>
          <p:nvPr/>
        </p:nvSpPr>
        <p:spPr bwMode="auto">
          <a:xfrm>
            <a:off x="8691160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1" name="Oval 26"/>
          <p:cNvSpPr>
            <a:spLocks noChangeArrowheads="1"/>
          </p:cNvSpPr>
          <p:nvPr/>
        </p:nvSpPr>
        <p:spPr bwMode="auto">
          <a:xfrm>
            <a:off x="9446810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3" name="Line 28"/>
          <p:cNvSpPr>
            <a:spLocks noChangeShapeType="1"/>
          </p:cNvSpPr>
          <p:nvPr/>
        </p:nvSpPr>
        <p:spPr bwMode="auto">
          <a:xfrm flipV="1">
            <a:off x="2498322" y="3245083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4" name="Line 29"/>
          <p:cNvSpPr>
            <a:spLocks noChangeShapeType="1"/>
          </p:cNvSpPr>
          <p:nvPr/>
        </p:nvSpPr>
        <p:spPr bwMode="auto">
          <a:xfrm flipV="1">
            <a:off x="3253972" y="3245083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5" name="Line 30"/>
          <p:cNvSpPr>
            <a:spLocks noChangeShapeType="1"/>
          </p:cNvSpPr>
          <p:nvPr/>
        </p:nvSpPr>
        <p:spPr bwMode="auto">
          <a:xfrm flipV="1">
            <a:off x="4082647" y="3218889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6" name="Line 31"/>
          <p:cNvSpPr>
            <a:spLocks noChangeShapeType="1"/>
          </p:cNvSpPr>
          <p:nvPr/>
        </p:nvSpPr>
        <p:spPr bwMode="auto">
          <a:xfrm flipV="1">
            <a:off x="4838297" y="3218889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7" name="Line 32"/>
          <p:cNvSpPr>
            <a:spLocks noChangeShapeType="1"/>
          </p:cNvSpPr>
          <p:nvPr/>
        </p:nvSpPr>
        <p:spPr bwMode="auto">
          <a:xfrm flipV="1">
            <a:off x="5703485" y="3245083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8" name="Line 33"/>
          <p:cNvSpPr>
            <a:spLocks noChangeShapeType="1"/>
          </p:cNvSpPr>
          <p:nvPr/>
        </p:nvSpPr>
        <p:spPr bwMode="auto">
          <a:xfrm flipV="1">
            <a:off x="6459135" y="3245083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9" name="Line 34"/>
          <p:cNvSpPr>
            <a:spLocks noChangeShapeType="1"/>
          </p:cNvSpPr>
          <p:nvPr/>
        </p:nvSpPr>
        <p:spPr bwMode="auto">
          <a:xfrm flipV="1">
            <a:off x="7322735" y="3245083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70" name="Line 35"/>
          <p:cNvSpPr>
            <a:spLocks noChangeShapeType="1"/>
          </p:cNvSpPr>
          <p:nvPr/>
        </p:nvSpPr>
        <p:spPr bwMode="auto">
          <a:xfrm flipV="1">
            <a:off x="8078385" y="3245083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71" name="Line 36"/>
          <p:cNvSpPr>
            <a:spLocks noChangeShapeType="1"/>
          </p:cNvSpPr>
          <p:nvPr/>
        </p:nvSpPr>
        <p:spPr bwMode="auto">
          <a:xfrm flipV="1">
            <a:off x="8943572" y="3245083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72" name="Line 37"/>
          <p:cNvSpPr>
            <a:spLocks noChangeShapeType="1"/>
          </p:cNvSpPr>
          <p:nvPr/>
        </p:nvSpPr>
        <p:spPr bwMode="auto">
          <a:xfrm flipV="1">
            <a:off x="9699222" y="3245083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41" name="标题 4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4" name="Text Box 27"/>
          <p:cNvSpPr txBox="1">
            <a:spLocks noChangeArrowheads="1"/>
          </p:cNvSpPr>
          <p:nvPr/>
        </p:nvSpPr>
        <p:spPr bwMode="auto">
          <a:xfrm>
            <a:off x="2164949" y="2841531"/>
            <a:ext cx="792003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+mn-ea"/>
                <a:cs typeface="+mn-cs"/>
              </a:rPr>
              <a:t>   1         2          3         4          5         6           7         8           9         0</a:t>
            </a:r>
          </a:p>
        </p:txBody>
      </p:sp>
    </p:spTree>
    <p:extLst>
      <p:ext uri="{BB962C8B-B14F-4D97-AF65-F5344CB8AC3E}">
        <p14:creationId xmlns:p14="http://schemas.microsoft.com/office/powerpoint/2010/main" val="308584723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Picture 2" descr="outw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0934" y="3312848"/>
            <a:ext cx="7981950" cy="1178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4" descr="recon5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3124" y="4629780"/>
            <a:ext cx="1439863" cy="80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Text Box 5"/>
          <p:cNvSpPr txBox="1">
            <a:spLocks noChangeArrowheads="1"/>
          </p:cNvSpPr>
          <p:nvPr/>
        </p:nvSpPr>
        <p:spPr bwMode="auto">
          <a:xfrm>
            <a:off x="6819150" y="4631590"/>
            <a:ext cx="14398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Perpetua"/>
                <a:ea typeface="+mn-ea"/>
                <a:cs typeface="+mn-cs"/>
              </a:rPr>
              <a:t>The input image</a:t>
            </a:r>
          </a:p>
        </p:txBody>
      </p:sp>
      <p:sp>
        <p:nvSpPr>
          <p:cNvPr id="42" name="Line 7"/>
          <p:cNvSpPr>
            <a:spLocks noChangeShapeType="1"/>
          </p:cNvSpPr>
          <p:nvPr/>
        </p:nvSpPr>
        <p:spPr bwMode="auto">
          <a:xfrm flipV="1">
            <a:off x="6603599" y="4217825"/>
            <a:ext cx="2987675" cy="43219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43" name="Line 8"/>
          <p:cNvSpPr>
            <a:spLocks noChangeShapeType="1"/>
          </p:cNvSpPr>
          <p:nvPr/>
        </p:nvSpPr>
        <p:spPr bwMode="auto">
          <a:xfrm flipV="1">
            <a:off x="6170212" y="4163054"/>
            <a:ext cx="288925" cy="48696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44" name="Line 9"/>
          <p:cNvSpPr>
            <a:spLocks noChangeShapeType="1"/>
          </p:cNvSpPr>
          <p:nvPr/>
        </p:nvSpPr>
        <p:spPr bwMode="auto">
          <a:xfrm flipH="1" flipV="1">
            <a:off x="5774924" y="4190441"/>
            <a:ext cx="252413" cy="45958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45" name="Line 10"/>
          <p:cNvSpPr>
            <a:spLocks noChangeShapeType="1"/>
          </p:cNvSpPr>
          <p:nvPr/>
        </p:nvSpPr>
        <p:spPr bwMode="auto">
          <a:xfrm flipV="1">
            <a:off x="6278160" y="4190441"/>
            <a:ext cx="1008062" cy="45958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46" name="Line 11"/>
          <p:cNvSpPr>
            <a:spLocks noChangeShapeType="1"/>
          </p:cNvSpPr>
          <p:nvPr/>
        </p:nvSpPr>
        <p:spPr bwMode="auto">
          <a:xfrm flipV="1">
            <a:off x="6351185" y="4190440"/>
            <a:ext cx="1655762" cy="4857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47" name="Line 12"/>
          <p:cNvSpPr>
            <a:spLocks noChangeShapeType="1"/>
          </p:cNvSpPr>
          <p:nvPr/>
        </p:nvSpPr>
        <p:spPr bwMode="auto">
          <a:xfrm flipV="1">
            <a:off x="6494062" y="4190441"/>
            <a:ext cx="2376487" cy="45958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48" name="Line 13"/>
          <p:cNvSpPr>
            <a:spLocks noChangeShapeType="1"/>
          </p:cNvSpPr>
          <p:nvPr/>
        </p:nvSpPr>
        <p:spPr bwMode="auto">
          <a:xfrm flipH="1" flipV="1">
            <a:off x="2569760" y="4217825"/>
            <a:ext cx="2989262" cy="43219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49" name="Line 14"/>
          <p:cNvSpPr>
            <a:spLocks noChangeShapeType="1"/>
          </p:cNvSpPr>
          <p:nvPr/>
        </p:nvSpPr>
        <p:spPr bwMode="auto">
          <a:xfrm flipH="1" flipV="1">
            <a:off x="3434949" y="4217825"/>
            <a:ext cx="2232025" cy="43219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0" name="Line 15"/>
          <p:cNvSpPr>
            <a:spLocks noChangeShapeType="1"/>
          </p:cNvSpPr>
          <p:nvPr/>
        </p:nvSpPr>
        <p:spPr bwMode="auto">
          <a:xfrm flipH="1" flipV="1">
            <a:off x="4190597" y="4190441"/>
            <a:ext cx="1620838" cy="45958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1" name="Line 16"/>
          <p:cNvSpPr>
            <a:spLocks noChangeShapeType="1"/>
          </p:cNvSpPr>
          <p:nvPr/>
        </p:nvSpPr>
        <p:spPr bwMode="auto">
          <a:xfrm flipH="1" flipV="1">
            <a:off x="4911322" y="4190441"/>
            <a:ext cx="971550" cy="45958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2" name="Oval 17"/>
          <p:cNvSpPr>
            <a:spLocks noChangeArrowheads="1"/>
          </p:cNvSpPr>
          <p:nvPr/>
        </p:nvSpPr>
        <p:spPr bwMode="auto">
          <a:xfrm>
            <a:off x="2282422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3" name="Oval 18"/>
          <p:cNvSpPr>
            <a:spLocks noChangeArrowheads="1"/>
          </p:cNvSpPr>
          <p:nvPr/>
        </p:nvSpPr>
        <p:spPr bwMode="auto">
          <a:xfrm>
            <a:off x="3038072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4" name="Oval 19"/>
          <p:cNvSpPr>
            <a:spLocks noChangeArrowheads="1"/>
          </p:cNvSpPr>
          <p:nvPr/>
        </p:nvSpPr>
        <p:spPr bwMode="auto">
          <a:xfrm>
            <a:off x="3866747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5" name="Oval 20"/>
          <p:cNvSpPr>
            <a:spLocks noChangeArrowheads="1"/>
          </p:cNvSpPr>
          <p:nvPr/>
        </p:nvSpPr>
        <p:spPr bwMode="auto">
          <a:xfrm>
            <a:off x="4622397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6" name="Oval 21"/>
          <p:cNvSpPr>
            <a:spLocks noChangeArrowheads="1"/>
          </p:cNvSpPr>
          <p:nvPr/>
        </p:nvSpPr>
        <p:spPr bwMode="auto">
          <a:xfrm>
            <a:off x="5451072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7" name="Oval 22"/>
          <p:cNvSpPr>
            <a:spLocks noChangeArrowheads="1"/>
          </p:cNvSpPr>
          <p:nvPr/>
        </p:nvSpPr>
        <p:spPr bwMode="auto">
          <a:xfrm>
            <a:off x="6206722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8" name="Oval 23"/>
          <p:cNvSpPr>
            <a:spLocks noChangeArrowheads="1"/>
          </p:cNvSpPr>
          <p:nvPr/>
        </p:nvSpPr>
        <p:spPr bwMode="auto">
          <a:xfrm>
            <a:off x="7071910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9" name="Oval 24"/>
          <p:cNvSpPr>
            <a:spLocks noChangeArrowheads="1"/>
          </p:cNvSpPr>
          <p:nvPr/>
        </p:nvSpPr>
        <p:spPr bwMode="auto">
          <a:xfrm>
            <a:off x="7827560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0" name="Oval 25"/>
          <p:cNvSpPr>
            <a:spLocks noChangeArrowheads="1"/>
          </p:cNvSpPr>
          <p:nvPr/>
        </p:nvSpPr>
        <p:spPr bwMode="auto">
          <a:xfrm>
            <a:off x="8691160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1" name="Oval 26"/>
          <p:cNvSpPr>
            <a:spLocks noChangeArrowheads="1"/>
          </p:cNvSpPr>
          <p:nvPr/>
        </p:nvSpPr>
        <p:spPr bwMode="auto">
          <a:xfrm>
            <a:off x="9446810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3" name="Line 28"/>
          <p:cNvSpPr>
            <a:spLocks noChangeShapeType="1"/>
          </p:cNvSpPr>
          <p:nvPr/>
        </p:nvSpPr>
        <p:spPr bwMode="auto">
          <a:xfrm flipV="1">
            <a:off x="2498322" y="3245083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4" name="Line 29"/>
          <p:cNvSpPr>
            <a:spLocks noChangeShapeType="1"/>
          </p:cNvSpPr>
          <p:nvPr/>
        </p:nvSpPr>
        <p:spPr bwMode="auto">
          <a:xfrm flipV="1">
            <a:off x="3253972" y="3245083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5" name="Line 30"/>
          <p:cNvSpPr>
            <a:spLocks noChangeShapeType="1"/>
          </p:cNvSpPr>
          <p:nvPr/>
        </p:nvSpPr>
        <p:spPr bwMode="auto">
          <a:xfrm flipV="1">
            <a:off x="4082647" y="3218889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6" name="Line 31"/>
          <p:cNvSpPr>
            <a:spLocks noChangeShapeType="1"/>
          </p:cNvSpPr>
          <p:nvPr/>
        </p:nvSpPr>
        <p:spPr bwMode="auto">
          <a:xfrm flipV="1">
            <a:off x="4838297" y="3218889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7" name="Line 32"/>
          <p:cNvSpPr>
            <a:spLocks noChangeShapeType="1"/>
          </p:cNvSpPr>
          <p:nvPr/>
        </p:nvSpPr>
        <p:spPr bwMode="auto">
          <a:xfrm flipV="1">
            <a:off x="5703485" y="3245083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8" name="Line 33"/>
          <p:cNvSpPr>
            <a:spLocks noChangeShapeType="1"/>
          </p:cNvSpPr>
          <p:nvPr/>
        </p:nvSpPr>
        <p:spPr bwMode="auto">
          <a:xfrm flipV="1">
            <a:off x="6459135" y="3245083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9" name="Line 34"/>
          <p:cNvSpPr>
            <a:spLocks noChangeShapeType="1"/>
          </p:cNvSpPr>
          <p:nvPr/>
        </p:nvSpPr>
        <p:spPr bwMode="auto">
          <a:xfrm flipV="1">
            <a:off x="7322735" y="3245083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70" name="Line 35"/>
          <p:cNvSpPr>
            <a:spLocks noChangeShapeType="1"/>
          </p:cNvSpPr>
          <p:nvPr/>
        </p:nvSpPr>
        <p:spPr bwMode="auto">
          <a:xfrm flipV="1">
            <a:off x="8078385" y="3245083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71" name="Line 36"/>
          <p:cNvSpPr>
            <a:spLocks noChangeShapeType="1"/>
          </p:cNvSpPr>
          <p:nvPr/>
        </p:nvSpPr>
        <p:spPr bwMode="auto">
          <a:xfrm flipV="1">
            <a:off x="8943572" y="3245083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72" name="Line 37"/>
          <p:cNvSpPr>
            <a:spLocks noChangeShapeType="1"/>
          </p:cNvSpPr>
          <p:nvPr/>
        </p:nvSpPr>
        <p:spPr bwMode="auto">
          <a:xfrm flipV="1">
            <a:off x="9699222" y="3245083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41" name="标题 4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4" name="Text Box 27"/>
          <p:cNvSpPr txBox="1">
            <a:spLocks noChangeArrowheads="1"/>
          </p:cNvSpPr>
          <p:nvPr/>
        </p:nvSpPr>
        <p:spPr bwMode="auto">
          <a:xfrm>
            <a:off x="2164949" y="2841531"/>
            <a:ext cx="792003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+mn-ea"/>
                <a:cs typeface="+mn-cs"/>
              </a:rPr>
              <a:t>   1         2          3         4          5         6           7         8           9         0</a:t>
            </a:r>
          </a:p>
        </p:txBody>
      </p:sp>
    </p:spTree>
    <p:extLst>
      <p:ext uri="{BB962C8B-B14F-4D97-AF65-F5344CB8AC3E}">
        <p14:creationId xmlns:p14="http://schemas.microsoft.com/office/powerpoint/2010/main" val="236339038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Picture 2" descr="outw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5573" y="3298422"/>
            <a:ext cx="7981950" cy="1178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4" descr="recon5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3124" y="4629780"/>
            <a:ext cx="1439863" cy="80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Text Box 5"/>
          <p:cNvSpPr txBox="1">
            <a:spLocks noChangeArrowheads="1"/>
          </p:cNvSpPr>
          <p:nvPr/>
        </p:nvSpPr>
        <p:spPr bwMode="auto">
          <a:xfrm>
            <a:off x="6819150" y="4631590"/>
            <a:ext cx="14398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Perpetua"/>
                <a:ea typeface="+mn-ea"/>
                <a:cs typeface="+mn-cs"/>
              </a:rPr>
              <a:t>The input image</a:t>
            </a:r>
          </a:p>
        </p:txBody>
      </p:sp>
      <p:sp>
        <p:nvSpPr>
          <p:cNvPr id="42" name="Line 7"/>
          <p:cNvSpPr>
            <a:spLocks noChangeShapeType="1"/>
          </p:cNvSpPr>
          <p:nvPr/>
        </p:nvSpPr>
        <p:spPr bwMode="auto">
          <a:xfrm flipV="1">
            <a:off x="6603599" y="4217825"/>
            <a:ext cx="2987675" cy="43219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43" name="Line 8"/>
          <p:cNvSpPr>
            <a:spLocks noChangeShapeType="1"/>
          </p:cNvSpPr>
          <p:nvPr/>
        </p:nvSpPr>
        <p:spPr bwMode="auto">
          <a:xfrm flipV="1">
            <a:off x="6170212" y="4163054"/>
            <a:ext cx="288925" cy="48696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44" name="Line 9"/>
          <p:cNvSpPr>
            <a:spLocks noChangeShapeType="1"/>
          </p:cNvSpPr>
          <p:nvPr/>
        </p:nvSpPr>
        <p:spPr bwMode="auto">
          <a:xfrm flipH="1" flipV="1">
            <a:off x="5774924" y="4190441"/>
            <a:ext cx="252413" cy="45958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45" name="Line 10"/>
          <p:cNvSpPr>
            <a:spLocks noChangeShapeType="1"/>
          </p:cNvSpPr>
          <p:nvPr/>
        </p:nvSpPr>
        <p:spPr bwMode="auto">
          <a:xfrm flipV="1">
            <a:off x="6278160" y="4190441"/>
            <a:ext cx="1008062" cy="45958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46" name="Line 11"/>
          <p:cNvSpPr>
            <a:spLocks noChangeShapeType="1"/>
          </p:cNvSpPr>
          <p:nvPr/>
        </p:nvSpPr>
        <p:spPr bwMode="auto">
          <a:xfrm flipV="1">
            <a:off x="6351185" y="4190440"/>
            <a:ext cx="1655762" cy="4857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47" name="Line 12"/>
          <p:cNvSpPr>
            <a:spLocks noChangeShapeType="1"/>
          </p:cNvSpPr>
          <p:nvPr/>
        </p:nvSpPr>
        <p:spPr bwMode="auto">
          <a:xfrm flipV="1">
            <a:off x="6494062" y="4190441"/>
            <a:ext cx="2376487" cy="45958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48" name="Line 13"/>
          <p:cNvSpPr>
            <a:spLocks noChangeShapeType="1"/>
          </p:cNvSpPr>
          <p:nvPr/>
        </p:nvSpPr>
        <p:spPr bwMode="auto">
          <a:xfrm flipH="1" flipV="1">
            <a:off x="2569760" y="4217825"/>
            <a:ext cx="2989262" cy="43219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49" name="Line 14"/>
          <p:cNvSpPr>
            <a:spLocks noChangeShapeType="1"/>
          </p:cNvSpPr>
          <p:nvPr/>
        </p:nvSpPr>
        <p:spPr bwMode="auto">
          <a:xfrm flipH="1" flipV="1">
            <a:off x="3434949" y="4217825"/>
            <a:ext cx="2232025" cy="43219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0" name="Line 15"/>
          <p:cNvSpPr>
            <a:spLocks noChangeShapeType="1"/>
          </p:cNvSpPr>
          <p:nvPr/>
        </p:nvSpPr>
        <p:spPr bwMode="auto">
          <a:xfrm flipH="1" flipV="1">
            <a:off x="4190597" y="4190441"/>
            <a:ext cx="1620838" cy="45958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1" name="Line 16"/>
          <p:cNvSpPr>
            <a:spLocks noChangeShapeType="1"/>
          </p:cNvSpPr>
          <p:nvPr/>
        </p:nvSpPr>
        <p:spPr bwMode="auto">
          <a:xfrm flipH="1" flipV="1">
            <a:off x="4911322" y="4190441"/>
            <a:ext cx="971550" cy="45958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2" name="Oval 17"/>
          <p:cNvSpPr>
            <a:spLocks noChangeArrowheads="1"/>
          </p:cNvSpPr>
          <p:nvPr/>
        </p:nvSpPr>
        <p:spPr bwMode="auto">
          <a:xfrm>
            <a:off x="2282422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3" name="Oval 18"/>
          <p:cNvSpPr>
            <a:spLocks noChangeArrowheads="1"/>
          </p:cNvSpPr>
          <p:nvPr/>
        </p:nvSpPr>
        <p:spPr bwMode="auto">
          <a:xfrm>
            <a:off x="3038072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4" name="Oval 19"/>
          <p:cNvSpPr>
            <a:spLocks noChangeArrowheads="1"/>
          </p:cNvSpPr>
          <p:nvPr/>
        </p:nvSpPr>
        <p:spPr bwMode="auto">
          <a:xfrm>
            <a:off x="3866747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5" name="Oval 20"/>
          <p:cNvSpPr>
            <a:spLocks noChangeArrowheads="1"/>
          </p:cNvSpPr>
          <p:nvPr/>
        </p:nvSpPr>
        <p:spPr bwMode="auto">
          <a:xfrm>
            <a:off x="4622397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6" name="Oval 21"/>
          <p:cNvSpPr>
            <a:spLocks noChangeArrowheads="1"/>
          </p:cNvSpPr>
          <p:nvPr/>
        </p:nvSpPr>
        <p:spPr bwMode="auto">
          <a:xfrm>
            <a:off x="5451072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7" name="Oval 22"/>
          <p:cNvSpPr>
            <a:spLocks noChangeArrowheads="1"/>
          </p:cNvSpPr>
          <p:nvPr/>
        </p:nvSpPr>
        <p:spPr bwMode="auto">
          <a:xfrm>
            <a:off x="6206722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8" name="Oval 23"/>
          <p:cNvSpPr>
            <a:spLocks noChangeArrowheads="1"/>
          </p:cNvSpPr>
          <p:nvPr/>
        </p:nvSpPr>
        <p:spPr bwMode="auto">
          <a:xfrm>
            <a:off x="7071910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9" name="Oval 24"/>
          <p:cNvSpPr>
            <a:spLocks noChangeArrowheads="1"/>
          </p:cNvSpPr>
          <p:nvPr/>
        </p:nvSpPr>
        <p:spPr bwMode="auto">
          <a:xfrm>
            <a:off x="7827560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0" name="Oval 25"/>
          <p:cNvSpPr>
            <a:spLocks noChangeArrowheads="1"/>
          </p:cNvSpPr>
          <p:nvPr/>
        </p:nvSpPr>
        <p:spPr bwMode="auto">
          <a:xfrm>
            <a:off x="8691160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1" name="Oval 26"/>
          <p:cNvSpPr>
            <a:spLocks noChangeArrowheads="1"/>
          </p:cNvSpPr>
          <p:nvPr/>
        </p:nvSpPr>
        <p:spPr bwMode="auto">
          <a:xfrm>
            <a:off x="9446810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3" name="Line 28"/>
          <p:cNvSpPr>
            <a:spLocks noChangeShapeType="1"/>
          </p:cNvSpPr>
          <p:nvPr/>
        </p:nvSpPr>
        <p:spPr bwMode="auto">
          <a:xfrm flipV="1">
            <a:off x="2498322" y="3245083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4" name="Line 29"/>
          <p:cNvSpPr>
            <a:spLocks noChangeShapeType="1"/>
          </p:cNvSpPr>
          <p:nvPr/>
        </p:nvSpPr>
        <p:spPr bwMode="auto">
          <a:xfrm flipV="1">
            <a:off x="3253972" y="3245083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5" name="Line 30"/>
          <p:cNvSpPr>
            <a:spLocks noChangeShapeType="1"/>
          </p:cNvSpPr>
          <p:nvPr/>
        </p:nvSpPr>
        <p:spPr bwMode="auto">
          <a:xfrm flipV="1">
            <a:off x="4082647" y="3218889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6" name="Line 31"/>
          <p:cNvSpPr>
            <a:spLocks noChangeShapeType="1"/>
          </p:cNvSpPr>
          <p:nvPr/>
        </p:nvSpPr>
        <p:spPr bwMode="auto">
          <a:xfrm flipV="1">
            <a:off x="4838297" y="3218889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7" name="Line 32"/>
          <p:cNvSpPr>
            <a:spLocks noChangeShapeType="1"/>
          </p:cNvSpPr>
          <p:nvPr/>
        </p:nvSpPr>
        <p:spPr bwMode="auto">
          <a:xfrm flipV="1">
            <a:off x="5703485" y="3245083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8" name="Line 33"/>
          <p:cNvSpPr>
            <a:spLocks noChangeShapeType="1"/>
          </p:cNvSpPr>
          <p:nvPr/>
        </p:nvSpPr>
        <p:spPr bwMode="auto">
          <a:xfrm flipV="1">
            <a:off x="6459135" y="3245083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9" name="Line 34"/>
          <p:cNvSpPr>
            <a:spLocks noChangeShapeType="1"/>
          </p:cNvSpPr>
          <p:nvPr/>
        </p:nvSpPr>
        <p:spPr bwMode="auto">
          <a:xfrm flipV="1">
            <a:off x="7322735" y="3245083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70" name="Line 35"/>
          <p:cNvSpPr>
            <a:spLocks noChangeShapeType="1"/>
          </p:cNvSpPr>
          <p:nvPr/>
        </p:nvSpPr>
        <p:spPr bwMode="auto">
          <a:xfrm flipV="1">
            <a:off x="8078385" y="3245083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71" name="Line 36"/>
          <p:cNvSpPr>
            <a:spLocks noChangeShapeType="1"/>
          </p:cNvSpPr>
          <p:nvPr/>
        </p:nvSpPr>
        <p:spPr bwMode="auto">
          <a:xfrm flipV="1">
            <a:off x="8943572" y="3245083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72" name="Line 37"/>
          <p:cNvSpPr>
            <a:spLocks noChangeShapeType="1"/>
          </p:cNvSpPr>
          <p:nvPr/>
        </p:nvSpPr>
        <p:spPr bwMode="auto">
          <a:xfrm flipV="1">
            <a:off x="9699222" y="3245083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41" name="Text Box 27"/>
          <p:cNvSpPr txBox="1">
            <a:spLocks noChangeArrowheads="1"/>
          </p:cNvSpPr>
          <p:nvPr/>
        </p:nvSpPr>
        <p:spPr bwMode="auto">
          <a:xfrm>
            <a:off x="2164949" y="2841531"/>
            <a:ext cx="792003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+mn-ea"/>
                <a:cs typeface="+mn-cs"/>
              </a:rPr>
              <a:t>   1         2          3         4          5         6           7         8           9         0</a:t>
            </a:r>
          </a:p>
        </p:txBody>
      </p:sp>
      <p:sp>
        <p:nvSpPr>
          <p:cNvPr id="74" name="标题 7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703257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Picture 2" descr="outw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1812" y="3293429"/>
            <a:ext cx="7981950" cy="1178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4" descr="recon5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3124" y="4629780"/>
            <a:ext cx="1439863" cy="80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Text Box 5"/>
          <p:cNvSpPr txBox="1">
            <a:spLocks noChangeArrowheads="1"/>
          </p:cNvSpPr>
          <p:nvPr/>
        </p:nvSpPr>
        <p:spPr bwMode="auto">
          <a:xfrm>
            <a:off x="6819150" y="4631590"/>
            <a:ext cx="14398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Perpetua"/>
                <a:ea typeface="+mn-ea"/>
                <a:cs typeface="+mn-cs"/>
              </a:rPr>
              <a:t>The input image</a:t>
            </a:r>
          </a:p>
        </p:txBody>
      </p:sp>
      <p:sp>
        <p:nvSpPr>
          <p:cNvPr id="42" name="Line 7"/>
          <p:cNvSpPr>
            <a:spLocks noChangeShapeType="1"/>
          </p:cNvSpPr>
          <p:nvPr/>
        </p:nvSpPr>
        <p:spPr bwMode="auto">
          <a:xfrm flipV="1">
            <a:off x="6603599" y="4217825"/>
            <a:ext cx="2987675" cy="43219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43" name="Line 8"/>
          <p:cNvSpPr>
            <a:spLocks noChangeShapeType="1"/>
          </p:cNvSpPr>
          <p:nvPr/>
        </p:nvSpPr>
        <p:spPr bwMode="auto">
          <a:xfrm flipV="1">
            <a:off x="6170212" y="4163054"/>
            <a:ext cx="288925" cy="48696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44" name="Line 9"/>
          <p:cNvSpPr>
            <a:spLocks noChangeShapeType="1"/>
          </p:cNvSpPr>
          <p:nvPr/>
        </p:nvSpPr>
        <p:spPr bwMode="auto">
          <a:xfrm flipH="1" flipV="1">
            <a:off x="5774924" y="4190441"/>
            <a:ext cx="252413" cy="45958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45" name="Line 10"/>
          <p:cNvSpPr>
            <a:spLocks noChangeShapeType="1"/>
          </p:cNvSpPr>
          <p:nvPr/>
        </p:nvSpPr>
        <p:spPr bwMode="auto">
          <a:xfrm flipV="1">
            <a:off x="6278160" y="4190441"/>
            <a:ext cx="1008062" cy="45958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46" name="Line 11"/>
          <p:cNvSpPr>
            <a:spLocks noChangeShapeType="1"/>
          </p:cNvSpPr>
          <p:nvPr/>
        </p:nvSpPr>
        <p:spPr bwMode="auto">
          <a:xfrm flipV="1">
            <a:off x="6351185" y="4190440"/>
            <a:ext cx="1655762" cy="4857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47" name="Line 12"/>
          <p:cNvSpPr>
            <a:spLocks noChangeShapeType="1"/>
          </p:cNvSpPr>
          <p:nvPr/>
        </p:nvSpPr>
        <p:spPr bwMode="auto">
          <a:xfrm flipV="1">
            <a:off x="6494062" y="4190441"/>
            <a:ext cx="2376487" cy="45958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48" name="Line 13"/>
          <p:cNvSpPr>
            <a:spLocks noChangeShapeType="1"/>
          </p:cNvSpPr>
          <p:nvPr/>
        </p:nvSpPr>
        <p:spPr bwMode="auto">
          <a:xfrm flipH="1" flipV="1">
            <a:off x="2569760" y="4217825"/>
            <a:ext cx="2989262" cy="43219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49" name="Line 14"/>
          <p:cNvSpPr>
            <a:spLocks noChangeShapeType="1"/>
          </p:cNvSpPr>
          <p:nvPr/>
        </p:nvSpPr>
        <p:spPr bwMode="auto">
          <a:xfrm flipH="1" flipV="1">
            <a:off x="3434949" y="4217825"/>
            <a:ext cx="2232025" cy="43219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0" name="Line 15"/>
          <p:cNvSpPr>
            <a:spLocks noChangeShapeType="1"/>
          </p:cNvSpPr>
          <p:nvPr/>
        </p:nvSpPr>
        <p:spPr bwMode="auto">
          <a:xfrm flipH="1" flipV="1">
            <a:off x="4190597" y="4190441"/>
            <a:ext cx="1620838" cy="45958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1" name="Line 16"/>
          <p:cNvSpPr>
            <a:spLocks noChangeShapeType="1"/>
          </p:cNvSpPr>
          <p:nvPr/>
        </p:nvSpPr>
        <p:spPr bwMode="auto">
          <a:xfrm flipH="1" flipV="1">
            <a:off x="4911322" y="4190441"/>
            <a:ext cx="971550" cy="45958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2" name="Oval 17"/>
          <p:cNvSpPr>
            <a:spLocks noChangeArrowheads="1"/>
          </p:cNvSpPr>
          <p:nvPr/>
        </p:nvSpPr>
        <p:spPr bwMode="auto">
          <a:xfrm>
            <a:off x="2282422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3" name="Oval 18"/>
          <p:cNvSpPr>
            <a:spLocks noChangeArrowheads="1"/>
          </p:cNvSpPr>
          <p:nvPr/>
        </p:nvSpPr>
        <p:spPr bwMode="auto">
          <a:xfrm>
            <a:off x="3038072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4" name="Oval 19"/>
          <p:cNvSpPr>
            <a:spLocks noChangeArrowheads="1"/>
          </p:cNvSpPr>
          <p:nvPr/>
        </p:nvSpPr>
        <p:spPr bwMode="auto">
          <a:xfrm>
            <a:off x="3866747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5" name="Oval 20"/>
          <p:cNvSpPr>
            <a:spLocks noChangeArrowheads="1"/>
          </p:cNvSpPr>
          <p:nvPr/>
        </p:nvSpPr>
        <p:spPr bwMode="auto">
          <a:xfrm>
            <a:off x="4622397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6" name="Oval 21"/>
          <p:cNvSpPr>
            <a:spLocks noChangeArrowheads="1"/>
          </p:cNvSpPr>
          <p:nvPr/>
        </p:nvSpPr>
        <p:spPr bwMode="auto">
          <a:xfrm>
            <a:off x="5451072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7" name="Oval 22"/>
          <p:cNvSpPr>
            <a:spLocks noChangeArrowheads="1"/>
          </p:cNvSpPr>
          <p:nvPr/>
        </p:nvSpPr>
        <p:spPr bwMode="auto">
          <a:xfrm>
            <a:off x="6206722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8" name="Oval 23"/>
          <p:cNvSpPr>
            <a:spLocks noChangeArrowheads="1"/>
          </p:cNvSpPr>
          <p:nvPr/>
        </p:nvSpPr>
        <p:spPr bwMode="auto">
          <a:xfrm>
            <a:off x="7071910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9" name="Oval 24"/>
          <p:cNvSpPr>
            <a:spLocks noChangeArrowheads="1"/>
          </p:cNvSpPr>
          <p:nvPr/>
        </p:nvSpPr>
        <p:spPr bwMode="auto">
          <a:xfrm>
            <a:off x="7827560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0" name="Oval 25"/>
          <p:cNvSpPr>
            <a:spLocks noChangeArrowheads="1"/>
          </p:cNvSpPr>
          <p:nvPr/>
        </p:nvSpPr>
        <p:spPr bwMode="auto">
          <a:xfrm>
            <a:off x="8691160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1" name="Oval 26"/>
          <p:cNvSpPr>
            <a:spLocks noChangeArrowheads="1"/>
          </p:cNvSpPr>
          <p:nvPr/>
        </p:nvSpPr>
        <p:spPr bwMode="auto">
          <a:xfrm>
            <a:off x="9446810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3" name="Line 28"/>
          <p:cNvSpPr>
            <a:spLocks noChangeShapeType="1"/>
          </p:cNvSpPr>
          <p:nvPr/>
        </p:nvSpPr>
        <p:spPr bwMode="auto">
          <a:xfrm flipV="1">
            <a:off x="2498322" y="3245083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4" name="Line 29"/>
          <p:cNvSpPr>
            <a:spLocks noChangeShapeType="1"/>
          </p:cNvSpPr>
          <p:nvPr/>
        </p:nvSpPr>
        <p:spPr bwMode="auto">
          <a:xfrm flipV="1">
            <a:off x="3253972" y="3245083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5" name="Line 30"/>
          <p:cNvSpPr>
            <a:spLocks noChangeShapeType="1"/>
          </p:cNvSpPr>
          <p:nvPr/>
        </p:nvSpPr>
        <p:spPr bwMode="auto">
          <a:xfrm flipV="1">
            <a:off x="4082647" y="3218889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6" name="Line 31"/>
          <p:cNvSpPr>
            <a:spLocks noChangeShapeType="1"/>
          </p:cNvSpPr>
          <p:nvPr/>
        </p:nvSpPr>
        <p:spPr bwMode="auto">
          <a:xfrm flipV="1">
            <a:off x="4838297" y="3218889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7" name="Line 32"/>
          <p:cNvSpPr>
            <a:spLocks noChangeShapeType="1"/>
          </p:cNvSpPr>
          <p:nvPr/>
        </p:nvSpPr>
        <p:spPr bwMode="auto">
          <a:xfrm flipV="1">
            <a:off x="5703485" y="3245083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8" name="Line 33"/>
          <p:cNvSpPr>
            <a:spLocks noChangeShapeType="1"/>
          </p:cNvSpPr>
          <p:nvPr/>
        </p:nvSpPr>
        <p:spPr bwMode="auto">
          <a:xfrm flipV="1">
            <a:off x="6459135" y="3245083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9" name="Line 34"/>
          <p:cNvSpPr>
            <a:spLocks noChangeShapeType="1"/>
          </p:cNvSpPr>
          <p:nvPr/>
        </p:nvSpPr>
        <p:spPr bwMode="auto">
          <a:xfrm flipV="1">
            <a:off x="7322735" y="3245083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70" name="Line 35"/>
          <p:cNvSpPr>
            <a:spLocks noChangeShapeType="1"/>
          </p:cNvSpPr>
          <p:nvPr/>
        </p:nvSpPr>
        <p:spPr bwMode="auto">
          <a:xfrm flipV="1">
            <a:off x="8078385" y="3245083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71" name="Line 36"/>
          <p:cNvSpPr>
            <a:spLocks noChangeShapeType="1"/>
          </p:cNvSpPr>
          <p:nvPr/>
        </p:nvSpPr>
        <p:spPr bwMode="auto">
          <a:xfrm flipV="1">
            <a:off x="8943572" y="3245083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72" name="Line 37"/>
          <p:cNvSpPr>
            <a:spLocks noChangeShapeType="1"/>
          </p:cNvSpPr>
          <p:nvPr/>
        </p:nvSpPr>
        <p:spPr bwMode="auto">
          <a:xfrm flipV="1">
            <a:off x="9699222" y="3245083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74" name="内容占位符 2"/>
          <p:cNvSpPr>
            <a:spLocks noGrp="1"/>
          </p:cNvSpPr>
          <p:nvPr>
            <p:ph idx="1"/>
          </p:nvPr>
        </p:nvSpPr>
        <p:spPr>
          <a:xfrm>
            <a:off x="1766078" y="1472387"/>
            <a:ext cx="8484521" cy="4620449"/>
          </a:xfrm>
        </p:spPr>
        <p:txBody>
          <a:bodyPr/>
          <a:lstStyle/>
          <a:p>
            <a:pPr>
              <a:buNone/>
            </a:pPr>
            <a:endParaRPr lang="en-US" altLang="zh-CN" dirty="0">
              <a:latin typeface="+mn-lt"/>
            </a:endParaRPr>
          </a:p>
          <a:p>
            <a:endParaRPr lang="en-US" altLang="zh-CN" dirty="0">
              <a:latin typeface="+mn-lt"/>
            </a:endParaRPr>
          </a:p>
          <a:p>
            <a:endParaRPr lang="en-US" altLang="zh-CN" sz="2000" dirty="0"/>
          </a:p>
          <a:p>
            <a:pPr marL="742950" lvl="2" indent="-285750"/>
            <a:endParaRPr lang="en-US" altLang="zh-CN" dirty="0"/>
          </a:p>
          <a:p>
            <a:pPr marL="742950" lvl="2" indent="-285750"/>
            <a:endParaRPr lang="en-US" altLang="zh-CN" dirty="0"/>
          </a:p>
          <a:p>
            <a:endParaRPr lang="en-US" altLang="zh-CN" dirty="0">
              <a:latin typeface="+mn-lt"/>
            </a:endParaRPr>
          </a:p>
          <a:p>
            <a:pPr marL="457200" lvl="1" indent="0">
              <a:buNone/>
            </a:pPr>
            <a:endParaRPr lang="en-US" altLang="zh-CN" dirty="0">
              <a:latin typeface="+mn-lt"/>
            </a:endParaRPr>
          </a:p>
          <a:p>
            <a:pPr lvl="1"/>
            <a:endParaRPr lang="en-US" altLang="zh-CN" dirty="0">
              <a:latin typeface="+mn-lt"/>
            </a:endParaRPr>
          </a:p>
          <a:p>
            <a:pPr marL="457200" lvl="1" indent="0">
              <a:buNone/>
            </a:pPr>
            <a:endParaRPr lang="en-US" altLang="zh-CN" dirty="0">
              <a:latin typeface="+mn-lt"/>
            </a:endParaRPr>
          </a:p>
        </p:txBody>
      </p:sp>
      <p:sp>
        <p:nvSpPr>
          <p:cNvPr id="41" name="标题 4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5" name="Text Box 27"/>
          <p:cNvSpPr txBox="1">
            <a:spLocks noChangeArrowheads="1"/>
          </p:cNvSpPr>
          <p:nvPr/>
        </p:nvSpPr>
        <p:spPr bwMode="auto">
          <a:xfrm>
            <a:off x="2164949" y="2841531"/>
            <a:ext cx="792003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+mn-ea"/>
                <a:cs typeface="+mn-cs"/>
              </a:rPr>
              <a:t>   1         2          3         4          5         6           7         8           9         0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8561614" y="5796643"/>
            <a:ext cx="1502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*****</a:t>
            </a:r>
          </a:p>
        </p:txBody>
      </p:sp>
    </p:spTree>
    <p:extLst>
      <p:ext uri="{BB962C8B-B14F-4D97-AF65-F5344CB8AC3E}">
        <p14:creationId xmlns:p14="http://schemas.microsoft.com/office/powerpoint/2010/main" val="4032123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练习题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endParaRPr lang="en-US" altLang="zh-CN" sz="1000" dirty="0"/>
          </a:p>
          <a:p>
            <a:r>
              <a:rPr lang="zh-CN" altLang="en-US" dirty="0"/>
              <a:t>异或（</a:t>
            </a:r>
            <a:r>
              <a:rPr lang="en-US" altLang="zh-CN" dirty="0"/>
              <a:t>XOR</a:t>
            </a:r>
            <a:r>
              <a:rPr lang="zh-CN" altLang="en-US" dirty="0"/>
              <a:t>）问题如下：</a:t>
            </a:r>
            <a:endParaRPr lang="en-US" altLang="zh-CN" dirty="0"/>
          </a:p>
          <a:p>
            <a:pPr marL="0" indent="0">
              <a:buNone/>
            </a:pPr>
            <a:endParaRPr lang="pt-BR" altLang="zh-CN" sz="1000" dirty="0"/>
          </a:p>
          <a:p>
            <a:pPr marL="0" indent="0">
              <a:buNone/>
            </a:pPr>
            <a:r>
              <a:rPr lang="pt-BR" altLang="zh-CN" dirty="0"/>
              <a:t>    a⊕b = (¬a ∧ b) ∨ (a ∧¬b)</a:t>
            </a:r>
          </a:p>
          <a:p>
            <a:pPr marL="0" indent="0">
              <a:buNone/>
            </a:pP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编程实现用全连接神经网络求解</a:t>
            </a:r>
            <a:r>
              <a:rPr lang="en-US" altLang="zh-CN" dirty="0"/>
              <a:t>XOR</a:t>
            </a:r>
            <a:r>
              <a:rPr lang="zh-CN" altLang="en-US" dirty="0"/>
              <a:t>问题（用</a:t>
            </a:r>
            <a:r>
              <a:rPr lang="en-US" altLang="zh-CN" dirty="0"/>
              <a:t>BP</a:t>
            </a:r>
            <a:r>
              <a:rPr lang="zh-CN" altLang="en-US" dirty="0"/>
              <a:t>算法训练一个全连接神经网络）。</a:t>
            </a:r>
          </a:p>
        </p:txBody>
      </p:sp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2856414" y="2878441"/>
          <a:ext cx="3274422" cy="1924050"/>
        </p:xfrm>
        <a:graphic>
          <a:graphicData uri="http://schemas.openxmlformats.org/drawingml/2006/table">
            <a:tbl>
              <a:tblPr/>
              <a:tblGrid>
                <a:gridCol w="1091474">
                  <a:extLst>
                    <a:ext uri="{9D8B030D-6E8A-4147-A177-3AD203B41FA5}">
                      <a16:colId xmlns:a16="http://schemas.microsoft.com/office/drawing/2014/main" val="786401348"/>
                    </a:ext>
                  </a:extLst>
                </a:gridCol>
                <a:gridCol w="1091474">
                  <a:extLst>
                    <a:ext uri="{9D8B030D-6E8A-4147-A177-3AD203B41FA5}">
                      <a16:colId xmlns:a16="http://schemas.microsoft.com/office/drawing/2014/main" val="2028343071"/>
                    </a:ext>
                  </a:extLst>
                </a:gridCol>
                <a:gridCol w="1091474">
                  <a:extLst>
                    <a:ext uri="{9D8B030D-6E8A-4147-A177-3AD203B41FA5}">
                      <a16:colId xmlns:a16="http://schemas.microsoft.com/office/drawing/2014/main" val="1506033385"/>
                    </a:ext>
                  </a:extLst>
                </a:gridCol>
              </a:tblGrid>
              <a:tr h="104775">
                <a:tc>
                  <a:txBody>
                    <a:bodyPr/>
                    <a:lstStyle/>
                    <a:p>
                      <a:pPr algn="l"/>
                      <a:r>
                        <a:rPr lang="en-US" sz="240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333333"/>
                          </a:solidFill>
                          <a:effectLst/>
                        </a:rPr>
                        <a:t>a</a:t>
                      </a:r>
                    </a:p>
                  </a:txBody>
                  <a:tcPr marL="47625" marR="47625" marT="9525" marB="9525" anchor="ctr">
                    <a:lnL w="4763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333333"/>
                          </a:solidFill>
                          <a:effectLst/>
                        </a:rPr>
                        <a:t>b</a:t>
                      </a:r>
                    </a:p>
                  </a:txBody>
                  <a:tcPr marL="47625" marR="47625" marT="9525" marB="9525" anchor="ctr">
                    <a:lnL w="4763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 err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333333"/>
                          </a:solidFill>
                          <a:effectLst/>
                        </a:rPr>
                        <a:t>a⊕b</a:t>
                      </a:r>
                      <a:endParaRPr lang="en-US" sz="24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rgbClr val="333333"/>
                        </a:solidFill>
                        <a:effectLst/>
                      </a:endParaRPr>
                    </a:p>
                  </a:txBody>
                  <a:tcPr marL="47625" marR="47625" marT="9525" marB="9525" anchor="ctr">
                    <a:lnL w="4763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8010122"/>
                  </a:ext>
                </a:extLst>
              </a:tr>
              <a:tr h="104775">
                <a:tc>
                  <a:txBody>
                    <a:bodyPr/>
                    <a:lstStyle/>
                    <a:p>
                      <a:pPr algn="l"/>
                      <a:r>
                        <a:rPr lang="en-US" altLang="zh-CN" sz="240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333333"/>
                          </a:solidFill>
                          <a:effectLst/>
                        </a:rPr>
                        <a:t>1</a:t>
                      </a:r>
                    </a:p>
                  </a:txBody>
                  <a:tcPr marL="47625" marR="47625" marT="9525" marB="9525" anchor="ctr">
                    <a:lnL w="4763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240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333333"/>
                          </a:solidFill>
                          <a:effectLst/>
                        </a:rPr>
                        <a:t>0</a:t>
                      </a:r>
                    </a:p>
                  </a:txBody>
                  <a:tcPr marL="47625" marR="47625" marT="9525" marB="9525" anchor="ctr">
                    <a:lnL w="4763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240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333333"/>
                          </a:solidFill>
                          <a:effectLst/>
                        </a:rPr>
                        <a:t>1</a:t>
                      </a:r>
                    </a:p>
                  </a:txBody>
                  <a:tcPr marL="47625" marR="47625" marT="9525" marB="9525" anchor="ctr">
                    <a:lnL w="4763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2697318"/>
                  </a:ext>
                </a:extLst>
              </a:tr>
              <a:tr h="104775">
                <a:tc>
                  <a:txBody>
                    <a:bodyPr/>
                    <a:lstStyle/>
                    <a:p>
                      <a:pPr algn="l"/>
                      <a:r>
                        <a:rPr lang="en-US" altLang="zh-CN" sz="240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333333"/>
                          </a:solidFill>
                          <a:effectLst/>
                        </a:rPr>
                        <a:t>1</a:t>
                      </a:r>
                    </a:p>
                  </a:txBody>
                  <a:tcPr marL="47625" marR="47625" marT="9525" marB="9525" anchor="ctr">
                    <a:lnL w="4763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240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333333"/>
                          </a:solidFill>
                          <a:effectLst/>
                        </a:rPr>
                        <a:t>1</a:t>
                      </a:r>
                    </a:p>
                  </a:txBody>
                  <a:tcPr marL="47625" marR="47625" marT="9525" marB="9525" anchor="ctr">
                    <a:lnL w="4763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240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333333"/>
                          </a:solidFill>
                          <a:effectLst/>
                        </a:rPr>
                        <a:t>0</a:t>
                      </a:r>
                    </a:p>
                  </a:txBody>
                  <a:tcPr marL="47625" marR="47625" marT="9525" marB="9525" anchor="ctr">
                    <a:lnL w="4763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8087879"/>
                  </a:ext>
                </a:extLst>
              </a:tr>
              <a:tr h="104775">
                <a:tc>
                  <a:txBody>
                    <a:bodyPr/>
                    <a:lstStyle/>
                    <a:p>
                      <a:pPr algn="l"/>
                      <a:r>
                        <a:rPr lang="en-US" altLang="zh-CN" sz="240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333333"/>
                          </a:solidFill>
                          <a:effectLst/>
                        </a:rPr>
                        <a:t>0</a:t>
                      </a:r>
                    </a:p>
                  </a:txBody>
                  <a:tcPr marL="47625" marR="47625" marT="9525" marB="9525" anchor="ctr">
                    <a:lnL w="4763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2400" dirty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333333"/>
                          </a:solidFill>
                          <a:effectLst/>
                        </a:rPr>
                        <a:t>0</a:t>
                      </a:r>
                    </a:p>
                  </a:txBody>
                  <a:tcPr marL="47625" marR="47625" marT="9525" marB="9525" anchor="ctr">
                    <a:lnL w="4763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240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333333"/>
                          </a:solidFill>
                          <a:effectLst/>
                        </a:rPr>
                        <a:t>0</a:t>
                      </a:r>
                    </a:p>
                  </a:txBody>
                  <a:tcPr marL="47625" marR="47625" marT="9525" marB="9525" anchor="ctr">
                    <a:lnL w="4763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4273738"/>
                  </a:ext>
                </a:extLst>
              </a:tr>
              <a:tr h="104775">
                <a:tc>
                  <a:txBody>
                    <a:bodyPr/>
                    <a:lstStyle/>
                    <a:p>
                      <a:r>
                        <a:rPr lang="en-US" altLang="zh-CN" sz="240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333333"/>
                          </a:solidFill>
                          <a:effectLst/>
                        </a:rPr>
                        <a:t>0</a:t>
                      </a:r>
                    </a:p>
                  </a:txBody>
                  <a:tcPr marL="47625" marR="47625" marT="9525" marB="9525" anchor="ctr">
                    <a:lnL w="4763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333333"/>
                          </a:solidFill>
                          <a:effectLst/>
                        </a:rPr>
                        <a:t>1</a:t>
                      </a:r>
                    </a:p>
                  </a:txBody>
                  <a:tcPr marL="47625" marR="47625" marT="9525" marB="9525" anchor="ctr">
                    <a:lnL w="4763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333333"/>
                          </a:solidFill>
                          <a:effectLst/>
                        </a:rPr>
                        <a:t>1</a:t>
                      </a:r>
                    </a:p>
                  </a:txBody>
                  <a:tcPr marL="47625" marR="47625" marT="9525" marB="9525" anchor="ctr">
                    <a:lnL w="4763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04456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62734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该</a:t>
            </a:r>
            <a:r>
              <a:rPr lang="en-US" altLang="zh-CN" dirty="0"/>
              <a:t>BP</a:t>
            </a:r>
            <a:r>
              <a:rPr lang="zh-CN" altLang="en-US" dirty="0"/>
              <a:t>算法的条件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1219200" y="1648097"/>
            <a:ext cx="10363200" cy="4572000"/>
          </a:xfrm>
        </p:spPr>
        <p:txBody>
          <a:bodyPr/>
          <a:lstStyle/>
          <a:p>
            <a:r>
              <a:rPr lang="zh-CN" altLang="en-US" dirty="0"/>
              <a:t>具体条件不同，算法会有差异，总体思路一样</a:t>
            </a:r>
            <a:endParaRPr lang="en-US" altLang="zh-CN" dirty="0"/>
          </a:p>
          <a:p>
            <a:endParaRPr lang="en-US" altLang="zh-CN" sz="1600" dirty="0"/>
          </a:p>
          <a:p>
            <a:r>
              <a:rPr lang="zh-CN" altLang="en-US" dirty="0"/>
              <a:t>全连接网络</a:t>
            </a:r>
            <a:endParaRPr lang="en-US" altLang="zh-CN" dirty="0"/>
          </a:p>
          <a:p>
            <a:pPr lvl="1"/>
            <a:r>
              <a:rPr lang="zh-CN" altLang="en-US" dirty="0"/>
              <a:t>其他形式的网络</a:t>
            </a:r>
            <a:endParaRPr lang="en-US" altLang="zh-CN" dirty="0"/>
          </a:p>
          <a:p>
            <a:r>
              <a:rPr lang="zh-CN" altLang="en-US" dirty="0"/>
              <a:t>随机梯度下降算法</a:t>
            </a:r>
            <a:endParaRPr lang="en-US" altLang="zh-CN" dirty="0"/>
          </a:p>
          <a:p>
            <a:pPr lvl="1"/>
            <a:r>
              <a:rPr lang="zh-CN" altLang="en-US" dirty="0"/>
              <a:t>批量、小批量梯度下降算法</a:t>
            </a:r>
            <a:endParaRPr lang="en-US" altLang="zh-CN" dirty="0"/>
          </a:p>
          <a:p>
            <a:r>
              <a:rPr lang="zh-CN" altLang="en-US" dirty="0"/>
              <a:t>激活函数：</a:t>
            </a:r>
            <a:r>
              <a:rPr lang="en-US" altLang="zh-CN" dirty="0"/>
              <a:t>sigmoid</a:t>
            </a:r>
            <a:r>
              <a:rPr lang="zh-CN" altLang="en-US" dirty="0"/>
              <a:t>函数</a:t>
            </a:r>
            <a:endParaRPr lang="en-US" altLang="zh-CN" dirty="0"/>
          </a:p>
          <a:p>
            <a:pPr lvl="1"/>
            <a:r>
              <a:rPr lang="zh-CN" altLang="en-US" dirty="0"/>
              <a:t>其他的激活函数</a:t>
            </a:r>
            <a:endParaRPr lang="en-US" altLang="zh-CN" dirty="0"/>
          </a:p>
          <a:p>
            <a:r>
              <a:rPr lang="zh-CN" altLang="en-US" dirty="0"/>
              <a:t>损失函数：误差平方和</a:t>
            </a:r>
            <a:endParaRPr lang="en-US" altLang="zh-CN" dirty="0"/>
          </a:p>
          <a:p>
            <a:pPr lvl="1"/>
            <a:r>
              <a:rPr lang="zh-CN" altLang="en-US" dirty="0"/>
              <a:t>其他的损失函数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83723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模式匹配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43610" y="1593210"/>
            <a:ext cx="10720037" cy="223620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75979" y="1593210"/>
            <a:ext cx="10503034" cy="2190938"/>
          </a:xfrm>
          <a:prstGeom prst="rect">
            <a:avLst/>
          </a:prstGeom>
        </p:spPr>
      </p:pic>
      <p:sp>
        <p:nvSpPr>
          <p:cNvPr id="10" name="文本框 448"/>
          <p:cNvSpPr txBox="1"/>
          <p:nvPr/>
        </p:nvSpPr>
        <p:spPr>
          <a:xfrm>
            <a:off x="3172306" y="2554064"/>
            <a:ext cx="747854" cy="865323"/>
          </a:xfrm>
          <a:prstGeom prst="rect">
            <a:avLst/>
          </a:prstGeom>
          <a:solidFill>
            <a:schemeClr val="lt1"/>
          </a:solidFill>
          <a:ln w="6350">
            <a:noFill/>
          </a:ln>
        </p:spPr>
        <p:txBody>
          <a:bodyPr rot="0" spcFirstLastPara="0" vert="horz" wrap="square" lIns="91440" tIns="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spcAft>
                <a:spcPts val="0"/>
              </a:spcAft>
            </a:pPr>
            <a:r>
              <a:rPr lang="en-US" sz="4800" kern="100" dirty="0">
                <a:effectLst/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·</a:t>
            </a:r>
            <a:endParaRPr lang="zh-CN" sz="2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" name="文本框 448"/>
          <p:cNvSpPr txBox="1"/>
          <p:nvPr/>
        </p:nvSpPr>
        <p:spPr>
          <a:xfrm>
            <a:off x="6260166" y="2508797"/>
            <a:ext cx="747854" cy="865323"/>
          </a:xfrm>
          <a:prstGeom prst="rect">
            <a:avLst/>
          </a:prstGeom>
          <a:solidFill>
            <a:schemeClr val="lt1"/>
          </a:solidFill>
          <a:ln w="6350">
            <a:noFill/>
          </a:ln>
        </p:spPr>
        <p:txBody>
          <a:bodyPr rot="0" spcFirstLastPara="0" vert="horz" wrap="square" lIns="91440" tIns="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spcAft>
                <a:spcPts val="0"/>
              </a:spcAft>
            </a:pPr>
            <a:r>
              <a:rPr lang="en-US" altLang="zh-CN" sz="4800" b="1" kern="100" dirty="0"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=</a:t>
            </a:r>
            <a:endParaRPr lang="zh-CN" sz="24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8020" y="2022639"/>
            <a:ext cx="4418724" cy="19281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/>
              <p:cNvSpPr txBox="1"/>
              <p:nvPr/>
            </p:nvSpPr>
            <p:spPr>
              <a:xfrm>
                <a:off x="1077362" y="4359028"/>
                <a:ext cx="10349382" cy="18466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𝑛𝑒𝑡</m:t>
                      </m:r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3600" i="1">
                          <a:latin typeface="Cambria Math" panose="02040503050406030204" pitchFamily="18" charset="0"/>
                        </a:rPr>
                        <m:t>·</m:t>
                      </m:r>
                      <m:sSub>
                        <m:sSubPr>
                          <m:ctrlPr>
                            <a:rPr lang="en-US" altLang="zh-CN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36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3600" i="1">
                          <a:latin typeface="Cambria Math" panose="02040503050406030204" pitchFamily="18" charset="0"/>
                        </a:rPr>
                        <m:t>·</m:t>
                      </m:r>
                      <m:sSub>
                        <m:sSubPr>
                          <m:ctrlPr>
                            <a:rPr lang="en-US" altLang="zh-CN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altLang="zh-CN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zh-CN" sz="3600" i="1">
                          <a:latin typeface="Cambria Math" panose="02040503050406030204" pitchFamily="18" charset="0"/>
                        </a:rPr>
                        <m:t>·</m:t>
                      </m:r>
                      <m:sSub>
                        <m:sSubPr>
                          <m:ctrlPr>
                            <a:rPr lang="en-US" altLang="zh-CN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altLang="zh-CN" sz="2600" i="1" dirty="0">
                  <a:latin typeface="Cambria Math" panose="02040503050406030204" pitchFamily="18" charset="0"/>
                </a:endParaRPr>
              </a:p>
              <a:p>
                <a:endParaRPr lang="en-US" altLang="zh-CN" sz="2600" i="1" dirty="0">
                  <a:latin typeface="Cambria Math" panose="02040503050406030204" pitchFamily="18" charset="0"/>
                </a:endParaRPr>
              </a:p>
              <a:p>
                <a:r>
                  <a:rPr lang="zh-CN" altLang="en-US" sz="2600" dirty="0"/>
                  <a:t>其中：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6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2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altLang="zh-CN" sz="2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600" b="0" i="1" smtClean="0">
                            <a:latin typeface="Cambria Math" panose="02040503050406030204" pitchFamily="18" charset="0"/>
                          </a:rPr>
                          <m:t>=1,2,…,</m:t>
                        </m:r>
                        <m:r>
                          <a:rPr lang="en-US" altLang="zh-CN" sz="2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zh-CN" altLang="en-US" sz="2600" i="1">
                        <a:latin typeface="Cambria Math" panose="02040503050406030204" pitchFamily="18" charset="0"/>
                      </a:rPr>
                      <m:t>：</m:t>
                    </m:r>
                  </m:oMath>
                </a14:m>
                <a:r>
                  <a:rPr lang="zh-CN" altLang="en-US" sz="2600" dirty="0"/>
                  <a:t>表示数字模式</a:t>
                </a:r>
                <a:endParaRPr lang="en-US" altLang="zh-CN" sz="2600" dirty="0"/>
              </a:p>
              <a:p>
                <a:r>
                  <a:rPr lang="en-US" altLang="zh-CN" sz="2600" dirty="0"/>
                  <a:t>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altLang="zh-CN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6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600" i="1">
                            <a:latin typeface="Cambria Math" panose="02040503050406030204" pitchFamily="18" charset="0"/>
                          </a:rPr>
                          <m:t>=1,2,…,</m:t>
                        </m:r>
                        <m:r>
                          <a:rPr lang="en-US" altLang="zh-CN" sz="26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zh-CN" altLang="en-US" sz="2600" i="1">
                        <a:latin typeface="Cambria Math" panose="02040503050406030204" pitchFamily="18" charset="0"/>
                      </a:rPr>
                      <m:t>：</m:t>
                    </m:r>
                  </m:oMath>
                </a14:m>
                <a:r>
                  <a:rPr lang="zh-CN" altLang="en-US" sz="2600" dirty="0"/>
                  <a:t>表示数字图像</a:t>
                </a:r>
                <a:endParaRPr lang="en-US" altLang="zh-CN" sz="2600" dirty="0"/>
              </a:p>
            </p:txBody>
          </p:sp>
        </mc:Choice>
        <mc:Fallback xmlns="">
          <p:sp>
            <p:nvSpPr>
              <p:cNvPr id="14" name="文本框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7362" y="4359028"/>
                <a:ext cx="10349382" cy="1846659"/>
              </a:xfrm>
              <a:prstGeom prst="rect">
                <a:avLst/>
              </a:prstGeom>
              <a:blipFill>
                <a:blip r:embed="rId5"/>
                <a:stretch>
                  <a:fillRect l="-1061" b="-56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29342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交叉熵损失函数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1219200" y="1299754"/>
                <a:ext cx="10363200" cy="5188131"/>
              </a:xfrm>
            </p:spPr>
            <p:txBody>
              <a:bodyPr/>
              <a:lstStyle/>
              <a:p>
                <a:endParaRPr lang="en-US" altLang="zh-CN" dirty="0"/>
              </a:p>
              <a:p>
                <a:pPr marL="0" indent="0">
                  <a:buNone/>
                </a:pP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=−</m:t>
                    </m:r>
                    <m:nary>
                      <m:naryPr>
                        <m:chr m:val="∑"/>
                        <m:limLoc m:val="undOvr"/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𝑀</m:t>
                        </m:r>
                      </m:sup>
                      <m:e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𝑘𝑑</m:t>
                            </m:r>
                          </m:sub>
                        </m:sSub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log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𝑘𝑑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zh-CN" altLang="zh-CN" dirty="0"/>
              </a:p>
              <a:p>
                <a:pPr marL="0" indent="0">
                  <a:buNone/>
                </a:pPr>
                <a:endParaRPr lang="en-US" altLang="zh-CN" dirty="0"/>
              </a:p>
              <a:p>
                <a:pPr marL="0" indent="0">
                  <a:buNone/>
                </a:pP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undOvr"/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w</m:t>
                        </m:r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−</m:t>
                    </m:r>
                    <m:nary>
                      <m:naryPr>
                        <m:chr m:val="∑"/>
                        <m:limLoc m:val="undOvr"/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limLoc m:val="undOvr"/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p>
                          <m:e>
                            <m:sSub>
                              <m:sSubPr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𝑘𝑑</m:t>
                                </m:r>
                              </m:sub>
                            </m:sSub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Cambria Math" panose="02040503050406030204" pitchFamily="18" charset="0"/>
                              </a:rPr>
                              <m:t>log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𝑜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𝑘𝑑</m:t>
                                </m:r>
                              </m:sub>
                            </m:s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e>
                    </m:nary>
                  </m:oMath>
                </a14:m>
                <a:endParaRPr lang="zh-CN" altLang="zh-CN" dirty="0"/>
              </a:p>
              <a:p>
                <a:pPr marL="0" indent="0">
                  <a:buNone/>
                </a:pPr>
                <a:endParaRPr lang="en-US" altLang="zh-CN" dirty="0"/>
              </a:p>
              <a:p>
                <a:pPr marL="0" indent="0">
                  <a:buNone/>
                </a:pP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𝑘𝑑</m:t>
                        </m:r>
                      </m:sub>
                    </m:sSub>
                  </m:oMath>
                </a14:m>
                <a:r>
                  <a:rPr lang="zh-CN" altLang="en-US" dirty="0"/>
                  <a:t>：样本</a:t>
                </a:r>
                <a:r>
                  <a:rPr lang="en-US" altLang="zh-CN" dirty="0"/>
                  <a:t>d</a:t>
                </a:r>
                <a:r>
                  <a:rPr lang="zh-CN" altLang="en-US" dirty="0"/>
                  <a:t>对应的希望输出值</a:t>
                </a:r>
                <a:endParaRPr lang="en-US" altLang="zh-CN" dirty="0"/>
              </a:p>
              <a:p>
                <a:pPr marL="0" indent="0">
                  <a:buNone/>
                </a:pP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𝑘𝑑</m:t>
                        </m:r>
                      </m:sub>
                    </m:sSub>
                  </m:oMath>
                </a14:m>
                <a:r>
                  <a:rPr lang="zh-CN" altLang="en-US" dirty="0"/>
                  <a:t>：样本</a:t>
                </a:r>
                <a:r>
                  <a:rPr lang="en-US" altLang="zh-CN" dirty="0"/>
                  <a:t>d</a:t>
                </a:r>
                <a:r>
                  <a:rPr lang="zh-CN" altLang="en-US" dirty="0"/>
                  <a:t>对应的实际输出值，要求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𝑘𝑑</m:t>
                        </m:r>
                      </m:sub>
                    </m:sSub>
                  </m:oMath>
                </a14:m>
                <a:r>
                  <a:rPr lang="zh-CN" altLang="en-US" dirty="0"/>
                  <a:t>是个概率值</a:t>
                </a:r>
              </a:p>
              <a:p>
                <a:pPr marL="0" indent="0">
                  <a:buNone/>
                </a:pPr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1219200" y="1299754"/>
                <a:ext cx="10363200" cy="5188131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7" name="组合 86"/>
          <p:cNvGrpSpPr/>
          <p:nvPr/>
        </p:nvGrpSpPr>
        <p:grpSpPr>
          <a:xfrm>
            <a:off x="3021873" y="1417638"/>
            <a:ext cx="6435631" cy="4708749"/>
            <a:chOff x="3021873" y="1417638"/>
            <a:chExt cx="6435631" cy="4708749"/>
          </a:xfrm>
        </p:grpSpPr>
        <p:grpSp>
          <p:nvGrpSpPr>
            <p:cNvPr id="45" name="组合 44"/>
            <p:cNvGrpSpPr/>
            <p:nvPr/>
          </p:nvGrpSpPr>
          <p:grpSpPr>
            <a:xfrm>
              <a:off x="3021873" y="1417638"/>
              <a:ext cx="6435631" cy="4708749"/>
              <a:chOff x="6836227" y="1300334"/>
              <a:chExt cx="6435631" cy="4708749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6" name="文本框 189"/>
                  <p:cNvSpPr txBox="1"/>
                  <p:nvPr/>
                </p:nvSpPr>
                <p:spPr>
                  <a:xfrm>
                    <a:off x="11036588" y="1300334"/>
                    <a:ext cx="2235270" cy="1864228"/>
                  </a:xfrm>
                  <a:prstGeom prst="rect">
                    <a:avLst/>
                  </a:prstGeom>
                  <a:solidFill>
                    <a:srgbClr val="CCFF99"/>
                  </a:solidFill>
                  <a:ln w="28575">
                    <a:solidFill>
                      <a:srgbClr val="FF0000"/>
                    </a:solidFill>
                  </a:ln>
                </p:spPr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zh-CN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Perpetua"/>
                        <a:ea typeface="宋体" panose="02010600030101010101" pitchFamily="2" charset="-122"/>
                        <a:cs typeface="+mn-cs"/>
                      </a:rPr>
                      <a:t>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kumimoji="0" lang="en-US" altLang="zh-CN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𝑜</m:t>
                            </m:r>
                          </m:e>
                          <m:sub>
                            <m:r>
                              <a:rPr kumimoji="0" lang="en-US" altLang="zh-CN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𝑘</m:t>
                            </m:r>
                          </m:sub>
                        </m:sSub>
                        <m:r>
                          <a:rPr kumimoji="0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=</m:t>
                        </m:r>
                        <m:f>
                          <m:fPr>
                            <m:ctrlPr>
                              <a:rPr kumimoji="0" lang="en-US" altLang="zh-CN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kumimoji="0" lang="en-US" altLang="zh-CN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sSupPr>
                              <m:e>
                                <m:r>
                                  <a:rPr kumimoji="0" lang="en-US" altLang="zh-CN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kumimoji="0" lang="en-US" altLang="zh-CN" sz="2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zh-CN" sz="2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𝑛𝑒𝑡</m:t>
                                    </m:r>
                                  </m:e>
                                  <m:sub>
                                    <m:r>
                                      <a:rPr kumimoji="0" lang="en-US" altLang="zh-CN" sz="2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𝑘</m:t>
                                    </m:r>
                                  </m:sub>
                                </m:sSub>
                              </m:sup>
                            </m:sSup>
                          </m:num>
                          <m:den>
                            <m:nary>
                              <m:naryPr>
                                <m:chr m:val="∑"/>
                                <m:ctrlPr>
                                  <a:rPr kumimoji="0" lang="en-US" altLang="zh-CN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kumimoji="0" lang="en-US" altLang="zh-CN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𝑖</m:t>
                                </m:r>
                                <m:r>
                                  <a:rPr kumimoji="0" lang="en-US" altLang="zh-CN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kumimoji="0" lang="en-US" altLang="zh-CN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𝑚</m:t>
                                </m:r>
                              </m:sup>
                              <m:e>
                                <m:sSup>
                                  <m:sSupPr>
                                    <m:ctrlPr>
                                      <a:rPr kumimoji="0" lang="en-US" altLang="zh-CN" sz="2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0" lang="en-US" altLang="zh-CN" sz="2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𝑒</m:t>
                                    </m:r>
                                  </m:e>
                                  <m:sup>
                                    <m:sSub>
                                      <m:sSubPr>
                                        <m:ctrlPr>
                                          <a:rPr kumimoji="0" lang="en-US" altLang="zh-CN" sz="24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0" lang="en-US" altLang="zh-CN" sz="24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  <m:t>𝑛𝑒𝑡</m:t>
                                        </m:r>
                                      </m:e>
                                      <m:sub>
                                        <m:r>
                                          <a:rPr kumimoji="0" lang="en-US" altLang="zh-CN" sz="24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sup>
                                </m:sSup>
                              </m:e>
                            </m:nary>
                          </m:den>
                        </m:f>
                      </m:oMath>
                    </a14:m>
                    <a:endParaRPr kumimoji="0" lang="en-US" altLang="zh-CN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Perpetua"/>
                      <a:ea typeface="宋体" panose="02010600030101010101" pitchFamily="2" charset="-122"/>
                      <a:cs typeface="+mn-cs"/>
                    </a:endParaRPr>
                  </a:p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zh-CN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Perpetua"/>
                      <a:ea typeface="宋体" panose="02010600030101010101" pitchFamily="2" charset="-122"/>
                      <a:cs typeface="+mn-cs"/>
                    </a:endParaRPr>
                  </a:p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zh-CN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Perpetua"/>
                        <a:ea typeface="宋体" panose="02010600030101010101" pitchFamily="2" charset="-122"/>
                        <a:cs typeface="+mn-cs"/>
                      </a:rPr>
                      <a:t>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kumimoji="0" lang="en-US" altLang="zh-CN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0</m:t>
                            </m:r>
                            <m:r>
                              <a:rPr kumimoji="0" lang="zh-CN" altLang="en-US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≤</m:t>
                            </m:r>
                            <m:r>
                              <a:rPr kumimoji="0" lang="en-US" altLang="zh-CN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𝑜</m:t>
                            </m:r>
                          </m:e>
                          <m:sub>
                            <m:r>
                              <a:rPr kumimoji="0" lang="en-US" altLang="zh-CN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𝑘</m:t>
                            </m:r>
                          </m:sub>
                        </m:sSub>
                        <m:r>
                          <a:rPr kumimoji="0" lang="zh-CN" alt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≤</m:t>
                        </m:r>
                        <m: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1</m:t>
                        </m:r>
                      </m:oMath>
                    </a14:m>
                    <a:endParaRPr kumimoji="0" lang="en-US" altLang="zh-CN" sz="2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Perpetua"/>
                      <a:ea typeface="宋体" panose="02010600030101010101" pitchFamily="2" charset="-122"/>
                      <a:cs typeface="+mn-cs"/>
                    </a:endParaRPr>
                  </a:p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zh-CN" sz="5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Perpetua"/>
                      <a:ea typeface="宋体" panose="02010600030101010101" pitchFamily="2" charset="-122"/>
                      <a:cs typeface="+mn-cs"/>
                    </a:endParaRPr>
                  </a:p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zh-CN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Perpetua"/>
                        <a:ea typeface="宋体" panose="02010600030101010101" pitchFamily="2" charset="-122"/>
                        <a:cs typeface="+mn-cs"/>
                      </a:rPr>
                      <a:t> </a:t>
                    </a:r>
                    <a14:m>
                      <m:oMath xmlns:m="http://schemas.openxmlformats.org/officeDocument/2006/math">
                        <m:nary>
                          <m:naryPr>
                            <m:chr m:val="∑"/>
                            <m:ctrlPr>
                              <a:rPr kumimoji="0" lang="zh-CN" altLang="en-US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kumimoji="0" lang="en-US" altLang="zh-CN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𝑘</m:t>
                            </m:r>
                            <m:r>
                              <a:rPr kumimoji="0" lang="en-US" altLang="zh-CN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=1</m:t>
                            </m:r>
                          </m:sub>
                          <m:sup>
                            <m:r>
                              <a:rPr kumimoji="0" lang="en-US" altLang="zh-CN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𝑚</m:t>
                            </m:r>
                          </m:sup>
                          <m:e>
                            <m:sSub>
                              <m:sSubPr>
                                <m:ctrlPr>
                                  <a:rPr kumimoji="0" lang="en-US" altLang="zh-CN" sz="2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US" altLang="zh-CN" sz="2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𝑜</m:t>
                                </m:r>
                              </m:e>
                              <m:sub>
                                <m:r>
                                  <a:rPr kumimoji="0" lang="en-US" altLang="zh-CN" sz="2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kumimoji="0" lang="en-US" altLang="zh-CN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=1</m:t>
                            </m:r>
                          </m:e>
                        </m:nary>
                      </m:oMath>
                    </a14:m>
                    <a:endParaRPr kumimoji="0" lang="zh-CN" altLang="en-US" sz="2400" b="0" i="0" u="none" strike="noStrike" kern="1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等线" panose="02010600030101010101" pitchFamily="2" charset="-122"/>
                      <a:ea typeface="等线" panose="02010600030101010101" pitchFamily="2" charset="-122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46" name="文本框 18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036588" y="1300334"/>
                    <a:ext cx="2235270" cy="1864228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13747" b="-29355"/>
                    </a:stretch>
                  </a:blipFill>
                  <a:ln w="28575">
                    <a:solidFill>
                      <a:srgbClr val="FF0000"/>
                    </a:solidFill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47" name="直接箭头连接符 46"/>
              <p:cNvCxnSpPr>
                <a:stCxn id="53" idx="0"/>
                <a:endCxn id="71" idx="4"/>
              </p:cNvCxnSpPr>
              <p:nvPr/>
            </p:nvCxnSpPr>
            <p:spPr>
              <a:xfrm flipV="1">
                <a:off x="7309824" y="3396112"/>
                <a:ext cx="11066" cy="734478"/>
              </a:xfrm>
              <a:prstGeom prst="straightConnector1">
                <a:avLst/>
              </a:prstGeom>
              <a:noFill/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48" name="直接箭头连接符 47"/>
              <p:cNvCxnSpPr>
                <a:stCxn id="53" idx="0"/>
                <a:endCxn id="72" idx="4"/>
              </p:cNvCxnSpPr>
              <p:nvPr/>
            </p:nvCxnSpPr>
            <p:spPr>
              <a:xfrm flipV="1">
                <a:off x="7309824" y="3396112"/>
                <a:ext cx="617433" cy="734478"/>
              </a:xfrm>
              <a:prstGeom prst="straightConnector1">
                <a:avLst/>
              </a:prstGeom>
              <a:noFill/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49" name="直接箭头连接符 48"/>
              <p:cNvCxnSpPr>
                <a:stCxn id="54" idx="0"/>
                <a:endCxn id="72" idx="4"/>
              </p:cNvCxnSpPr>
              <p:nvPr/>
            </p:nvCxnSpPr>
            <p:spPr>
              <a:xfrm flipV="1">
                <a:off x="7916191" y="3396112"/>
                <a:ext cx="11066" cy="734478"/>
              </a:xfrm>
              <a:prstGeom prst="straightConnector1">
                <a:avLst/>
              </a:prstGeom>
              <a:noFill/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50" name="直接箭头连接符 49"/>
              <p:cNvCxnSpPr>
                <a:stCxn id="55" idx="0"/>
                <a:endCxn id="72" idx="4"/>
              </p:cNvCxnSpPr>
              <p:nvPr/>
            </p:nvCxnSpPr>
            <p:spPr>
              <a:xfrm flipH="1" flipV="1">
                <a:off x="7927257" y="3396112"/>
                <a:ext cx="1294577" cy="757046"/>
              </a:xfrm>
              <a:prstGeom prst="straightConnector1">
                <a:avLst/>
              </a:prstGeom>
              <a:noFill/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51" name="直接箭头连接符 50"/>
              <p:cNvCxnSpPr>
                <a:stCxn id="55" idx="0"/>
                <a:endCxn id="73" idx="4"/>
              </p:cNvCxnSpPr>
              <p:nvPr/>
            </p:nvCxnSpPr>
            <p:spPr>
              <a:xfrm flipV="1">
                <a:off x="9221834" y="3418680"/>
                <a:ext cx="11066" cy="734478"/>
              </a:xfrm>
              <a:prstGeom prst="straightConnector1">
                <a:avLst/>
              </a:prstGeom>
              <a:noFill/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52" name="直接箭头连接符 51"/>
              <p:cNvCxnSpPr>
                <a:stCxn id="54" idx="0"/>
                <a:endCxn id="71" idx="4"/>
              </p:cNvCxnSpPr>
              <p:nvPr/>
            </p:nvCxnSpPr>
            <p:spPr>
              <a:xfrm flipH="1" flipV="1">
                <a:off x="7320890" y="3396112"/>
                <a:ext cx="595301" cy="734478"/>
              </a:xfrm>
              <a:prstGeom prst="straightConnector1">
                <a:avLst/>
              </a:prstGeom>
              <a:noFill/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sp>
            <p:nvSpPr>
              <p:cNvPr id="53" name="椭圆 52"/>
              <p:cNvSpPr/>
              <p:nvPr/>
            </p:nvSpPr>
            <p:spPr>
              <a:xfrm>
                <a:off x="7191784" y="4130590"/>
                <a:ext cx="236080" cy="254118"/>
              </a:xfrm>
              <a:prstGeom prst="ellipse">
                <a:avLst/>
              </a:prstGeom>
              <a:noFill/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54" name="椭圆 53"/>
              <p:cNvSpPr/>
              <p:nvPr/>
            </p:nvSpPr>
            <p:spPr>
              <a:xfrm>
                <a:off x="7798151" y="4130590"/>
                <a:ext cx="236080" cy="254118"/>
              </a:xfrm>
              <a:prstGeom prst="ellipse">
                <a:avLst/>
              </a:prstGeom>
              <a:noFill/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55" name="椭圆 54"/>
              <p:cNvSpPr/>
              <p:nvPr/>
            </p:nvSpPr>
            <p:spPr>
              <a:xfrm>
                <a:off x="9103794" y="4153158"/>
                <a:ext cx="236080" cy="254118"/>
              </a:xfrm>
              <a:prstGeom prst="ellipse">
                <a:avLst/>
              </a:prstGeom>
              <a:noFill/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56" name="椭圆 55"/>
              <p:cNvSpPr/>
              <p:nvPr/>
            </p:nvSpPr>
            <p:spPr>
              <a:xfrm>
                <a:off x="9529229" y="5185614"/>
                <a:ext cx="236080" cy="254118"/>
              </a:xfrm>
              <a:prstGeom prst="ellipse">
                <a:avLst/>
              </a:prstGeom>
              <a:noFill/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57" name="椭圆 56"/>
              <p:cNvSpPr/>
              <p:nvPr/>
            </p:nvSpPr>
            <p:spPr>
              <a:xfrm>
                <a:off x="7798151" y="5168689"/>
                <a:ext cx="236080" cy="254118"/>
              </a:xfrm>
              <a:prstGeom prst="ellipse">
                <a:avLst/>
              </a:prstGeom>
              <a:noFill/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58" name="椭圆 57"/>
              <p:cNvSpPr/>
              <p:nvPr/>
            </p:nvSpPr>
            <p:spPr>
              <a:xfrm>
                <a:off x="6903272" y="5168689"/>
                <a:ext cx="236080" cy="254118"/>
              </a:xfrm>
              <a:prstGeom prst="ellipse">
                <a:avLst/>
              </a:prstGeom>
              <a:noFill/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  <p:cxnSp>
            <p:nvCxnSpPr>
              <p:cNvPr id="59" name="直接箭头连接符 58"/>
              <p:cNvCxnSpPr>
                <a:stCxn id="58" idx="0"/>
                <a:endCxn id="53" idx="4"/>
              </p:cNvCxnSpPr>
              <p:nvPr/>
            </p:nvCxnSpPr>
            <p:spPr>
              <a:xfrm flipV="1">
                <a:off x="7021311" y="4384708"/>
                <a:ext cx="288513" cy="783981"/>
              </a:xfrm>
              <a:prstGeom prst="straightConnector1">
                <a:avLst/>
              </a:prstGeom>
              <a:noFill/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60" name="直接箭头连接符 59"/>
              <p:cNvCxnSpPr>
                <a:stCxn id="58" idx="0"/>
                <a:endCxn id="54" idx="4"/>
              </p:cNvCxnSpPr>
              <p:nvPr/>
            </p:nvCxnSpPr>
            <p:spPr>
              <a:xfrm flipV="1">
                <a:off x="7021311" y="4384708"/>
                <a:ext cx="894879" cy="783981"/>
              </a:xfrm>
              <a:prstGeom prst="straightConnector1">
                <a:avLst/>
              </a:prstGeom>
              <a:noFill/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61" name="直接箭头连接符 60"/>
              <p:cNvCxnSpPr>
                <a:stCxn id="57" idx="0"/>
                <a:endCxn id="53" idx="4"/>
              </p:cNvCxnSpPr>
              <p:nvPr/>
            </p:nvCxnSpPr>
            <p:spPr>
              <a:xfrm flipH="1" flipV="1">
                <a:off x="7309824" y="4384708"/>
                <a:ext cx="606367" cy="783981"/>
              </a:xfrm>
              <a:prstGeom prst="straightConnector1">
                <a:avLst/>
              </a:prstGeom>
              <a:noFill/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62" name="直接箭头连接符 61"/>
              <p:cNvCxnSpPr>
                <a:stCxn id="58" idx="0"/>
                <a:endCxn id="55" idx="4"/>
              </p:cNvCxnSpPr>
              <p:nvPr/>
            </p:nvCxnSpPr>
            <p:spPr>
              <a:xfrm flipV="1">
                <a:off x="7021311" y="4407276"/>
                <a:ext cx="2200523" cy="761413"/>
              </a:xfrm>
              <a:prstGeom prst="straightConnector1">
                <a:avLst/>
              </a:prstGeom>
              <a:noFill/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63" name="直接箭头连接符 62"/>
              <p:cNvCxnSpPr>
                <a:stCxn id="57" idx="0"/>
                <a:endCxn id="54" idx="4"/>
              </p:cNvCxnSpPr>
              <p:nvPr/>
            </p:nvCxnSpPr>
            <p:spPr>
              <a:xfrm flipV="1">
                <a:off x="7916191" y="4384708"/>
                <a:ext cx="0" cy="783981"/>
              </a:xfrm>
              <a:prstGeom prst="straightConnector1">
                <a:avLst/>
              </a:prstGeom>
              <a:noFill/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64" name="直接箭头连接符 63"/>
              <p:cNvCxnSpPr>
                <a:stCxn id="57" idx="0"/>
                <a:endCxn id="55" idx="4"/>
              </p:cNvCxnSpPr>
              <p:nvPr/>
            </p:nvCxnSpPr>
            <p:spPr>
              <a:xfrm flipV="1">
                <a:off x="7916191" y="4407276"/>
                <a:ext cx="1305643" cy="761413"/>
              </a:xfrm>
              <a:prstGeom prst="straightConnector1">
                <a:avLst/>
              </a:prstGeom>
              <a:noFill/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65" name="直接箭头连接符 64"/>
              <p:cNvCxnSpPr>
                <a:stCxn id="56" idx="0"/>
                <a:endCxn id="55" idx="4"/>
              </p:cNvCxnSpPr>
              <p:nvPr/>
            </p:nvCxnSpPr>
            <p:spPr>
              <a:xfrm flipH="1" flipV="1">
                <a:off x="9221834" y="4407276"/>
                <a:ext cx="425435" cy="778338"/>
              </a:xfrm>
              <a:prstGeom prst="straightConnector1">
                <a:avLst/>
              </a:prstGeom>
              <a:noFill/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66" name="直接箭头连接符 65"/>
              <p:cNvCxnSpPr>
                <a:stCxn id="56" idx="0"/>
                <a:endCxn id="54" idx="4"/>
              </p:cNvCxnSpPr>
              <p:nvPr/>
            </p:nvCxnSpPr>
            <p:spPr>
              <a:xfrm flipH="1" flipV="1">
                <a:off x="7916191" y="4384708"/>
                <a:ext cx="1731078" cy="800906"/>
              </a:xfrm>
              <a:prstGeom prst="straightConnector1">
                <a:avLst/>
              </a:prstGeom>
              <a:noFill/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67" name="直接箭头连接符 66"/>
              <p:cNvCxnSpPr>
                <a:stCxn id="56" idx="0"/>
                <a:endCxn id="53" idx="4"/>
              </p:cNvCxnSpPr>
              <p:nvPr/>
            </p:nvCxnSpPr>
            <p:spPr>
              <a:xfrm flipH="1" flipV="1">
                <a:off x="7309824" y="4384708"/>
                <a:ext cx="2337445" cy="800906"/>
              </a:xfrm>
              <a:prstGeom prst="straightConnector1">
                <a:avLst/>
              </a:prstGeom>
              <a:noFill/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sp>
            <p:nvSpPr>
              <p:cNvPr id="68" name="文本框 187"/>
              <p:cNvSpPr txBox="1"/>
              <p:nvPr/>
            </p:nvSpPr>
            <p:spPr>
              <a:xfrm>
                <a:off x="9781250" y="5087572"/>
                <a:ext cx="1163832" cy="459846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6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输入层</a:t>
                </a:r>
              </a:p>
            </p:txBody>
          </p:sp>
          <p:sp>
            <p:nvSpPr>
              <p:cNvPr id="69" name="文本框 188"/>
              <p:cNvSpPr txBox="1"/>
              <p:nvPr/>
            </p:nvSpPr>
            <p:spPr>
              <a:xfrm>
                <a:off x="9498506" y="3166855"/>
                <a:ext cx="943779" cy="417222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6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输出层</a:t>
                </a:r>
              </a:p>
            </p:txBody>
          </p:sp>
          <p:sp>
            <p:nvSpPr>
              <p:cNvPr id="70" name="文本框 189"/>
              <p:cNvSpPr txBox="1"/>
              <p:nvPr/>
            </p:nvSpPr>
            <p:spPr>
              <a:xfrm>
                <a:off x="9485217" y="4130589"/>
                <a:ext cx="957067" cy="419515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6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隐含层</a:t>
                </a:r>
              </a:p>
            </p:txBody>
          </p:sp>
          <p:sp>
            <p:nvSpPr>
              <p:cNvPr id="71" name="椭圆 70"/>
              <p:cNvSpPr/>
              <p:nvPr/>
            </p:nvSpPr>
            <p:spPr>
              <a:xfrm>
                <a:off x="7202850" y="3141994"/>
                <a:ext cx="236080" cy="254118"/>
              </a:xfrm>
              <a:prstGeom prst="ellipse">
                <a:avLst/>
              </a:prstGeom>
              <a:noFill/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72" name="椭圆 71"/>
              <p:cNvSpPr/>
              <p:nvPr/>
            </p:nvSpPr>
            <p:spPr>
              <a:xfrm>
                <a:off x="7809217" y="3141994"/>
                <a:ext cx="236080" cy="254118"/>
              </a:xfrm>
              <a:prstGeom prst="ellipse">
                <a:avLst/>
              </a:prstGeom>
              <a:noFill/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73" name="椭圆 72"/>
              <p:cNvSpPr/>
              <p:nvPr/>
            </p:nvSpPr>
            <p:spPr>
              <a:xfrm>
                <a:off x="9114860" y="3164562"/>
                <a:ext cx="236080" cy="254118"/>
              </a:xfrm>
              <a:prstGeom prst="ellipse">
                <a:avLst/>
              </a:prstGeom>
              <a:noFill/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  <p:cxnSp>
            <p:nvCxnSpPr>
              <p:cNvPr id="74" name="直接箭头连接符 73"/>
              <p:cNvCxnSpPr>
                <a:stCxn id="53" idx="0"/>
                <a:endCxn id="73" idx="4"/>
              </p:cNvCxnSpPr>
              <p:nvPr/>
            </p:nvCxnSpPr>
            <p:spPr>
              <a:xfrm flipV="1">
                <a:off x="7309824" y="3418680"/>
                <a:ext cx="1923076" cy="711910"/>
              </a:xfrm>
              <a:prstGeom prst="straightConnector1">
                <a:avLst/>
              </a:prstGeom>
              <a:noFill/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75" name="直接箭头连接符 74"/>
              <p:cNvCxnSpPr>
                <a:stCxn id="54" idx="0"/>
                <a:endCxn id="73" idx="4"/>
              </p:cNvCxnSpPr>
              <p:nvPr/>
            </p:nvCxnSpPr>
            <p:spPr>
              <a:xfrm flipV="1">
                <a:off x="7916191" y="3418680"/>
                <a:ext cx="1316709" cy="711910"/>
              </a:xfrm>
              <a:prstGeom prst="straightConnector1">
                <a:avLst/>
              </a:prstGeom>
              <a:noFill/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76" name="直接箭头连接符 75"/>
              <p:cNvCxnSpPr>
                <a:stCxn id="55" idx="0"/>
                <a:endCxn id="71" idx="4"/>
              </p:cNvCxnSpPr>
              <p:nvPr/>
            </p:nvCxnSpPr>
            <p:spPr>
              <a:xfrm flipH="1" flipV="1">
                <a:off x="7320890" y="3396112"/>
                <a:ext cx="1900944" cy="757046"/>
              </a:xfrm>
              <a:prstGeom prst="straightConnector1">
                <a:avLst/>
              </a:prstGeom>
              <a:noFill/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7" name="文本框 76"/>
                  <p:cNvSpPr txBox="1"/>
                  <p:nvPr/>
                </p:nvSpPr>
                <p:spPr>
                  <a:xfrm>
                    <a:off x="6836227" y="5547418"/>
                    <a:ext cx="3284637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         </m:t>
                              </m:r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2 </m:t>
                              </m:r>
                            </m:sub>
                          </m:sSub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  </m:t>
                          </m:r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    …</m:t>
                          </m:r>
                          <m:sSub>
                            <m:sSubPr>
                              <m:ctrlP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         </m:t>
                              </m:r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𝑛</m:t>
                              </m:r>
                            </m:sub>
                          </m:sSub>
                        </m:oMath>
                      </m:oMathPara>
                    </a14:m>
                    <a:endParaRPr kumimoji="0" lang="zh-CN" altLang="en-US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Perpetua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77" name="文本框 7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36227" y="5547418"/>
                    <a:ext cx="3284637" cy="461665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78" name="文本框 173"/>
              <p:cNvSpPr txBox="1"/>
              <p:nvPr/>
            </p:nvSpPr>
            <p:spPr>
              <a:xfrm>
                <a:off x="8533009" y="5117058"/>
                <a:ext cx="715078" cy="421287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……</a:t>
                </a:r>
                <a:endParaRPr kumimoji="0" lang="zh-CN" altLang="en-US" sz="2800" b="0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79" name="文本框 173"/>
              <p:cNvSpPr txBox="1"/>
              <p:nvPr/>
            </p:nvSpPr>
            <p:spPr>
              <a:xfrm>
                <a:off x="8257023" y="4019755"/>
                <a:ext cx="583386" cy="421287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……</a:t>
                </a:r>
                <a:endParaRPr kumimoji="0" lang="zh-CN" altLang="en-US" sz="2800" b="0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80" name="文本框 173"/>
              <p:cNvSpPr txBox="1"/>
              <p:nvPr/>
            </p:nvSpPr>
            <p:spPr>
              <a:xfrm>
                <a:off x="8300915" y="3081282"/>
                <a:ext cx="583386" cy="421287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……</a:t>
                </a:r>
                <a:endParaRPr kumimoji="0" lang="zh-CN" altLang="en-US" sz="2800" b="0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1" name="文本框 80"/>
                  <p:cNvSpPr txBox="1"/>
                  <p:nvPr/>
                </p:nvSpPr>
                <p:spPr>
                  <a:xfrm>
                    <a:off x="7116907" y="1624466"/>
                    <a:ext cx="3284637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𝑜</m:t>
                              </m:r>
                            </m:e>
                            <m:sub>
                              <m: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    </m:t>
                              </m:r>
                              <m: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𝑜</m:t>
                              </m:r>
                            </m:e>
                            <m:sub>
                              <m: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2 </m:t>
                              </m:r>
                            </m:sub>
                          </m:sSub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 </m:t>
                          </m:r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 …</m:t>
                          </m:r>
                          <m:sSub>
                            <m:sSubPr>
                              <m:ctrlP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       </m:t>
                              </m:r>
                              <m: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𝑜</m:t>
                              </m:r>
                            </m:e>
                            <m:sub>
                              <m: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𝑚</m:t>
                              </m:r>
                            </m:sub>
                          </m:sSub>
                        </m:oMath>
                      </m:oMathPara>
                    </a14:m>
                    <a:endParaRPr kumimoji="0" lang="zh-CN" altLang="en-US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Perpetua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81" name="文本框 8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116907" y="1624466"/>
                    <a:ext cx="3284637" cy="461665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82" name="直接箭头连接符 81"/>
              <p:cNvCxnSpPr/>
              <p:nvPr/>
            </p:nvCxnSpPr>
            <p:spPr>
              <a:xfrm flipV="1">
                <a:off x="7328271" y="2114688"/>
                <a:ext cx="0" cy="1027306"/>
              </a:xfrm>
              <a:prstGeom prst="straightConnector1">
                <a:avLst/>
              </a:prstGeom>
              <a:noFill/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83" name="直接箭头连接符 82"/>
              <p:cNvCxnSpPr/>
              <p:nvPr/>
            </p:nvCxnSpPr>
            <p:spPr>
              <a:xfrm flipV="1">
                <a:off x="7934638" y="2114688"/>
                <a:ext cx="0" cy="1027306"/>
              </a:xfrm>
              <a:prstGeom prst="straightConnector1">
                <a:avLst/>
              </a:prstGeom>
              <a:noFill/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84" name="直接箭头连接符 83"/>
              <p:cNvCxnSpPr/>
              <p:nvPr/>
            </p:nvCxnSpPr>
            <p:spPr>
              <a:xfrm flipV="1">
                <a:off x="9240281" y="2137256"/>
                <a:ext cx="0" cy="1027306"/>
              </a:xfrm>
              <a:prstGeom prst="straightConnector1">
                <a:avLst/>
              </a:prstGeom>
              <a:noFill/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sp>
            <p:nvSpPr>
              <p:cNvPr id="85" name="矩形 84"/>
              <p:cNvSpPr/>
              <p:nvPr/>
            </p:nvSpPr>
            <p:spPr>
              <a:xfrm>
                <a:off x="7157750" y="2462712"/>
                <a:ext cx="2295200" cy="346201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lIns="36000" rIns="36000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softmax</a:t>
                </a:r>
                <a:endParaRPr kumimoji="0" lang="zh-CN" altLang="en-US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86" name="曲线连接符 85"/>
            <p:cNvCxnSpPr/>
            <p:nvPr/>
          </p:nvCxnSpPr>
          <p:spPr>
            <a:xfrm rot="10800000" flipV="1">
              <a:off x="5638596" y="1837881"/>
              <a:ext cx="1554960" cy="920088"/>
            </a:xfrm>
            <a:prstGeom prst="curvedConnector3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36511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交叉熵损失函数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1219200" y="1700349"/>
                <a:ext cx="10363200" cy="4572000"/>
              </a:xfrm>
            </p:spPr>
            <p:txBody>
              <a:bodyPr/>
              <a:lstStyle/>
              <a:p>
                <a:r>
                  <a:rPr lang="zh-CN" altLang="en-US" dirty="0"/>
                  <a:t>对于分类问题：</a:t>
                </a:r>
                <a:endParaRPr lang="en-US" altLang="zh-CN" dirty="0"/>
              </a:p>
              <a:p>
                <a:r>
                  <a:rPr lang="zh-CN" altLang="en-US" dirty="0"/>
                  <a:t>对于给定输入样本</a:t>
                </a:r>
                <a:r>
                  <a:rPr lang="en-US" altLang="zh-CN" dirty="0"/>
                  <a:t>d</a:t>
                </a:r>
                <a:r>
                  <a:rPr lang="zh-CN" altLang="en-US" dirty="0"/>
                  <a:t>，只有</a:t>
                </a:r>
                <a:r>
                  <a:rPr lang="en-US" altLang="zh-CN" dirty="0"/>
                  <a:t>d</a:t>
                </a:r>
                <a:r>
                  <a:rPr lang="zh-CN" altLang="en-US" dirty="0"/>
                  <a:t>对应的</a:t>
                </a:r>
                <a:endParaRPr lang="en-US" altLang="zh-CN" dirty="0"/>
              </a:p>
              <a:p>
                <a:pPr marL="0" indent="0">
                  <a:buNone/>
                </a:pPr>
                <a:r>
                  <a:rPr lang="en-US" altLang="zh-CN" dirty="0"/>
                  <a:t>    </a:t>
                </a:r>
                <a:r>
                  <a:rPr lang="zh-CN" altLang="en-US" dirty="0"/>
                  <a:t>希望输出为</a:t>
                </a:r>
                <a:r>
                  <a:rPr lang="en-US" altLang="zh-CN" dirty="0"/>
                  <a:t>1</a:t>
                </a:r>
                <a:r>
                  <a:rPr lang="zh-CN" altLang="en-US" dirty="0"/>
                  <a:t>，其他为</a:t>
                </a:r>
                <a:r>
                  <a:rPr lang="en-US" altLang="zh-CN" dirty="0"/>
                  <a:t>0</a:t>
                </a:r>
              </a:p>
              <a:p>
                <a:pPr marL="0" indent="0">
                  <a:buNone/>
                </a:pPr>
                <a:endParaRPr lang="en-US" altLang="zh-CN" sz="1400" dirty="0"/>
              </a:p>
              <a:p>
                <a:pPr marL="0" indent="0">
                  <a:buNone/>
                </a:pPr>
                <a:r>
                  <a:rPr lang="en-US" altLang="zh-CN" dirty="0"/>
                  <a:t>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=−</m:t>
                    </m:r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𝑘𝑑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dirty="0"/>
              </a:p>
              <a:p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1219200" y="1700349"/>
                <a:ext cx="10363200" cy="4572000"/>
              </a:xfrm>
              <a:blipFill>
                <a:blip r:embed="rId2"/>
                <a:stretch>
                  <a:fillRect t="-2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2" name="组合 51"/>
          <p:cNvGrpSpPr/>
          <p:nvPr/>
        </p:nvGrpSpPr>
        <p:grpSpPr>
          <a:xfrm>
            <a:off x="7527714" y="1242587"/>
            <a:ext cx="2770832" cy="3933494"/>
            <a:chOff x="7453822" y="1251824"/>
            <a:chExt cx="3875315" cy="5052079"/>
          </a:xfrm>
        </p:grpSpPr>
        <p:cxnSp>
          <p:nvCxnSpPr>
            <p:cNvPr id="4" name="直接箭头连接符 3"/>
            <p:cNvCxnSpPr/>
            <p:nvPr/>
          </p:nvCxnSpPr>
          <p:spPr>
            <a:xfrm flipH="1" flipV="1">
              <a:off x="8278132" y="1747483"/>
              <a:ext cx="5529" cy="484459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" name="直接箭头连接符 4"/>
            <p:cNvCxnSpPr/>
            <p:nvPr/>
          </p:nvCxnSpPr>
          <p:spPr>
            <a:xfrm flipH="1" flipV="1">
              <a:off x="9913937" y="1728324"/>
              <a:ext cx="5529" cy="484459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6" name="椭圆 5"/>
            <p:cNvSpPr/>
            <p:nvPr/>
          </p:nvSpPr>
          <p:spPr>
            <a:xfrm>
              <a:off x="9792779" y="2213685"/>
              <a:ext cx="278534" cy="288636"/>
            </a:xfrm>
            <a:prstGeom prst="ellips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" name="椭圆 6"/>
            <p:cNvSpPr/>
            <p:nvPr/>
          </p:nvSpPr>
          <p:spPr>
            <a:xfrm>
              <a:off x="8145435" y="2239231"/>
              <a:ext cx="278534" cy="288636"/>
            </a:xfrm>
            <a:prstGeom prst="ellips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cxnSp>
          <p:nvCxnSpPr>
            <p:cNvPr id="8" name="直接箭头连接符 7"/>
            <p:cNvCxnSpPr>
              <a:stCxn id="14" idx="0"/>
              <a:endCxn id="29" idx="4"/>
            </p:cNvCxnSpPr>
            <p:nvPr/>
          </p:nvCxnSpPr>
          <p:spPr>
            <a:xfrm flipV="1">
              <a:off x="8012586" y="3459324"/>
              <a:ext cx="4347" cy="831401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" name="直接箭头连接符 8"/>
            <p:cNvCxnSpPr>
              <a:stCxn id="14" idx="0"/>
              <a:endCxn id="30" idx="4"/>
            </p:cNvCxnSpPr>
            <p:nvPr/>
          </p:nvCxnSpPr>
          <p:spPr>
            <a:xfrm flipV="1">
              <a:off x="8012586" y="3459324"/>
              <a:ext cx="719757" cy="831401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" name="直接箭头连接符 9"/>
            <p:cNvCxnSpPr>
              <a:stCxn id="15" idx="0"/>
              <a:endCxn id="30" idx="4"/>
            </p:cNvCxnSpPr>
            <p:nvPr/>
          </p:nvCxnSpPr>
          <p:spPr>
            <a:xfrm flipV="1">
              <a:off x="8727996" y="3459324"/>
              <a:ext cx="4347" cy="831401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1" name="直接箭头连接符 10"/>
            <p:cNvCxnSpPr>
              <a:stCxn id="16" idx="0"/>
              <a:endCxn id="30" idx="4"/>
            </p:cNvCxnSpPr>
            <p:nvPr/>
          </p:nvCxnSpPr>
          <p:spPr>
            <a:xfrm flipH="1" flipV="1">
              <a:off x="8732343" y="3459324"/>
              <a:ext cx="1536091" cy="856947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2" name="直接箭头连接符 11"/>
            <p:cNvCxnSpPr>
              <a:stCxn id="16" idx="0"/>
              <a:endCxn id="31" idx="4"/>
            </p:cNvCxnSpPr>
            <p:nvPr/>
          </p:nvCxnSpPr>
          <p:spPr>
            <a:xfrm flipV="1">
              <a:off x="10268434" y="3484870"/>
              <a:ext cx="4347" cy="831401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3" name="直接箭头连接符 12"/>
            <p:cNvCxnSpPr>
              <a:stCxn id="15" idx="0"/>
              <a:endCxn id="29" idx="4"/>
            </p:cNvCxnSpPr>
            <p:nvPr/>
          </p:nvCxnSpPr>
          <p:spPr>
            <a:xfrm flipH="1" flipV="1">
              <a:off x="8016933" y="3459324"/>
              <a:ext cx="711063" cy="831401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4" name="椭圆 13"/>
            <p:cNvSpPr/>
            <p:nvPr/>
          </p:nvSpPr>
          <p:spPr>
            <a:xfrm>
              <a:off x="7873319" y="4290725"/>
              <a:ext cx="278534" cy="287652"/>
            </a:xfrm>
            <a:prstGeom prst="ellips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5" name="椭圆 14"/>
            <p:cNvSpPr/>
            <p:nvPr/>
          </p:nvSpPr>
          <p:spPr>
            <a:xfrm>
              <a:off x="8588729" y="4290725"/>
              <a:ext cx="278534" cy="287652"/>
            </a:xfrm>
            <a:prstGeom prst="ellips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6" name="椭圆 15"/>
            <p:cNvSpPr/>
            <p:nvPr/>
          </p:nvSpPr>
          <p:spPr>
            <a:xfrm>
              <a:off x="10129167" y="4316271"/>
              <a:ext cx="278534" cy="287652"/>
            </a:xfrm>
            <a:prstGeom prst="ellips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7" name="椭圆 16"/>
            <p:cNvSpPr/>
            <p:nvPr/>
          </p:nvSpPr>
          <p:spPr>
            <a:xfrm>
              <a:off x="10631108" y="5484972"/>
              <a:ext cx="278534" cy="287652"/>
            </a:xfrm>
            <a:prstGeom prst="ellips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>
              <a:off x="8588729" y="5465813"/>
              <a:ext cx="278534" cy="287652"/>
            </a:xfrm>
            <a:prstGeom prst="ellips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>
              <a:off x="7532923" y="5465813"/>
              <a:ext cx="278534" cy="287652"/>
            </a:xfrm>
            <a:prstGeom prst="ellips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cxnSp>
          <p:nvCxnSpPr>
            <p:cNvPr id="20" name="直接箭头连接符 19"/>
            <p:cNvCxnSpPr>
              <a:stCxn id="19" idx="0"/>
              <a:endCxn id="14" idx="4"/>
            </p:cNvCxnSpPr>
            <p:nvPr/>
          </p:nvCxnSpPr>
          <p:spPr>
            <a:xfrm flipV="1">
              <a:off x="7672190" y="4578377"/>
              <a:ext cx="340396" cy="887436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1" name="直接箭头连接符 20"/>
            <p:cNvCxnSpPr>
              <a:stCxn id="19" idx="0"/>
              <a:endCxn id="15" idx="4"/>
            </p:cNvCxnSpPr>
            <p:nvPr/>
          </p:nvCxnSpPr>
          <p:spPr>
            <a:xfrm flipV="1">
              <a:off x="7672190" y="4578377"/>
              <a:ext cx="1055806" cy="887436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2" name="直接箭头连接符 21"/>
            <p:cNvCxnSpPr>
              <a:stCxn id="18" idx="0"/>
              <a:endCxn id="14" idx="4"/>
            </p:cNvCxnSpPr>
            <p:nvPr/>
          </p:nvCxnSpPr>
          <p:spPr>
            <a:xfrm flipH="1" flipV="1">
              <a:off x="8012586" y="4578377"/>
              <a:ext cx="715410" cy="887436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3" name="直接箭头连接符 22"/>
            <p:cNvCxnSpPr>
              <a:stCxn id="19" idx="0"/>
              <a:endCxn id="16" idx="4"/>
            </p:cNvCxnSpPr>
            <p:nvPr/>
          </p:nvCxnSpPr>
          <p:spPr>
            <a:xfrm flipV="1">
              <a:off x="7672190" y="4603923"/>
              <a:ext cx="2596244" cy="861890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4" name="直接箭头连接符 23"/>
            <p:cNvCxnSpPr>
              <a:stCxn id="18" idx="0"/>
              <a:endCxn id="15" idx="4"/>
            </p:cNvCxnSpPr>
            <p:nvPr/>
          </p:nvCxnSpPr>
          <p:spPr>
            <a:xfrm flipV="1">
              <a:off x="8727996" y="4578377"/>
              <a:ext cx="0" cy="887436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5" name="直接箭头连接符 24"/>
            <p:cNvCxnSpPr>
              <a:stCxn id="18" idx="0"/>
              <a:endCxn id="16" idx="4"/>
            </p:cNvCxnSpPr>
            <p:nvPr/>
          </p:nvCxnSpPr>
          <p:spPr>
            <a:xfrm flipV="1">
              <a:off x="8727996" y="4603923"/>
              <a:ext cx="1540438" cy="861890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6" name="直接箭头连接符 25"/>
            <p:cNvCxnSpPr>
              <a:stCxn id="17" idx="0"/>
              <a:endCxn id="16" idx="4"/>
            </p:cNvCxnSpPr>
            <p:nvPr/>
          </p:nvCxnSpPr>
          <p:spPr>
            <a:xfrm flipH="1" flipV="1">
              <a:off x="10268434" y="4603923"/>
              <a:ext cx="501941" cy="881049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7" name="直接箭头连接符 26"/>
            <p:cNvCxnSpPr>
              <a:stCxn id="17" idx="0"/>
              <a:endCxn id="15" idx="4"/>
            </p:cNvCxnSpPr>
            <p:nvPr/>
          </p:nvCxnSpPr>
          <p:spPr>
            <a:xfrm flipH="1" flipV="1">
              <a:off x="8727996" y="4578377"/>
              <a:ext cx="2042379" cy="906595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8" name="直接箭头连接符 27"/>
            <p:cNvCxnSpPr>
              <a:stCxn id="17" idx="0"/>
              <a:endCxn id="14" idx="4"/>
            </p:cNvCxnSpPr>
            <p:nvPr/>
          </p:nvCxnSpPr>
          <p:spPr>
            <a:xfrm flipH="1" flipV="1">
              <a:off x="8012586" y="4578377"/>
              <a:ext cx="2757789" cy="906595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9" name="椭圆 28"/>
            <p:cNvSpPr/>
            <p:nvPr/>
          </p:nvSpPr>
          <p:spPr>
            <a:xfrm>
              <a:off x="7877666" y="3171672"/>
              <a:ext cx="278534" cy="287652"/>
            </a:xfrm>
            <a:prstGeom prst="ellips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0" name="椭圆 29"/>
            <p:cNvSpPr/>
            <p:nvPr/>
          </p:nvSpPr>
          <p:spPr>
            <a:xfrm>
              <a:off x="8593076" y="3171672"/>
              <a:ext cx="278534" cy="287652"/>
            </a:xfrm>
            <a:prstGeom prst="ellips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1" name="椭圆 30"/>
            <p:cNvSpPr/>
            <p:nvPr/>
          </p:nvSpPr>
          <p:spPr>
            <a:xfrm>
              <a:off x="10133514" y="3197218"/>
              <a:ext cx="278534" cy="287652"/>
            </a:xfrm>
            <a:prstGeom prst="ellips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cxnSp>
          <p:nvCxnSpPr>
            <p:cNvPr id="32" name="直接箭头连接符 31"/>
            <p:cNvCxnSpPr>
              <a:stCxn id="14" idx="0"/>
              <a:endCxn id="31" idx="4"/>
            </p:cNvCxnSpPr>
            <p:nvPr/>
          </p:nvCxnSpPr>
          <p:spPr>
            <a:xfrm flipV="1">
              <a:off x="8012586" y="3484870"/>
              <a:ext cx="2260195" cy="805855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3" name="直接箭头连接符 32"/>
            <p:cNvCxnSpPr>
              <a:stCxn id="15" idx="0"/>
              <a:endCxn id="31" idx="4"/>
            </p:cNvCxnSpPr>
            <p:nvPr/>
          </p:nvCxnSpPr>
          <p:spPr>
            <a:xfrm flipV="1">
              <a:off x="8727996" y="3484870"/>
              <a:ext cx="1544785" cy="805855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4" name="直接箭头连接符 33"/>
            <p:cNvCxnSpPr>
              <a:stCxn id="16" idx="0"/>
              <a:endCxn id="29" idx="4"/>
            </p:cNvCxnSpPr>
            <p:nvPr/>
          </p:nvCxnSpPr>
          <p:spPr>
            <a:xfrm flipH="1" flipV="1">
              <a:off x="8016933" y="3459324"/>
              <a:ext cx="2251501" cy="856947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5" name="直接箭头连接符 34"/>
            <p:cNvCxnSpPr>
              <a:stCxn id="29" idx="0"/>
              <a:endCxn id="7" idx="4"/>
            </p:cNvCxnSpPr>
            <p:nvPr/>
          </p:nvCxnSpPr>
          <p:spPr>
            <a:xfrm flipV="1">
              <a:off x="8016933" y="2527867"/>
              <a:ext cx="267769" cy="643805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6" name="直接箭头连接符 35"/>
            <p:cNvCxnSpPr>
              <a:stCxn id="29" idx="0"/>
              <a:endCxn id="6" idx="4"/>
            </p:cNvCxnSpPr>
            <p:nvPr/>
          </p:nvCxnSpPr>
          <p:spPr>
            <a:xfrm flipV="1">
              <a:off x="8016933" y="2502321"/>
              <a:ext cx="1915113" cy="669351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7" name="直接箭头连接符 36"/>
            <p:cNvCxnSpPr>
              <a:stCxn id="30" idx="0"/>
              <a:endCxn id="7" idx="4"/>
            </p:cNvCxnSpPr>
            <p:nvPr/>
          </p:nvCxnSpPr>
          <p:spPr>
            <a:xfrm flipH="1" flipV="1">
              <a:off x="8284702" y="2527867"/>
              <a:ext cx="447641" cy="643805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8" name="直接箭头连接符 37"/>
            <p:cNvCxnSpPr>
              <a:stCxn id="30" idx="0"/>
              <a:endCxn id="6" idx="4"/>
            </p:cNvCxnSpPr>
            <p:nvPr/>
          </p:nvCxnSpPr>
          <p:spPr>
            <a:xfrm flipV="1">
              <a:off x="8732343" y="2502321"/>
              <a:ext cx="1199703" cy="669351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9" name="直接箭头连接符 38"/>
            <p:cNvCxnSpPr>
              <a:stCxn id="31" idx="0"/>
              <a:endCxn id="7" idx="4"/>
            </p:cNvCxnSpPr>
            <p:nvPr/>
          </p:nvCxnSpPr>
          <p:spPr>
            <a:xfrm flipH="1" flipV="1">
              <a:off x="8284702" y="2527867"/>
              <a:ext cx="1988079" cy="669351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0" name="直接箭头连接符 39"/>
            <p:cNvCxnSpPr>
              <a:stCxn id="31" idx="0"/>
              <a:endCxn id="6" idx="4"/>
            </p:cNvCxnSpPr>
            <p:nvPr/>
          </p:nvCxnSpPr>
          <p:spPr>
            <a:xfrm flipH="1" flipV="1">
              <a:off x="9932046" y="2502321"/>
              <a:ext cx="340735" cy="694897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文本框 40"/>
                <p:cNvSpPr txBox="1"/>
                <p:nvPr/>
              </p:nvSpPr>
              <p:spPr>
                <a:xfrm>
                  <a:off x="7453822" y="5790012"/>
                  <a:ext cx="3875315" cy="51389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altLang="zh-CN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𝑥</m:t>
                            </m:r>
                          </m:e>
                          <m:sub>
                            <m:r>
                              <a:rPr kumimoji="0" lang="en-US" altLang="zh-CN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kumimoji="0" lang="en-US" altLang="zh-CN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         </m:t>
                            </m:r>
                            <m:r>
                              <a:rPr kumimoji="0" lang="en-US" altLang="zh-CN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𝑥</m:t>
                            </m:r>
                          </m:e>
                          <m:sub>
                            <m:r>
                              <a:rPr kumimoji="0" lang="en-US" altLang="zh-CN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2 </m:t>
                            </m:r>
                          </m:sub>
                        </m:sSub>
                        <m: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   </m:t>
                        </m:r>
                        <m: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     …</m:t>
                        </m:r>
                        <m:sSub>
                          <m:sSubPr>
                            <m:ctrlPr>
                              <a:rPr kumimoji="0" lang="en-US" altLang="zh-CN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          </m:t>
                            </m:r>
                            <m:r>
                              <a:rPr kumimoji="0" lang="en-US" altLang="zh-CN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𝑥</m:t>
                            </m:r>
                          </m:e>
                          <m:sub>
                            <m:r>
                              <a:rPr kumimoji="0" lang="en-US" altLang="zh-CN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kumimoji="0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41" name="文本框 4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53822" y="5790012"/>
                  <a:ext cx="3875315" cy="513891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2" name="文本框 173"/>
            <p:cNvSpPr txBox="1"/>
            <p:nvPr/>
          </p:nvSpPr>
          <p:spPr>
            <a:xfrm>
              <a:off x="9455737" y="5407369"/>
              <a:ext cx="843671" cy="476881"/>
            </a:xfrm>
            <a:prstGeom prst="rect">
              <a:avLst/>
            </a:prstGeom>
            <a:solidFill>
              <a:sysClr val="window" lastClr="FFFFFF"/>
            </a:solidFill>
            <a:ln w="28575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……</a:t>
              </a:r>
              <a:endParaRPr kumimoji="0" lang="zh-CN" altLang="en-US" sz="2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43" name="文本框 173"/>
            <p:cNvSpPr txBox="1"/>
            <p:nvPr/>
          </p:nvSpPr>
          <p:spPr>
            <a:xfrm>
              <a:off x="9130121" y="4165264"/>
              <a:ext cx="688297" cy="476881"/>
            </a:xfrm>
            <a:prstGeom prst="rect">
              <a:avLst/>
            </a:prstGeom>
            <a:solidFill>
              <a:sysClr val="window" lastClr="FFFFFF"/>
            </a:solidFill>
            <a:ln w="28575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……</a:t>
              </a:r>
              <a:endParaRPr kumimoji="0" lang="zh-CN" altLang="en-US" sz="2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44" name="文本框 173"/>
            <p:cNvSpPr txBox="1"/>
            <p:nvPr/>
          </p:nvSpPr>
          <p:spPr>
            <a:xfrm>
              <a:off x="9021280" y="2092773"/>
              <a:ext cx="740810" cy="476881"/>
            </a:xfrm>
            <a:prstGeom prst="rect">
              <a:avLst/>
            </a:prstGeom>
            <a:solidFill>
              <a:sysClr val="window" lastClr="FFFFFF"/>
            </a:solidFill>
            <a:ln w="28575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……</a:t>
              </a:r>
              <a:endParaRPr kumimoji="0" lang="zh-CN" altLang="en-US" sz="2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45" name="文本框 173"/>
            <p:cNvSpPr txBox="1"/>
            <p:nvPr/>
          </p:nvSpPr>
          <p:spPr>
            <a:xfrm>
              <a:off x="9181906" y="3102948"/>
              <a:ext cx="688297" cy="476881"/>
            </a:xfrm>
            <a:prstGeom prst="rect">
              <a:avLst/>
            </a:prstGeom>
            <a:solidFill>
              <a:sysClr val="window" lastClr="FFFFFF"/>
            </a:solidFill>
            <a:ln w="28575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……</a:t>
              </a:r>
              <a:endParaRPr kumimoji="0" lang="zh-CN" altLang="en-US" sz="2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46" name="直接箭头连接符 45"/>
            <p:cNvCxnSpPr/>
            <p:nvPr/>
          </p:nvCxnSpPr>
          <p:spPr>
            <a:xfrm flipH="1" flipV="1">
              <a:off x="8860398" y="1747483"/>
              <a:ext cx="5529" cy="484459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7" name="椭圆 46"/>
            <p:cNvSpPr/>
            <p:nvPr/>
          </p:nvSpPr>
          <p:spPr>
            <a:xfrm>
              <a:off x="8727701" y="2239231"/>
              <a:ext cx="278534" cy="288636"/>
            </a:xfrm>
            <a:prstGeom prst="ellips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cxnSp>
          <p:nvCxnSpPr>
            <p:cNvPr id="48" name="直接箭头连接符 47"/>
            <p:cNvCxnSpPr>
              <a:stCxn id="29" idx="0"/>
              <a:endCxn id="47" idx="4"/>
            </p:cNvCxnSpPr>
            <p:nvPr/>
          </p:nvCxnSpPr>
          <p:spPr>
            <a:xfrm flipV="1">
              <a:off x="8016933" y="2527867"/>
              <a:ext cx="850035" cy="643805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9" name="直接箭头连接符 48"/>
            <p:cNvCxnSpPr>
              <a:stCxn id="30" idx="0"/>
              <a:endCxn id="47" idx="4"/>
            </p:cNvCxnSpPr>
            <p:nvPr/>
          </p:nvCxnSpPr>
          <p:spPr>
            <a:xfrm flipV="1">
              <a:off x="8732343" y="2527867"/>
              <a:ext cx="134625" cy="643805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0" name="直接箭头连接符 49"/>
            <p:cNvCxnSpPr>
              <a:stCxn id="31" idx="0"/>
              <a:endCxn id="47" idx="4"/>
            </p:cNvCxnSpPr>
            <p:nvPr/>
          </p:nvCxnSpPr>
          <p:spPr>
            <a:xfrm flipH="1" flipV="1">
              <a:off x="8866968" y="2527867"/>
              <a:ext cx="1405813" cy="669351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文本框 50"/>
                <p:cNvSpPr txBox="1"/>
                <p:nvPr/>
              </p:nvSpPr>
              <p:spPr>
                <a:xfrm>
                  <a:off x="8012587" y="1251824"/>
                  <a:ext cx="2395115" cy="51389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altLang="zh-CN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𝑜</m:t>
                            </m:r>
                          </m:e>
                          <m:sub>
                            <m:r>
                              <a:rPr kumimoji="0" lang="en-US" altLang="zh-CN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kumimoji="0" lang="en-US" altLang="zh-CN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   </m:t>
                            </m:r>
                            <m:r>
                              <a:rPr kumimoji="0" lang="en-US" altLang="zh-CN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𝑜</m:t>
                            </m:r>
                          </m:e>
                          <m:sub>
                            <m:r>
                              <a:rPr kumimoji="0" lang="en-US" altLang="zh-CN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2 </m:t>
                            </m:r>
                          </m:sub>
                        </m:sSub>
                        <m: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 </m:t>
                        </m:r>
                        <m: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…</m:t>
                        </m:r>
                        <m:sSub>
                          <m:sSubPr>
                            <m:ctrlPr>
                              <a:rPr kumimoji="0" lang="en-US" altLang="zh-CN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   </m:t>
                            </m:r>
                            <m:r>
                              <a:rPr kumimoji="0" lang="en-US" altLang="zh-CN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𝑜</m:t>
                            </m:r>
                          </m:e>
                          <m:sub>
                            <m:r>
                              <a:rPr kumimoji="0" lang="en-US" altLang="zh-CN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𝑚</m:t>
                            </m:r>
                          </m:sub>
                        </m:sSub>
                      </m:oMath>
                    </m:oMathPara>
                  </a14:m>
                  <a:endParaRPr kumimoji="0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51" name="文本框 5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12587" y="1251824"/>
                  <a:ext cx="2395115" cy="513891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22850203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两种损失函数的作用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altLang="zh-CN" dirty="0"/>
          </a:p>
          <a:p>
            <a:r>
              <a:rPr lang="zh-CN" altLang="en-US" dirty="0"/>
              <a:t>误差平方和损失函数</a:t>
            </a:r>
            <a:endParaRPr lang="en-US" altLang="zh-CN" dirty="0"/>
          </a:p>
          <a:p>
            <a:pPr lvl="1"/>
            <a:r>
              <a:rPr lang="zh-CN" altLang="en-US" dirty="0"/>
              <a:t>用于输出是具体数值的问题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交叉熵损失函数</a:t>
            </a:r>
            <a:endParaRPr lang="en-US" altLang="zh-CN" dirty="0"/>
          </a:p>
          <a:p>
            <a:pPr lvl="1"/>
            <a:r>
              <a:rPr lang="zh-CN" altLang="en-US" dirty="0"/>
              <a:t>用于分类问题</a:t>
            </a:r>
          </a:p>
        </p:txBody>
      </p:sp>
    </p:spTree>
    <p:extLst>
      <p:ext uri="{BB962C8B-B14F-4D97-AF65-F5344CB8AC3E}">
        <p14:creationId xmlns:p14="http://schemas.microsoft.com/office/powerpoint/2010/main" val="273673179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小结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1219200" y="1687945"/>
            <a:ext cx="10363200" cy="4572000"/>
          </a:xfrm>
        </p:spPr>
        <p:txBody>
          <a:bodyPr/>
          <a:lstStyle/>
          <a:p>
            <a:r>
              <a:rPr lang="zh-CN" altLang="en-US" dirty="0"/>
              <a:t>建立数据集</a:t>
            </a:r>
            <a:endParaRPr lang="en-US" altLang="zh-CN" dirty="0"/>
          </a:p>
          <a:p>
            <a:r>
              <a:rPr lang="zh-CN" altLang="en-US" dirty="0"/>
              <a:t>损失函数</a:t>
            </a:r>
            <a:endParaRPr lang="en-US" altLang="zh-CN" dirty="0"/>
          </a:p>
          <a:p>
            <a:pPr lvl="1"/>
            <a:r>
              <a:rPr lang="zh-CN" altLang="en-US" dirty="0"/>
              <a:t>误差平方和、交叉熵</a:t>
            </a:r>
            <a:endParaRPr lang="en-US" altLang="zh-CN" dirty="0"/>
          </a:p>
          <a:p>
            <a:r>
              <a:rPr lang="zh-CN" altLang="en-US" dirty="0"/>
              <a:t>梯度下降法</a:t>
            </a:r>
            <a:endParaRPr lang="en-US" altLang="zh-CN" dirty="0"/>
          </a:p>
          <a:p>
            <a:pPr lvl="1"/>
            <a:r>
              <a:rPr lang="zh-CN" altLang="en-US" dirty="0"/>
              <a:t>批量梯度下降算法</a:t>
            </a:r>
            <a:endParaRPr lang="en-US" altLang="zh-CN" dirty="0"/>
          </a:p>
          <a:p>
            <a:pPr lvl="1"/>
            <a:r>
              <a:rPr lang="zh-CN" altLang="en-US" dirty="0"/>
              <a:t>随机梯度下降算法</a:t>
            </a:r>
            <a:endParaRPr lang="en-US" altLang="zh-CN" dirty="0"/>
          </a:p>
          <a:p>
            <a:pPr lvl="1"/>
            <a:r>
              <a:rPr lang="zh-CN" altLang="en-US" dirty="0"/>
              <a:t>小批量梯度下降算法</a:t>
            </a:r>
            <a:endParaRPr lang="en-US" altLang="zh-CN" dirty="0"/>
          </a:p>
          <a:p>
            <a:r>
              <a:rPr lang="en-US" altLang="zh-CN" dirty="0"/>
              <a:t>BP</a:t>
            </a:r>
            <a:r>
              <a:rPr lang="zh-CN" altLang="en-US" dirty="0"/>
              <a:t>算法</a:t>
            </a:r>
            <a:endParaRPr lang="en-US" altLang="zh-CN" dirty="0"/>
          </a:p>
          <a:p>
            <a:pPr lvl="1"/>
            <a:r>
              <a:rPr lang="zh-CN" altLang="en-US" dirty="0"/>
              <a:t>随机梯度下降算法的一种实现</a:t>
            </a:r>
          </a:p>
        </p:txBody>
      </p:sp>
    </p:spTree>
    <p:extLst>
      <p:ext uri="{BB962C8B-B14F-4D97-AF65-F5344CB8AC3E}">
        <p14:creationId xmlns:p14="http://schemas.microsoft.com/office/powerpoint/2010/main" val="49452813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2.4 </a:t>
            </a:r>
            <a:r>
              <a:rPr lang="zh-CN" altLang="en-US" dirty="0"/>
              <a:t>卷积神经网络（</a:t>
            </a:r>
            <a:r>
              <a:rPr lang="en-US" altLang="zh-CN" dirty="0"/>
              <a:t>CNN</a:t>
            </a:r>
            <a:r>
              <a:rPr lang="zh-CN" altLang="en-US" dirty="0"/>
              <a:t>：</a:t>
            </a:r>
            <a:r>
              <a:rPr lang="en-US" altLang="zh-CN" b="0" dirty="0">
                <a:solidFill>
                  <a:srgbClr val="CC0000"/>
                </a:solidFill>
                <a:latin typeface="Arial" panose="020B0604020202020204" pitchFamily="34" charset="0"/>
              </a:rPr>
              <a:t>C</a:t>
            </a:r>
            <a:r>
              <a:rPr lang="en-US" altLang="zh-CN" b="0" i="0" dirty="0">
                <a:solidFill>
                  <a:srgbClr val="CC0000"/>
                </a:solidFill>
                <a:effectLst/>
                <a:latin typeface="Arial" panose="020B0604020202020204" pitchFamily="34" charset="0"/>
              </a:rPr>
              <a:t>onvolutional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US" altLang="zh-CN" b="0" dirty="0">
                <a:solidFill>
                  <a:srgbClr val="CC0000"/>
                </a:solidFill>
                <a:latin typeface="Arial" panose="020B0604020202020204" pitchFamily="34" charset="0"/>
              </a:rPr>
              <a:t>N</a:t>
            </a:r>
            <a:r>
              <a:rPr lang="en-US" altLang="zh-CN" b="0" i="0" dirty="0">
                <a:solidFill>
                  <a:srgbClr val="CC0000"/>
                </a:solidFill>
                <a:effectLst/>
                <a:latin typeface="Arial" panose="020B0604020202020204" pitchFamily="34" charset="0"/>
              </a:rPr>
              <a:t>eural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US" altLang="zh-CN" b="0" dirty="0">
                <a:solidFill>
                  <a:srgbClr val="CC0000"/>
                </a:solidFill>
                <a:latin typeface="Arial" panose="020B0604020202020204" pitchFamily="34" charset="0"/>
              </a:rPr>
              <a:t>N</a:t>
            </a:r>
            <a:r>
              <a:rPr lang="en-US" altLang="zh-CN" b="0" i="0" dirty="0">
                <a:solidFill>
                  <a:srgbClr val="CC0000"/>
                </a:solidFill>
                <a:effectLst/>
                <a:latin typeface="Arial" panose="020B0604020202020204" pitchFamily="34" charset="0"/>
              </a:rPr>
              <a:t>etwork</a:t>
            </a:r>
            <a:r>
              <a:rPr lang="zh-CN" altLang="en-US" dirty="0"/>
              <a:t>）</a:t>
            </a:r>
          </a:p>
        </p:txBody>
      </p:sp>
      <p:grpSp>
        <p:nvGrpSpPr>
          <p:cNvPr id="84" name="组合 83"/>
          <p:cNvGrpSpPr/>
          <p:nvPr/>
        </p:nvGrpSpPr>
        <p:grpSpPr>
          <a:xfrm>
            <a:off x="6618516" y="1547357"/>
            <a:ext cx="2873114" cy="4320583"/>
            <a:chOff x="7453822" y="1251824"/>
            <a:chExt cx="3875315" cy="4962382"/>
          </a:xfrm>
        </p:grpSpPr>
        <p:cxnSp>
          <p:nvCxnSpPr>
            <p:cNvPr id="85" name="直接箭头连接符 84"/>
            <p:cNvCxnSpPr/>
            <p:nvPr/>
          </p:nvCxnSpPr>
          <p:spPr>
            <a:xfrm flipH="1" flipV="1">
              <a:off x="8278132" y="1747483"/>
              <a:ext cx="5529" cy="484459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86" name="直接箭头连接符 85"/>
            <p:cNvCxnSpPr/>
            <p:nvPr/>
          </p:nvCxnSpPr>
          <p:spPr>
            <a:xfrm flipH="1" flipV="1">
              <a:off x="9913937" y="1728324"/>
              <a:ext cx="5529" cy="484459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87" name="椭圆 86"/>
            <p:cNvSpPr/>
            <p:nvPr/>
          </p:nvSpPr>
          <p:spPr>
            <a:xfrm>
              <a:off x="9792779" y="2213685"/>
              <a:ext cx="278534" cy="288636"/>
            </a:xfrm>
            <a:prstGeom prst="ellips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8" name="椭圆 87"/>
            <p:cNvSpPr/>
            <p:nvPr/>
          </p:nvSpPr>
          <p:spPr>
            <a:xfrm>
              <a:off x="8145435" y="2239231"/>
              <a:ext cx="278534" cy="288636"/>
            </a:xfrm>
            <a:prstGeom prst="ellips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cxnSp>
          <p:nvCxnSpPr>
            <p:cNvPr id="89" name="直接箭头连接符 88"/>
            <p:cNvCxnSpPr>
              <a:stCxn id="95" idx="0"/>
              <a:endCxn id="110" idx="4"/>
            </p:cNvCxnSpPr>
            <p:nvPr/>
          </p:nvCxnSpPr>
          <p:spPr>
            <a:xfrm flipV="1">
              <a:off x="8012586" y="3459324"/>
              <a:ext cx="4347" cy="831401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0" name="直接箭头连接符 89"/>
            <p:cNvCxnSpPr>
              <a:stCxn id="95" idx="0"/>
              <a:endCxn id="111" idx="4"/>
            </p:cNvCxnSpPr>
            <p:nvPr/>
          </p:nvCxnSpPr>
          <p:spPr>
            <a:xfrm flipV="1">
              <a:off x="8012586" y="3459324"/>
              <a:ext cx="719757" cy="831401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1" name="直接箭头连接符 90"/>
            <p:cNvCxnSpPr>
              <a:stCxn id="96" idx="0"/>
              <a:endCxn id="111" idx="4"/>
            </p:cNvCxnSpPr>
            <p:nvPr/>
          </p:nvCxnSpPr>
          <p:spPr>
            <a:xfrm flipV="1">
              <a:off x="8727996" y="3459324"/>
              <a:ext cx="4347" cy="831401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2" name="直接箭头连接符 91"/>
            <p:cNvCxnSpPr>
              <a:stCxn id="97" idx="0"/>
              <a:endCxn id="111" idx="4"/>
            </p:cNvCxnSpPr>
            <p:nvPr/>
          </p:nvCxnSpPr>
          <p:spPr>
            <a:xfrm flipH="1" flipV="1">
              <a:off x="8732343" y="3459324"/>
              <a:ext cx="1536091" cy="856947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3" name="直接箭头连接符 92"/>
            <p:cNvCxnSpPr>
              <a:stCxn id="97" idx="0"/>
              <a:endCxn id="112" idx="4"/>
            </p:cNvCxnSpPr>
            <p:nvPr/>
          </p:nvCxnSpPr>
          <p:spPr>
            <a:xfrm flipV="1">
              <a:off x="10268434" y="3484870"/>
              <a:ext cx="4347" cy="831401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4" name="直接箭头连接符 93"/>
            <p:cNvCxnSpPr>
              <a:stCxn id="96" idx="0"/>
              <a:endCxn id="110" idx="4"/>
            </p:cNvCxnSpPr>
            <p:nvPr/>
          </p:nvCxnSpPr>
          <p:spPr>
            <a:xfrm flipH="1" flipV="1">
              <a:off x="8016933" y="3459324"/>
              <a:ext cx="711063" cy="831401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5" name="椭圆 94"/>
            <p:cNvSpPr/>
            <p:nvPr/>
          </p:nvSpPr>
          <p:spPr>
            <a:xfrm>
              <a:off x="7873319" y="4290725"/>
              <a:ext cx="278534" cy="287652"/>
            </a:xfrm>
            <a:prstGeom prst="ellips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6" name="椭圆 95"/>
            <p:cNvSpPr/>
            <p:nvPr/>
          </p:nvSpPr>
          <p:spPr>
            <a:xfrm>
              <a:off x="8588729" y="4290725"/>
              <a:ext cx="278534" cy="287652"/>
            </a:xfrm>
            <a:prstGeom prst="ellips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7" name="椭圆 96"/>
            <p:cNvSpPr/>
            <p:nvPr/>
          </p:nvSpPr>
          <p:spPr>
            <a:xfrm>
              <a:off x="10129167" y="4316271"/>
              <a:ext cx="278534" cy="287652"/>
            </a:xfrm>
            <a:prstGeom prst="ellips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8" name="椭圆 97"/>
            <p:cNvSpPr/>
            <p:nvPr/>
          </p:nvSpPr>
          <p:spPr>
            <a:xfrm>
              <a:off x="10631108" y="5484972"/>
              <a:ext cx="278534" cy="287652"/>
            </a:xfrm>
            <a:prstGeom prst="ellips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9" name="椭圆 98"/>
            <p:cNvSpPr/>
            <p:nvPr/>
          </p:nvSpPr>
          <p:spPr>
            <a:xfrm>
              <a:off x="8588729" y="5465813"/>
              <a:ext cx="278534" cy="287652"/>
            </a:xfrm>
            <a:prstGeom prst="ellips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0" name="椭圆 99"/>
            <p:cNvSpPr/>
            <p:nvPr/>
          </p:nvSpPr>
          <p:spPr>
            <a:xfrm>
              <a:off x="7532923" y="5465813"/>
              <a:ext cx="278534" cy="287652"/>
            </a:xfrm>
            <a:prstGeom prst="ellips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cxnSp>
          <p:nvCxnSpPr>
            <p:cNvPr id="101" name="直接箭头连接符 100"/>
            <p:cNvCxnSpPr>
              <a:stCxn id="100" idx="0"/>
              <a:endCxn id="95" idx="4"/>
            </p:cNvCxnSpPr>
            <p:nvPr/>
          </p:nvCxnSpPr>
          <p:spPr>
            <a:xfrm flipV="1">
              <a:off x="7672190" y="4578377"/>
              <a:ext cx="340396" cy="887436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2" name="直接箭头连接符 101"/>
            <p:cNvCxnSpPr>
              <a:stCxn id="100" idx="0"/>
              <a:endCxn id="96" idx="4"/>
            </p:cNvCxnSpPr>
            <p:nvPr/>
          </p:nvCxnSpPr>
          <p:spPr>
            <a:xfrm flipV="1">
              <a:off x="7672190" y="4578377"/>
              <a:ext cx="1055806" cy="887436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3" name="直接箭头连接符 102"/>
            <p:cNvCxnSpPr>
              <a:stCxn id="99" idx="0"/>
              <a:endCxn id="95" idx="4"/>
            </p:cNvCxnSpPr>
            <p:nvPr/>
          </p:nvCxnSpPr>
          <p:spPr>
            <a:xfrm flipH="1" flipV="1">
              <a:off x="8012586" y="4578377"/>
              <a:ext cx="715410" cy="887436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4" name="直接箭头连接符 103"/>
            <p:cNvCxnSpPr>
              <a:stCxn id="100" idx="0"/>
              <a:endCxn id="97" idx="4"/>
            </p:cNvCxnSpPr>
            <p:nvPr/>
          </p:nvCxnSpPr>
          <p:spPr>
            <a:xfrm flipV="1">
              <a:off x="7672190" y="4603923"/>
              <a:ext cx="2596244" cy="861890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5" name="直接箭头连接符 104"/>
            <p:cNvCxnSpPr>
              <a:stCxn id="99" idx="0"/>
              <a:endCxn id="96" idx="4"/>
            </p:cNvCxnSpPr>
            <p:nvPr/>
          </p:nvCxnSpPr>
          <p:spPr>
            <a:xfrm flipV="1">
              <a:off x="8727996" y="4578377"/>
              <a:ext cx="0" cy="887436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6" name="直接箭头连接符 105"/>
            <p:cNvCxnSpPr>
              <a:stCxn id="99" idx="0"/>
              <a:endCxn id="97" idx="4"/>
            </p:cNvCxnSpPr>
            <p:nvPr/>
          </p:nvCxnSpPr>
          <p:spPr>
            <a:xfrm flipV="1">
              <a:off x="8727996" y="4603923"/>
              <a:ext cx="1540438" cy="861890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7" name="直接箭头连接符 106"/>
            <p:cNvCxnSpPr>
              <a:stCxn id="98" idx="0"/>
              <a:endCxn id="97" idx="4"/>
            </p:cNvCxnSpPr>
            <p:nvPr/>
          </p:nvCxnSpPr>
          <p:spPr>
            <a:xfrm flipH="1" flipV="1">
              <a:off x="10268434" y="4603923"/>
              <a:ext cx="501941" cy="881049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8" name="直接箭头连接符 107"/>
            <p:cNvCxnSpPr>
              <a:stCxn id="98" idx="0"/>
              <a:endCxn id="96" idx="4"/>
            </p:cNvCxnSpPr>
            <p:nvPr/>
          </p:nvCxnSpPr>
          <p:spPr>
            <a:xfrm flipH="1" flipV="1">
              <a:off x="8727996" y="4578377"/>
              <a:ext cx="2042379" cy="906595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9" name="直接箭头连接符 108"/>
            <p:cNvCxnSpPr>
              <a:stCxn id="98" idx="0"/>
              <a:endCxn id="95" idx="4"/>
            </p:cNvCxnSpPr>
            <p:nvPr/>
          </p:nvCxnSpPr>
          <p:spPr>
            <a:xfrm flipH="1" flipV="1">
              <a:off x="8012586" y="4578377"/>
              <a:ext cx="2757789" cy="906595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10" name="椭圆 109"/>
            <p:cNvSpPr/>
            <p:nvPr/>
          </p:nvSpPr>
          <p:spPr>
            <a:xfrm>
              <a:off x="7877666" y="3171672"/>
              <a:ext cx="278534" cy="287652"/>
            </a:xfrm>
            <a:prstGeom prst="ellips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11" name="椭圆 110"/>
            <p:cNvSpPr/>
            <p:nvPr/>
          </p:nvSpPr>
          <p:spPr>
            <a:xfrm>
              <a:off x="8593076" y="3171672"/>
              <a:ext cx="278534" cy="287652"/>
            </a:xfrm>
            <a:prstGeom prst="ellips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12" name="椭圆 111"/>
            <p:cNvSpPr/>
            <p:nvPr/>
          </p:nvSpPr>
          <p:spPr>
            <a:xfrm>
              <a:off x="10133514" y="3197218"/>
              <a:ext cx="278534" cy="287652"/>
            </a:xfrm>
            <a:prstGeom prst="ellips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cxnSp>
          <p:nvCxnSpPr>
            <p:cNvPr id="113" name="直接箭头连接符 112"/>
            <p:cNvCxnSpPr>
              <a:stCxn id="95" idx="0"/>
              <a:endCxn id="112" idx="4"/>
            </p:cNvCxnSpPr>
            <p:nvPr/>
          </p:nvCxnSpPr>
          <p:spPr>
            <a:xfrm flipV="1">
              <a:off x="8012586" y="3484870"/>
              <a:ext cx="2260195" cy="805855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14" name="直接箭头连接符 113"/>
            <p:cNvCxnSpPr>
              <a:stCxn id="96" idx="0"/>
              <a:endCxn id="112" idx="4"/>
            </p:cNvCxnSpPr>
            <p:nvPr/>
          </p:nvCxnSpPr>
          <p:spPr>
            <a:xfrm flipV="1">
              <a:off x="8727996" y="3484870"/>
              <a:ext cx="1544785" cy="805855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15" name="直接箭头连接符 114"/>
            <p:cNvCxnSpPr>
              <a:stCxn id="97" idx="0"/>
              <a:endCxn id="110" idx="4"/>
            </p:cNvCxnSpPr>
            <p:nvPr/>
          </p:nvCxnSpPr>
          <p:spPr>
            <a:xfrm flipH="1" flipV="1">
              <a:off x="8016933" y="3459324"/>
              <a:ext cx="2251501" cy="856947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16" name="直接箭头连接符 115"/>
            <p:cNvCxnSpPr>
              <a:stCxn id="110" idx="0"/>
              <a:endCxn id="88" idx="4"/>
            </p:cNvCxnSpPr>
            <p:nvPr/>
          </p:nvCxnSpPr>
          <p:spPr>
            <a:xfrm flipV="1">
              <a:off x="8016933" y="2527867"/>
              <a:ext cx="267769" cy="643805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17" name="直接箭头连接符 116"/>
            <p:cNvCxnSpPr>
              <a:stCxn id="110" idx="0"/>
              <a:endCxn id="87" idx="4"/>
            </p:cNvCxnSpPr>
            <p:nvPr/>
          </p:nvCxnSpPr>
          <p:spPr>
            <a:xfrm flipV="1">
              <a:off x="8016933" y="2502321"/>
              <a:ext cx="1915113" cy="669351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18" name="直接箭头连接符 117"/>
            <p:cNvCxnSpPr>
              <a:stCxn id="111" idx="0"/>
              <a:endCxn id="88" idx="4"/>
            </p:cNvCxnSpPr>
            <p:nvPr/>
          </p:nvCxnSpPr>
          <p:spPr>
            <a:xfrm flipH="1" flipV="1">
              <a:off x="8284702" y="2527867"/>
              <a:ext cx="447641" cy="643805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19" name="直接箭头连接符 118"/>
            <p:cNvCxnSpPr>
              <a:stCxn id="111" idx="0"/>
              <a:endCxn id="87" idx="4"/>
            </p:cNvCxnSpPr>
            <p:nvPr/>
          </p:nvCxnSpPr>
          <p:spPr>
            <a:xfrm flipV="1">
              <a:off x="8732343" y="2502321"/>
              <a:ext cx="1199703" cy="669351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20" name="直接箭头连接符 119"/>
            <p:cNvCxnSpPr>
              <a:stCxn id="112" idx="0"/>
              <a:endCxn id="88" idx="4"/>
            </p:cNvCxnSpPr>
            <p:nvPr/>
          </p:nvCxnSpPr>
          <p:spPr>
            <a:xfrm flipH="1" flipV="1">
              <a:off x="8284702" y="2527867"/>
              <a:ext cx="1988079" cy="669351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21" name="直接箭头连接符 120"/>
            <p:cNvCxnSpPr>
              <a:stCxn id="112" idx="0"/>
              <a:endCxn id="87" idx="4"/>
            </p:cNvCxnSpPr>
            <p:nvPr/>
          </p:nvCxnSpPr>
          <p:spPr>
            <a:xfrm flipH="1" flipV="1">
              <a:off x="9932046" y="2502321"/>
              <a:ext cx="340735" cy="694897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2" name="文本框 121"/>
                <p:cNvSpPr txBox="1"/>
                <p:nvPr/>
              </p:nvSpPr>
              <p:spPr>
                <a:xfrm>
                  <a:off x="7453822" y="5790012"/>
                  <a:ext cx="3875315" cy="4241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𝑥</m:t>
                            </m:r>
                          </m:e>
                          <m:sub>
                            <m:r>
                              <a:rPr kumimoji="0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kumimoji="0" lang="en-US" altLang="zh-CN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            </m:t>
                            </m:r>
                            <m:r>
                              <a:rPr kumimoji="0" lang="en-US" altLang="zh-CN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𝑥</m:t>
                            </m:r>
                          </m:e>
                          <m:sub>
                            <m:r>
                              <a:rPr kumimoji="0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2 </m:t>
                            </m:r>
                          </m:sub>
                        </m:sSub>
                        <m:r>
                          <a:rPr kumimoji="0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   </m:t>
                        </m:r>
                        <m: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     …</m:t>
                        </m:r>
                        <m:sSub>
                          <m:sSubPr>
                            <m:ctrlPr>
                              <a:rPr kumimoji="0" lang="en-US" altLang="zh-CN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             </m:t>
                            </m:r>
                            <m:r>
                              <a:rPr kumimoji="0" lang="en-US" altLang="zh-CN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𝑥</m:t>
                            </m:r>
                          </m:e>
                          <m:sub>
                            <m:r>
                              <a:rPr kumimoji="0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43" name="文本框 4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53822" y="5790012"/>
                  <a:ext cx="3875315" cy="42419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3" name="文本框 173"/>
            <p:cNvSpPr txBox="1"/>
            <p:nvPr/>
          </p:nvSpPr>
          <p:spPr>
            <a:xfrm>
              <a:off x="9455737" y="5407369"/>
              <a:ext cx="843671" cy="476881"/>
            </a:xfrm>
            <a:prstGeom prst="rect">
              <a:avLst/>
            </a:prstGeom>
            <a:solidFill>
              <a:sysClr val="window" lastClr="FFFFFF"/>
            </a:solidFill>
            <a:ln w="28575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……</a:t>
              </a:r>
              <a:endParaRPr kumimoji="0" lang="zh-CN" altLang="en-US" sz="2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24" name="文本框 173"/>
            <p:cNvSpPr txBox="1"/>
            <p:nvPr/>
          </p:nvSpPr>
          <p:spPr>
            <a:xfrm>
              <a:off x="9130121" y="4165264"/>
              <a:ext cx="688297" cy="476881"/>
            </a:xfrm>
            <a:prstGeom prst="rect">
              <a:avLst/>
            </a:prstGeom>
            <a:solidFill>
              <a:sysClr val="window" lastClr="FFFFFF"/>
            </a:solidFill>
            <a:ln w="28575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……</a:t>
              </a:r>
              <a:endParaRPr kumimoji="0" lang="zh-CN" altLang="en-US" sz="2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25" name="文本框 173"/>
            <p:cNvSpPr txBox="1"/>
            <p:nvPr/>
          </p:nvSpPr>
          <p:spPr>
            <a:xfrm>
              <a:off x="9021280" y="2092773"/>
              <a:ext cx="740810" cy="476881"/>
            </a:xfrm>
            <a:prstGeom prst="rect">
              <a:avLst/>
            </a:prstGeom>
            <a:solidFill>
              <a:sysClr val="window" lastClr="FFFFFF"/>
            </a:solidFill>
            <a:ln w="28575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……</a:t>
              </a:r>
              <a:endParaRPr kumimoji="0" lang="zh-CN" altLang="en-US" sz="2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26" name="文本框 173"/>
            <p:cNvSpPr txBox="1"/>
            <p:nvPr/>
          </p:nvSpPr>
          <p:spPr>
            <a:xfrm>
              <a:off x="9181906" y="3102948"/>
              <a:ext cx="688297" cy="476881"/>
            </a:xfrm>
            <a:prstGeom prst="rect">
              <a:avLst/>
            </a:prstGeom>
            <a:solidFill>
              <a:sysClr val="window" lastClr="FFFFFF"/>
            </a:solidFill>
            <a:ln w="28575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……</a:t>
              </a:r>
              <a:endParaRPr kumimoji="0" lang="zh-CN" altLang="en-US" sz="2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127" name="直接箭头连接符 126"/>
            <p:cNvCxnSpPr/>
            <p:nvPr/>
          </p:nvCxnSpPr>
          <p:spPr>
            <a:xfrm flipH="1" flipV="1">
              <a:off x="8860398" y="1747483"/>
              <a:ext cx="5529" cy="484459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28" name="椭圆 127"/>
            <p:cNvSpPr/>
            <p:nvPr/>
          </p:nvSpPr>
          <p:spPr>
            <a:xfrm>
              <a:off x="8727701" y="2239231"/>
              <a:ext cx="278534" cy="288636"/>
            </a:xfrm>
            <a:prstGeom prst="ellips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cxnSp>
          <p:nvCxnSpPr>
            <p:cNvPr id="129" name="直接箭头连接符 128"/>
            <p:cNvCxnSpPr>
              <a:stCxn id="110" idx="0"/>
              <a:endCxn id="128" idx="4"/>
            </p:cNvCxnSpPr>
            <p:nvPr/>
          </p:nvCxnSpPr>
          <p:spPr>
            <a:xfrm flipV="1">
              <a:off x="8016933" y="2527867"/>
              <a:ext cx="850035" cy="643805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30" name="直接箭头连接符 129"/>
            <p:cNvCxnSpPr>
              <a:stCxn id="111" idx="0"/>
              <a:endCxn id="128" idx="4"/>
            </p:cNvCxnSpPr>
            <p:nvPr/>
          </p:nvCxnSpPr>
          <p:spPr>
            <a:xfrm flipV="1">
              <a:off x="8732343" y="2527867"/>
              <a:ext cx="134625" cy="643805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31" name="直接箭头连接符 130"/>
            <p:cNvCxnSpPr>
              <a:stCxn id="112" idx="0"/>
              <a:endCxn id="128" idx="4"/>
            </p:cNvCxnSpPr>
            <p:nvPr/>
          </p:nvCxnSpPr>
          <p:spPr>
            <a:xfrm flipH="1" flipV="1">
              <a:off x="8866968" y="2527867"/>
              <a:ext cx="1405813" cy="669351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2" name="文本框 131"/>
                <p:cNvSpPr txBox="1"/>
                <p:nvPr/>
              </p:nvSpPr>
              <p:spPr>
                <a:xfrm>
                  <a:off x="8012586" y="1251824"/>
                  <a:ext cx="2395115" cy="4241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𝑜</m:t>
                            </m:r>
                          </m:e>
                          <m:sub>
                            <m:r>
                              <a:rPr kumimoji="0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kumimoji="0" lang="en-US" altLang="zh-CN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     </m:t>
                            </m:r>
                            <m:r>
                              <a:rPr kumimoji="0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𝑜</m:t>
                            </m:r>
                          </m:e>
                          <m:sub>
                            <m:r>
                              <a:rPr kumimoji="0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2 </m:t>
                            </m:r>
                          </m:sub>
                        </m:sSub>
                        <m:r>
                          <a:rPr kumimoji="0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 </m:t>
                        </m:r>
                        <m: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…</m:t>
                        </m:r>
                        <m:sSub>
                          <m:sSubPr>
                            <m:ctrlPr>
                              <a:rPr kumimoji="0" lang="en-US" altLang="zh-CN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      </m:t>
                            </m:r>
                            <m:r>
                              <a:rPr kumimoji="0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𝑜</m:t>
                            </m:r>
                          </m:e>
                          <m:sub>
                            <m:r>
                              <a:rPr kumimoji="0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𝑚</m:t>
                            </m:r>
                          </m:sub>
                        </m:sSub>
                      </m:oMath>
                    </m:oMathPara>
                  </a14:m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53" name="文本框 5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12586" y="1251824"/>
                  <a:ext cx="2395115" cy="42419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33" name="内容占位符 2"/>
          <p:cNvSpPr>
            <a:spLocks noGrp="1"/>
          </p:cNvSpPr>
          <p:nvPr>
            <p:ph sz="quarter" idx="1"/>
          </p:nvPr>
        </p:nvSpPr>
        <p:spPr>
          <a:xfrm>
            <a:off x="1219200" y="1447800"/>
            <a:ext cx="10363200" cy="4572000"/>
          </a:xfrm>
        </p:spPr>
        <p:txBody>
          <a:bodyPr/>
          <a:lstStyle/>
          <a:p>
            <a:endParaRPr lang="en-US" altLang="zh-CN" dirty="0"/>
          </a:p>
          <a:p>
            <a:r>
              <a:rPr lang="zh-CN" altLang="en-US" dirty="0"/>
              <a:t>全连接网络的不足</a:t>
            </a:r>
            <a:endParaRPr lang="en-US" altLang="zh-CN" dirty="0"/>
          </a:p>
          <a:p>
            <a:pPr lvl="1"/>
            <a:r>
              <a:rPr lang="zh-CN" altLang="en-US" dirty="0"/>
              <a:t>连接权重过多</a:t>
            </a:r>
            <a:endParaRPr lang="en-US" altLang="zh-CN" dirty="0"/>
          </a:p>
          <a:p>
            <a:pPr lvl="1"/>
            <a:r>
              <a:rPr lang="zh-CN" altLang="en-US" dirty="0"/>
              <a:t>影响训练速度</a:t>
            </a:r>
            <a:endParaRPr lang="en-US" altLang="zh-CN" dirty="0"/>
          </a:p>
          <a:p>
            <a:pPr lvl="1"/>
            <a:r>
              <a:rPr lang="zh-CN" altLang="en-US" dirty="0"/>
              <a:t>影响使用速度</a:t>
            </a:r>
          </a:p>
        </p:txBody>
      </p:sp>
    </p:spTree>
    <p:extLst>
      <p:ext uri="{BB962C8B-B14F-4D97-AF65-F5344CB8AC3E}">
        <p14:creationId xmlns:p14="http://schemas.microsoft.com/office/powerpoint/2010/main" val="21234676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4517" y="2158803"/>
            <a:ext cx="5986837" cy="3712951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提取局部模式</a:t>
            </a:r>
          </a:p>
        </p:txBody>
      </p:sp>
      <p:sp>
        <p:nvSpPr>
          <p:cNvPr id="5" name="椭圆 4"/>
          <p:cNvSpPr/>
          <p:nvPr/>
        </p:nvSpPr>
        <p:spPr>
          <a:xfrm>
            <a:off x="3117669" y="2158803"/>
            <a:ext cx="1010194" cy="488603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4522197" y="4605910"/>
            <a:ext cx="1010194" cy="488603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8217080" y="2325192"/>
            <a:ext cx="1667149" cy="627017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边缘信息</a:t>
            </a:r>
          </a:p>
        </p:txBody>
      </p:sp>
      <p:sp>
        <p:nvSpPr>
          <p:cNvPr id="15" name="任意多边形 14"/>
          <p:cNvSpPr/>
          <p:nvPr/>
        </p:nvSpPr>
        <p:spPr>
          <a:xfrm>
            <a:off x="3753395" y="1461311"/>
            <a:ext cx="4441372" cy="1177390"/>
          </a:xfrm>
          <a:custGeom>
            <a:avLst/>
            <a:gdLst>
              <a:gd name="connsiteX0" fmla="*/ 0 w 5033555"/>
              <a:gd name="connsiteY0" fmla="*/ 585207 h 1177390"/>
              <a:gd name="connsiteX1" fmla="*/ 452846 w 5033555"/>
              <a:gd name="connsiteY1" fmla="*/ 271699 h 1177390"/>
              <a:gd name="connsiteX2" fmla="*/ 1132115 w 5033555"/>
              <a:gd name="connsiteY2" fmla="*/ 62693 h 1177390"/>
              <a:gd name="connsiteX3" fmla="*/ 2011680 w 5033555"/>
              <a:gd name="connsiteY3" fmla="*/ 1733 h 1177390"/>
              <a:gd name="connsiteX4" fmla="*/ 3082835 w 5033555"/>
              <a:gd name="connsiteY4" fmla="*/ 114944 h 1177390"/>
              <a:gd name="connsiteX5" fmla="*/ 3971109 w 5033555"/>
              <a:gd name="connsiteY5" fmla="*/ 402327 h 1177390"/>
              <a:gd name="connsiteX6" fmla="*/ 4615543 w 5033555"/>
              <a:gd name="connsiteY6" fmla="*/ 802921 h 1177390"/>
              <a:gd name="connsiteX7" fmla="*/ 5033555 w 5033555"/>
              <a:gd name="connsiteY7" fmla="*/ 1177390 h 1177390"/>
              <a:gd name="connsiteX8" fmla="*/ 5033555 w 5033555"/>
              <a:gd name="connsiteY8" fmla="*/ 1177390 h 1177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33555" h="1177390">
                <a:moveTo>
                  <a:pt x="0" y="585207"/>
                </a:moveTo>
                <a:cubicBezTo>
                  <a:pt x="132080" y="471996"/>
                  <a:pt x="264160" y="358785"/>
                  <a:pt x="452846" y="271699"/>
                </a:cubicBezTo>
                <a:cubicBezTo>
                  <a:pt x="641532" y="184613"/>
                  <a:pt x="872309" y="107687"/>
                  <a:pt x="1132115" y="62693"/>
                </a:cubicBezTo>
                <a:cubicBezTo>
                  <a:pt x="1391921" y="17699"/>
                  <a:pt x="1686560" y="-6975"/>
                  <a:pt x="2011680" y="1733"/>
                </a:cubicBezTo>
                <a:cubicBezTo>
                  <a:pt x="2336800" y="10441"/>
                  <a:pt x="2756264" y="48178"/>
                  <a:pt x="3082835" y="114944"/>
                </a:cubicBezTo>
                <a:cubicBezTo>
                  <a:pt x="3409406" y="181710"/>
                  <a:pt x="3715658" y="287664"/>
                  <a:pt x="3971109" y="402327"/>
                </a:cubicBezTo>
                <a:cubicBezTo>
                  <a:pt x="4226560" y="516990"/>
                  <a:pt x="4438469" y="673744"/>
                  <a:pt x="4615543" y="802921"/>
                </a:cubicBezTo>
                <a:cubicBezTo>
                  <a:pt x="4792617" y="932098"/>
                  <a:pt x="5033555" y="1177390"/>
                  <a:pt x="5033555" y="1177390"/>
                </a:cubicBezTo>
                <a:lnTo>
                  <a:pt x="5033555" y="1177390"/>
                </a:ln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7" name="任意多边形 16"/>
          <p:cNvSpPr/>
          <p:nvPr/>
        </p:nvSpPr>
        <p:spPr>
          <a:xfrm>
            <a:off x="5669281" y="2751909"/>
            <a:ext cx="2490651" cy="2063931"/>
          </a:xfrm>
          <a:custGeom>
            <a:avLst/>
            <a:gdLst>
              <a:gd name="connsiteX0" fmla="*/ 2490651 w 2490651"/>
              <a:gd name="connsiteY0" fmla="*/ 0 h 2063931"/>
              <a:gd name="connsiteX1" fmla="*/ 2185851 w 2490651"/>
              <a:gd name="connsiteY1" fmla="*/ 809897 h 2063931"/>
              <a:gd name="connsiteX2" fmla="*/ 1602377 w 2490651"/>
              <a:gd name="connsiteY2" fmla="*/ 1454331 h 2063931"/>
              <a:gd name="connsiteX3" fmla="*/ 827314 w 2490651"/>
              <a:gd name="connsiteY3" fmla="*/ 1881051 h 2063931"/>
              <a:gd name="connsiteX4" fmla="*/ 0 w 2490651"/>
              <a:gd name="connsiteY4" fmla="*/ 2063931 h 2063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90651" h="2063931">
                <a:moveTo>
                  <a:pt x="2490651" y="0"/>
                </a:moveTo>
                <a:cubicBezTo>
                  <a:pt x="2412274" y="283754"/>
                  <a:pt x="2333897" y="567509"/>
                  <a:pt x="2185851" y="809897"/>
                </a:cubicBezTo>
                <a:cubicBezTo>
                  <a:pt x="2037805" y="1052285"/>
                  <a:pt x="1828800" y="1275805"/>
                  <a:pt x="1602377" y="1454331"/>
                </a:cubicBezTo>
                <a:cubicBezTo>
                  <a:pt x="1375954" y="1632857"/>
                  <a:pt x="1094377" y="1779451"/>
                  <a:pt x="827314" y="1881051"/>
                </a:cubicBezTo>
                <a:cubicBezTo>
                  <a:pt x="560251" y="1982651"/>
                  <a:pt x="280125" y="2023291"/>
                  <a:pt x="0" y="2063931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19" name="直接连接符 18"/>
          <p:cNvCxnSpPr/>
          <p:nvPr/>
        </p:nvCxnSpPr>
        <p:spPr>
          <a:xfrm flipV="1">
            <a:off x="3210924" y="2376976"/>
            <a:ext cx="804152" cy="1"/>
          </a:xfrm>
          <a:prstGeom prst="line">
            <a:avLst/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 flipV="1">
            <a:off x="4644026" y="4824085"/>
            <a:ext cx="804152" cy="1"/>
          </a:xfrm>
          <a:prstGeom prst="line">
            <a:avLst/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8996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15" grpId="0" animBg="1"/>
      <p:bldP spid="17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" name="表格 40"/>
          <p:cNvGraphicFramePr>
            <a:graphicFrameLocks noGrp="1"/>
          </p:cNvGraphicFramePr>
          <p:nvPr/>
        </p:nvGraphicFramePr>
        <p:xfrm>
          <a:off x="1747838" y="1428204"/>
          <a:ext cx="1726883" cy="1706880"/>
        </p:xfrm>
        <a:graphic>
          <a:graphicData uri="http://schemas.openxmlformats.org/drawingml/2006/table">
            <a:tbl>
              <a:tblPr firstRow="1" firstCol="1" bandRow="1"/>
              <a:tblGrid>
                <a:gridCol w="346120">
                  <a:extLst>
                    <a:ext uri="{9D8B030D-6E8A-4147-A177-3AD203B41FA5}">
                      <a16:colId xmlns:a16="http://schemas.microsoft.com/office/drawing/2014/main" val="1205115756"/>
                    </a:ext>
                  </a:extLst>
                </a:gridCol>
                <a:gridCol w="346120">
                  <a:extLst>
                    <a:ext uri="{9D8B030D-6E8A-4147-A177-3AD203B41FA5}">
                      <a16:colId xmlns:a16="http://schemas.microsoft.com/office/drawing/2014/main" val="3619789781"/>
                    </a:ext>
                  </a:extLst>
                </a:gridCol>
                <a:gridCol w="344881">
                  <a:extLst>
                    <a:ext uri="{9D8B030D-6E8A-4147-A177-3AD203B41FA5}">
                      <a16:colId xmlns:a16="http://schemas.microsoft.com/office/drawing/2014/main" val="214093591"/>
                    </a:ext>
                  </a:extLst>
                </a:gridCol>
                <a:gridCol w="344881">
                  <a:extLst>
                    <a:ext uri="{9D8B030D-6E8A-4147-A177-3AD203B41FA5}">
                      <a16:colId xmlns:a16="http://schemas.microsoft.com/office/drawing/2014/main" val="3859110971"/>
                    </a:ext>
                  </a:extLst>
                </a:gridCol>
                <a:gridCol w="344881">
                  <a:extLst>
                    <a:ext uri="{9D8B030D-6E8A-4147-A177-3AD203B41FA5}">
                      <a16:colId xmlns:a16="http://schemas.microsoft.com/office/drawing/2014/main" val="894518463"/>
                    </a:ext>
                  </a:extLst>
                </a:gridCol>
              </a:tblGrid>
              <a:tr h="34137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endParaRPr lang="zh-CN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zh-CN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62800974"/>
                  </a:ext>
                </a:extLst>
              </a:tr>
              <a:tr h="34137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9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5</a:t>
                      </a:r>
                      <a:endParaRPr lang="zh-CN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4</a:t>
                      </a:r>
                      <a:endParaRPr lang="zh-CN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6060124"/>
                  </a:ext>
                </a:extLst>
              </a:tr>
              <a:tr h="34137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4</a:t>
                      </a:r>
                      <a:endParaRPr lang="zh-CN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5</a:t>
                      </a:r>
                      <a:endParaRPr lang="zh-CN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6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9514714"/>
                  </a:ext>
                </a:extLst>
              </a:tr>
              <a:tr h="34137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8541247"/>
                  </a:ext>
                </a:extLst>
              </a:tr>
              <a:tr h="34137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lang="zh-CN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4</a:t>
                      </a:r>
                      <a:endParaRPr lang="zh-CN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4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8</a:t>
                      </a:r>
                      <a:endParaRPr lang="zh-CN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15424259"/>
                  </a:ext>
                </a:extLst>
              </a:tr>
            </a:tbl>
          </a:graphicData>
        </a:graphic>
      </p:graphicFrame>
      <p:graphicFrame>
        <p:nvGraphicFramePr>
          <p:cNvPr id="44" name="表格 43"/>
          <p:cNvGraphicFramePr>
            <a:graphicFrameLocks noGrp="1"/>
          </p:cNvGraphicFramePr>
          <p:nvPr/>
        </p:nvGraphicFramePr>
        <p:xfrm>
          <a:off x="5399315" y="2947848"/>
          <a:ext cx="1018902" cy="1018905"/>
        </p:xfrm>
        <a:graphic>
          <a:graphicData uri="http://schemas.openxmlformats.org/drawingml/2006/table">
            <a:tbl>
              <a:tblPr firstRow="1" firstCol="1" bandRow="1"/>
              <a:tblGrid>
                <a:gridCol w="340040">
                  <a:extLst>
                    <a:ext uri="{9D8B030D-6E8A-4147-A177-3AD203B41FA5}">
                      <a16:colId xmlns:a16="http://schemas.microsoft.com/office/drawing/2014/main" val="2906085491"/>
                    </a:ext>
                  </a:extLst>
                </a:gridCol>
                <a:gridCol w="340040">
                  <a:extLst>
                    <a:ext uri="{9D8B030D-6E8A-4147-A177-3AD203B41FA5}">
                      <a16:colId xmlns:a16="http://schemas.microsoft.com/office/drawing/2014/main" val="1955402845"/>
                    </a:ext>
                  </a:extLst>
                </a:gridCol>
                <a:gridCol w="338822">
                  <a:extLst>
                    <a:ext uri="{9D8B030D-6E8A-4147-A177-3AD203B41FA5}">
                      <a16:colId xmlns:a16="http://schemas.microsoft.com/office/drawing/2014/main" val="2646022527"/>
                    </a:ext>
                  </a:extLst>
                </a:gridCol>
              </a:tblGrid>
              <a:tr h="33963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-1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02247910"/>
                  </a:ext>
                </a:extLst>
              </a:tr>
              <a:tr h="33963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-1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9858911"/>
                  </a:ext>
                </a:extLst>
              </a:tr>
              <a:tr h="33963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-1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zh-CN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7578730"/>
                  </a:ext>
                </a:extLst>
              </a:tr>
            </a:tbl>
          </a:graphicData>
        </a:graphic>
      </p:graphicFrame>
      <p:graphicFrame>
        <p:nvGraphicFramePr>
          <p:cNvPr id="46" name="表格 45"/>
          <p:cNvGraphicFramePr>
            <a:graphicFrameLocks noGrp="1"/>
          </p:cNvGraphicFramePr>
          <p:nvPr/>
        </p:nvGraphicFramePr>
        <p:xfrm>
          <a:off x="8586653" y="4332510"/>
          <a:ext cx="1018902" cy="1018905"/>
        </p:xfrm>
        <a:graphic>
          <a:graphicData uri="http://schemas.openxmlformats.org/drawingml/2006/table">
            <a:tbl>
              <a:tblPr firstRow="1" firstCol="1" bandRow="1"/>
              <a:tblGrid>
                <a:gridCol w="340040">
                  <a:extLst>
                    <a:ext uri="{9D8B030D-6E8A-4147-A177-3AD203B41FA5}">
                      <a16:colId xmlns:a16="http://schemas.microsoft.com/office/drawing/2014/main" val="3047243529"/>
                    </a:ext>
                  </a:extLst>
                </a:gridCol>
                <a:gridCol w="340040">
                  <a:extLst>
                    <a:ext uri="{9D8B030D-6E8A-4147-A177-3AD203B41FA5}">
                      <a16:colId xmlns:a16="http://schemas.microsoft.com/office/drawing/2014/main" val="1565311989"/>
                    </a:ext>
                  </a:extLst>
                </a:gridCol>
                <a:gridCol w="338822">
                  <a:extLst>
                    <a:ext uri="{9D8B030D-6E8A-4147-A177-3AD203B41FA5}">
                      <a16:colId xmlns:a16="http://schemas.microsoft.com/office/drawing/2014/main" val="4041907410"/>
                    </a:ext>
                  </a:extLst>
                </a:gridCol>
              </a:tblGrid>
              <a:tr h="33963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-5</a:t>
                      </a:r>
                      <a:endParaRPr lang="zh-CN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401745"/>
                  </a:ext>
                </a:extLst>
              </a:tr>
              <a:tr h="33963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-1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-2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-5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63737782"/>
                  </a:ext>
                </a:extLst>
              </a:tr>
              <a:tr h="33963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8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-1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</a:t>
                      </a:r>
                      <a:endParaRPr lang="zh-CN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63993772"/>
                  </a:ext>
                </a:extLst>
              </a:tr>
            </a:tbl>
          </a:graphicData>
        </a:graphic>
      </p:graphicFrame>
      <p:cxnSp>
        <p:nvCxnSpPr>
          <p:cNvPr id="48" name="直接连接符 47"/>
          <p:cNvCxnSpPr/>
          <p:nvPr/>
        </p:nvCxnSpPr>
        <p:spPr>
          <a:xfrm>
            <a:off x="1747838" y="1428204"/>
            <a:ext cx="3651477" cy="151964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/>
          <p:cNvCxnSpPr/>
          <p:nvPr/>
        </p:nvCxnSpPr>
        <p:spPr>
          <a:xfrm>
            <a:off x="2766740" y="1428204"/>
            <a:ext cx="3651477" cy="151964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/>
          <p:cNvCxnSpPr/>
          <p:nvPr/>
        </p:nvCxnSpPr>
        <p:spPr>
          <a:xfrm>
            <a:off x="1739128" y="2451462"/>
            <a:ext cx="3651477" cy="151964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/>
          <p:cNvCxnSpPr/>
          <p:nvPr/>
        </p:nvCxnSpPr>
        <p:spPr>
          <a:xfrm>
            <a:off x="2775450" y="2447109"/>
            <a:ext cx="3651477" cy="1519644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连接符 51"/>
          <p:cNvCxnSpPr/>
          <p:nvPr/>
        </p:nvCxnSpPr>
        <p:spPr>
          <a:xfrm>
            <a:off x="6426927" y="2947848"/>
            <a:ext cx="2499360" cy="138466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/>
          <p:cNvCxnSpPr/>
          <p:nvPr/>
        </p:nvCxnSpPr>
        <p:spPr>
          <a:xfrm>
            <a:off x="6435637" y="3966753"/>
            <a:ext cx="2481940" cy="692331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/>
          <p:cNvCxnSpPr/>
          <p:nvPr/>
        </p:nvCxnSpPr>
        <p:spPr>
          <a:xfrm>
            <a:off x="5390605" y="2936966"/>
            <a:ext cx="3196048" cy="140425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/>
          <p:cNvCxnSpPr/>
          <p:nvPr/>
        </p:nvCxnSpPr>
        <p:spPr>
          <a:xfrm>
            <a:off x="5399315" y="3966753"/>
            <a:ext cx="3187338" cy="70212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文本框 199"/>
          <p:cNvSpPr txBox="1"/>
          <p:nvPr/>
        </p:nvSpPr>
        <p:spPr>
          <a:xfrm>
            <a:off x="8126594" y="5608862"/>
            <a:ext cx="1939019" cy="434884"/>
          </a:xfrm>
          <a:prstGeom prst="rect">
            <a:avLst/>
          </a:prstGeom>
          <a:solidFill>
            <a:sysClr val="window" lastClr="FFFFFF"/>
          </a:solidFill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输出（匹配结果）</a:t>
            </a:r>
            <a:endParaRPr kumimoji="0" lang="zh-CN" altLang="en-US" sz="2400" b="0" i="0" u="none" strike="noStrike" kern="1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3" name="文本框 196"/>
          <p:cNvSpPr txBox="1"/>
          <p:nvPr/>
        </p:nvSpPr>
        <p:spPr>
          <a:xfrm>
            <a:off x="5464766" y="2160269"/>
            <a:ext cx="1580467" cy="402232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权重（模式）</a:t>
            </a: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4" name="文本框 198"/>
          <p:cNvSpPr txBox="1"/>
          <p:nvPr/>
        </p:nvSpPr>
        <p:spPr>
          <a:xfrm>
            <a:off x="2015014" y="857658"/>
            <a:ext cx="760436" cy="424089"/>
          </a:xfrm>
          <a:prstGeom prst="rect">
            <a:avLst/>
          </a:prstGeom>
          <a:solidFill>
            <a:sysClr val="window" lastClr="FFFFFF"/>
          </a:solidFill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输入</a:t>
            </a: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5" name="文本框 200"/>
          <p:cNvSpPr txBox="1"/>
          <p:nvPr/>
        </p:nvSpPr>
        <p:spPr>
          <a:xfrm>
            <a:off x="1597619" y="4059049"/>
            <a:ext cx="2531561" cy="935315"/>
          </a:xfrm>
          <a:prstGeom prst="rect">
            <a:avLst/>
          </a:prstGeom>
          <a:solidFill>
            <a:sysClr val="window" lastClr="FFFFFF"/>
          </a:solidFill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66675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(-1)*2+0*1+1*0</a:t>
            </a:r>
            <a:endParaRPr kumimoji="0" lang="zh-CN" altLang="en-US" sz="32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+(-1)*9+0*5+1*4</a:t>
            </a:r>
            <a:endParaRPr kumimoji="0" lang="zh-CN" altLang="en-US" sz="32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+(-1)*2+0*3+1*4 = -5</a:t>
            </a:r>
            <a:endParaRPr kumimoji="0" lang="zh-CN" altLang="en-US" sz="32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376418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" name="表格 40"/>
          <p:cNvGraphicFramePr>
            <a:graphicFrameLocks noGrp="1"/>
          </p:cNvGraphicFramePr>
          <p:nvPr/>
        </p:nvGraphicFramePr>
        <p:xfrm>
          <a:off x="1747838" y="1428204"/>
          <a:ext cx="1726883" cy="1706880"/>
        </p:xfrm>
        <a:graphic>
          <a:graphicData uri="http://schemas.openxmlformats.org/drawingml/2006/table">
            <a:tbl>
              <a:tblPr firstRow="1" firstCol="1" bandRow="1"/>
              <a:tblGrid>
                <a:gridCol w="346120">
                  <a:extLst>
                    <a:ext uri="{9D8B030D-6E8A-4147-A177-3AD203B41FA5}">
                      <a16:colId xmlns:a16="http://schemas.microsoft.com/office/drawing/2014/main" val="1205115756"/>
                    </a:ext>
                  </a:extLst>
                </a:gridCol>
                <a:gridCol w="346120">
                  <a:extLst>
                    <a:ext uri="{9D8B030D-6E8A-4147-A177-3AD203B41FA5}">
                      <a16:colId xmlns:a16="http://schemas.microsoft.com/office/drawing/2014/main" val="3619789781"/>
                    </a:ext>
                  </a:extLst>
                </a:gridCol>
                <a:gridCol w="344881">
                  <a:extLst>
                    <a:ext uri="{9D8B030D-6E8A-4147-A177-3AD203B41FA5}">
                      <a16:colId xmlns:a16="http://schemas.microsoft.com/office/drawing/2014/main" val="214093591"/>
                    </a:ext>
                  </a:extLst>
                </a:gridCol>
                <a:gridCol w="344881">
                  <a:extLst>
                    <a:ext uri="{9D8B030D-6E8A-4147-A177-3AD203B41FA5}">
                      <a16:colId xmlns:a16="http://schemas.microsoft.com/office/drawing/2014/main" val="3859110971"/>
                    </a:ext>
                  </a:extLst>
                </a:gridCol>
                <a:gridCol w="344881">
                  <a:extLst>
                    <a:ext uri="{9D8B030D-6E8A-4147-A177-3AD203B41FA5}">
                      <a16:colId xmlns:a16="http://schemas.microsoft.com/office/drawing/2014/main" val="894518463"/>
                    </a:ext>
                  </a:extLst>
                </a:gridCol>
              </a:tblGrid>
              <a:tr h="34137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endParaRPr lang="zh-CN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zh-CN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lang="zh-CN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endParaRPr lang="zh-CN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62800974"/>
                  </a:ext>
                </a:extLst>
              </a:tr>
              <a:tr h="34137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9</a:t>
                      </a:r>
                      <a:endParaRPr lang="zh-CN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5</a:t>
                      </a:r>
                      <a:endParaRPr lang="zh-CN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4</a:t>
                      </a:r>
                      <a:endParaRPr lang="zh-CN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endParaRPr lang="zh-CN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6060124"/>
                  </a:ext>
                </a:extLst>
              </a:tr>
              <a:tr h="34137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4</a:t>
                      </a:r>
                      <a:endParaRPr lang="zh-CN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5</a:t>
                      </a:r>
                      <a:endParaRPr lang="zh-CN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6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9514714"/>
                  </a:ext>
                </a:extLst>
              </a:tr>
              <a:tr h="34137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8541247"/>
                  </a:ext>
                </a:extLst>
              </a:tr>
              <a:tr h="34137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lang="zh-CN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4</a:t>
                      </a:r>
                      <a:endParaRPr lang="zh-CN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4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8</a:t>
                      </a:r>
                      <a:endParaRPr lang="zh-CN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15424259"/>
                  </a:ext>
                </a:extLst>
              </a:tr>
            </a:tbl>
          </a:graphicData>
        </a:graphic>
      </p:graphicFrame>
      <p:graphicFrame>
        <p:nvGraphicFramePr>
          <p:cNvPr id="44" name="表格 43"/>
          <p:cNvGraphicFramePr>
            <a:graphicFrameLocks noGrp="1"/>
          </p:cNvGraphicFramePr>
          <p:nvPr/>
        </p:nvGraphicFramePr>
        <p:xfrm>
          <a:off x="5399315" y="2947848"/>
          <a:ext cx="1018902" cy="1018905"/>
        </p:xfrm>
        <a:graphic>
          <a:graphicData uri="http://schemas.openxmlformats.org/drawingml/2006/table">
            <a:tbl>
              <a:tblPr firstRow="1" firstCol="1" bandRow="1"/>
              <a:tblGrid>
                <a:gridCol w="340040">
                  <a:extLst>
                    <a:ext uri="{9D8B030D-6E8A-4147-A177-3AD203B41FA5}">
                      <a16:colId xmlns:a16="http://schemas.microsoft.com/office/drawing/2014/main" val="2906085491"/>
                    </a:ext>
                  </a:extLst>
                </a:gridCol>
                <a:gridCol w="340040">
                  <a:extLst>
                    <a:ext uri="{9D8B030D-6E8A-4147-A177-3AD203B41FA5}">
                      <a16:colId xmlns:a16="http://schemas.microsoft.com/office/drawing/2014/main" val="1955402845"/>
                    </a:ext>
                  </a:extLst>
                </a:gridCol>
                <a:gridCol w="338822">
                  <a:extLst>
                    <a:ext uri="{9D8B030D-6E8A-4147-A177-3AD203B41FA5}">
                      <a16:colId xmlns:a16="http://schemas.microsoft.com/office/drawing/2014/main" val="2646022527"/>
                    </a:ext>
                  </a:extLst>
                </a:gridCol>
              </a:tblGrid>
              <a:tr h="33963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-1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02247910"/>
                  </a:ext>
                </a:extLst>
              </a:tr>
              <a:tr h="33963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-1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9858911"/>
                  </a:ext>
                </a:extLst>
              </a:tr>
              <a:tr h="33963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-1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zh-CN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7578730"/>
                  </a:ext>
                </a:extLst>
              </a:tr>
            </a:tbl>
          </a:graphicData>
        </a:graphic>
      </p:graphicFrame>
      <p:graphicFrame>
        <p:nvGraphicFramePr>
          <p:cNvPr id="46" name="表格 45"/>
          <p:cNvGraphicFramePr>
            <a:graphicFrameLocks noGrp="1"/>
          </p:cNvGraphicFramePr>
          <p:nvPr/>
        </p:nvGraphicFramePr>
        <p:xfrm>
          <a:off x="8586653" y="4332510"/>
          <a:ext cx="1018902" cy="1018905"/>
        </p:xfrm>
        <a:graphic>
          <a:graphicData uri="http://schemas.openxmlformats.org/drawingml/2006/table">
            <a:tbl>
              <a:tblPr firstRow="1" firstCol="1" bandRow="1"/>
              <a:tblGrid>
                <a:gridCol w="340040">
                  <a:extLst>
                    <a:ext uri="{9D8B030D-6E8A-4147-A177-3AD203B41FA5}">
                      <a16:colId xmlns:a16="http://schemas.microsoft.com/office/drawing/2014/main" val="3047243529"/>
                    </a:ext>
                  </a:extLst>
                </a:gridCol>
                <a:gridCol w="340040">
                  <a:extLst>
                    <a:ext uri="{9D8B030D-6E8A-4147-A177-3AD203B41FA5}">
                      <a16:colId xmlns:a16="http://schemas.microsoft.com/office/drawing/2014/main" val="1565311989"/>
                    </a:ext>
                  </a:extLst>
                </a:gridCol>
                <a:gridCol w="338822">
                  <a:extLst>
                    <a:ext uri="{9D8B030D-6E8A-4147-A177-3AD203B41FA5}">
                      <a16:colId xmlns:a16="http://schemas.microsoft.com/office/drawing/2014/main" val="4041907410"/>
                    </a:ext>
                  </a:extLst>
                </a:gridCol>
              </a:tblGrid>
              <a:tr h="33963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-5</a:t>
                      </a:r>
                      <a:endParaRPr lang="zh-CN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lang="zh-CN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401745"/>
                  </a:ext>
                </a:extLst>
              </a:tr>
              <a:tr h="33963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-1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-2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-5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63737782"/>
                  </a:ext>
                </a:extLst>
              </a:tr>
              <a:tr h="33963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8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-1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</a:t>
                      </a:r>
                      <a:endParaRPr lang="zh-CN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63993772"/>
                  </a:ext>
                </a:extLst>
              </a:tr>
            </a:tbl>
          </a:graphicData>
        </a:graphic>
      </p:graphicFrame>
      <p:cxnSp>
        <p:nvCxnSpPr>
          <p:cNvPr id="48" name="直接连接符 47"/>
          <p:cNvCxnSpPr/>
          <p:nvPr/>
        </p:nvCxnSpPr>
        <p:spPr>
          <a:xfrm>
            <a:off x="2116183" y="1428204"/>
            <a:ext cx="3283132" cy="151964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/>
          <p:cNvCxnSpPr/>
          <p:nvPr/>
        </p:nvCxnSpPr>
        <p:spPr>
          <a:xfrm>
            <a:off x="3126377" y="1428204"/>
            <a:ext cx="3291840" cy="151964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/>
          <p:cNvCxnSpPr/>
          <p:nvPr/>
        </p:nvCxnSpPr>
        <p:spPr>
          <a:xfrm>
            <a:off x="2116183" y="2447109"/>
            <a:ext cx="3274422" cy="152399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/>
          <p:cNvCxnSpPr/>
          <p:nvPr/>
        </p:nvCxnSpPr>
        <p:spPr>
          <a:xfrm>
            <a:off x="3126377" y="2447109"/>
            <a:ext cx="3300550" cy="1519644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连接符 51"/>
          <p:cNvCxnSpPr/>
          <p:nvPr/>
        </p:nvCxnSpPr>
        <p:spPr>
          <a:xfrm>
            <a:off x="6426927" y="2947848"/>
            <a:ext cx="2821576" cy="139337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/>
          <p:cNvCxnSpPr/>
          <p:nvPr/>
        </p:nvCxnSpPr>
        <p:spPr>
          <a:xfrm>
            <a:off x="6435637" y="3966753"/>
            <a:ext cx="2812866" cy="702126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/>
          <p:cNvCxnSpPr/>
          <p:nvPr/>
        </p:nvCxnSpPr>
        <p:spPr>
          <a:xfrm>
            <a:off x="5390605" y="2936966"/>
            <a:ext cx="3526972" cy="140425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/>
          <p:cNvCxnSpPr/>
          <p:nvPr/>
        </p:nvCxnSpPr>
        <p:spPr>
          <a:xfrm>
            <a:off x="5399315" y="3966753"/>
            <a:ext cx="3518262" cy="70212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文本框 199"/>
          <p:cNvSpPr txBox="1"/>
          <p:nvPr/>
        </p:nvSpPr>
        <p:spPr>
          <a:xfrm>
            <a:off x="8126594" y="5608862"/>
            <a:ext cx="1939019" cy="434884"/>
          </a:xfrm>
          <a:prstGeom prst="rect">
            <a:avLst/>
          </a:prstGeom>
          <a:solidFill>
            <a:sysClr val="window" lastClr="FFFFFF"/>
          </a:solidFill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输出（匹配结果）</a:t>
            </a:r>
            <a:endParaRPr kumimoji="0" lang="zh-CN" altLang="en-US" sz="2400" b="0" i="0" u="none" strike="noStrike" kern="1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3" name="文本框 196"/>
          <p:cNvSpPr txBox="1"/>
          <p:nvPr/>
        </p:nvSpPr>
        <p:spPr>
          <a:xfrm>
            <a:off x="5464766" y="2160269"/>
            <a:ext cx="1580467" cy="402232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权重（模式）</a:t>
            </a: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4" name="文本框 198"/>
          <p:cNvSpPr txBox="1"/>
          <p:nvPr/>
        </p:nvSpPr>
        <p:spPr>
          <a:xfrm>
            <a:off x="2015014" y="857658"/>
            <a:ext cx="760436" cy="424089"/>
          </a:xfrm>
          <a:prstGeom prst="rect">
            <a:avLst/>
          </a:prstGeom>
          <a:solidFill>
            <a:sysClr val="window" lastClr="FFFFFF"/>
          </a:solidFill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输入</a:t>
            </a: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185658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" name="表格 40"/>
          <p:cNvGraphicFramePr>
            <a:graphicFrameLocks noGrp="1"/>
          </p:cNvGraphicFramePr>
          <p:nvPr/>
        </p:nvGraphicFramePr>
        <p:xfrm>
          <a:off x="1747838" y="1428204"/>
          <a:ext cx="1726883" cy="1706880"/>
        </p:xfrm>
        <a:graphic>
          <a:graphicData uri="http://schemas.openxmlformats.org/drawingml/2006/table">
            <a:tbl>
              <a:tblPr firstRow="1" firstCol="1" bandRow="1"/>
              <a:tblGrid>
                <a:gridCol w="346120">
                  <a:extLst>
                    <a:ext uri="{9D8B030D-6E8A-4147-A177-3AD203B41FA5}">
                      <a16:colId xmlns:a16="http://schemas.microsoft.com/office/drawing/2014/main" val="1205115756"/>
                    </a:ext>
                  </a:extLst>
                </a:gridCol>
                <a:gridCol w="346120">
                  <a:extLst>
                    <a:ext uri="{9D8B030D-6E8A-4147-A177-3AD203B41FA5}">
                      <a16:colId xmlns:a16="http://schemas.microsoft.com/office/drawing/2014/main" val="3619789781"/>
                    </a:ext>
                  </a:extLst>
                </a:gridCol>
                <a:gridCol w="344881">
                  <a:extLst>
                    <a:ext uri="{9D8B030D-6E8A-4147-A177-3AD203B41FA5}">
                      <a16:colId xmlns:a16="http://schemas.microsoft.com/office/drawing/2014/main" val="214093591"/>
                    </a:ext>
                  </a:extLst>
                </a:gridCol>
                <a:gridCol w="344881">
                  <a:extLst>
                    <a:ext uri="{9D8B030D-6E8A-4147-A177-3AD203B41FA5}">
                      <a16:colId xmlns:a16="http://schemas.microsoft.com/office/drawing/2014/main" val="3859110971"/>
                    </a:ext>
                  </a:extLst>
                </a:gridCol>
                <a:gridCol w="344881">
                  <a:extLst>
                    <a:ext uri="{9D8B030D-6E8A-4147-A177-3AD203B41FA5}">
                      <a16:colId xmlns:a16="http://schemas.microsoft.com/office/drawing/2014/main" val="894518463"/>
                    </a:ext>
                  </a:extLst>
                </a:gridCol>
              </a:tblGrid>
              <a:tr h="34137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endParaRPr lang="zh-CN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zh-CN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lang="zh-CN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endParaRPr lang="zh-CN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</a:t>
                      </a:r>
                      <a:endParaRPr lang="zh-CN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2800974"/>
                  </a:ext>
                </a:extLst>
              </a:tr>
              <a:tr h="34137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9</a:t>
                      </a:r>
                      <a:endParaRPr lang="zh-CN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5</a:t>
                      </a:r>
                      <a:endParaRPr lang="zh-CN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4</a:t>
                      </a:r>
                      <a:endParaRPr lang="zh-CN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lang="zh-CN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060124"/>
                  </a:ext>
                </a:extLst>
              </a:tr>
              <a:tr h="34137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4</a:t>
                      </a:r>
                      <a:endParaRPr lang="zh-CN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5</a:t>
                      </a:r>
                      <a:endParaRPr lang="zh-CN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6</a:t>
                      </a:r>
                      <a:endParaRPr lang="zh-CN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9514714"/>
                  </a:ext>
                </a:extLst>
              </a:tr>
              <a:tr h="34137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8541247"/>
                  </a:ext>
                </a:extLst>
              </a:tr>
              <a:tr h="34137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lang="zh-CN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4</a:t>
                      </a:r>
                      <a:endParaRPr lang="zh-CN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4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8</a:t>
                      </a:r>
                      <a:endParaRPr lang="zh-CN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15424259"/>
                  </a:ext>
                </a:extLst>
              </a:tr>
            </a:tbl>
          </a:graphicData>
        </a:graphic>
      </p:graphicFrame>
      <p:graphicFrame>
        <p:nvGraphicFramePr>
          <p:cNvPr id="44" name="表格 43"/>
          <p:cNvGraphicFramePr>
            <a:graphicFrameLocks noGrp="1"/>
          </p:cNvGraphicFramePr>
          <p:nvPr/>
        </p:nvGraphicFramePr>
        <p:xfrm>
          <a:off x="5399315" y="2947848"/>
          <a:ext cx="1018902" cy="1018905"/>
        </p:xfrm>
        <a:graphic>
          <a:graphicData uri="http://schemas.openxmlformats.org/drawingml/2006/table">
            <a:tbl>
              <a:tblPr firstRow="1" firstCol="1" bandRow="1"/>
              <a:tblGrid>
                <a:gridCol w="340040">
                  <a:extLst>
                    <a:ext uri="{9D8B030D-6E8A-4147-A177-3AD203B41FA5}">
                      <a16:colId xmlns:a16="http://schemas.microsoft.com/office/drawing/2014/main" val="2906085491"/>
                    </a:ext>
                  </a:extLst>
                </a:gridCol>
                <a:gridCol w="340040">
                  <a:extLst>
                    <a:ext uri="{9D8B030D-6E8A-4147-A177-3AD203B41FA5}">
                      <a16:colId xmlns:a16="http://schemas.microsoft.com/office/drawing/2014/main" val="1955402845"/>
                    </a:ext>
                  </a:extLst>
                </a:gridCol>
                <a:gridCol w="338822">
                  <a:extLst>
                    <a:ext uri="{9D8B030D-6E8A-4147-A177-3AD203B41FA5}">
                      <a16:colId xmlns:a16="http://schemas.microsoft.com/office/drawing/2014/main" val="2646022527"/>
                    </a:ext>
                  </a:extLst>
                </a:gridCol>
              </a:tblGrid>
              <a:tr h="33963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-1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02247910"/>
                  </a:ext>
                </a:extLst>
              </a:tr>
              <a:tr h="33963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-1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9858911"/>
                  </a:ext>
                </a:extLst>
              </a:tr>
              <a:tr h="33963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-1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zh-CN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7578730"/>
                  </a:ext>
                </a:extLst>
              </a:tr>
            </a:tbl>
          </a:graphicData>
        </a:graphic>
      </p:graphicFrame>
      <p:graphicFrame>
        <p:nvGraphicFramePr>
          <p:cNvPr id="46" name="表格 45"/>
          <p:cNvGraphicFramePr>
            <a:graphicFrameLocks noGrp="1"/>
          </p:cNvGraphicFramePr>
          <p:nvPr/>
        </p:nvGraphicFramePr>
        <p:xfrm>
          <a:off x="8586653" y="4332510"/>
          <a:ext cx="1018902" cy="1018905"/>
        </p:xfrm>
        <a:graphic>
          <a:graphicData uri="http://schemas.openxmlformats.org/drawingml/2006/table">
            <a:tbl>
              <a:tblPr firstRow="1" firstCol="1" bandRow="1"/>
              <a:tblGrid>
                <a:gridCol w="340040">
                  <a:extLst>
                    <a:ext uri="{9D8B030D-6E8A-4147-A177-3AD203B41FA5}">
                      <a16:colId xmlns:a16="http://schemas.microsoft.com/office/drawing/2014/main" val="3047243529"/>
                    </a:ext>
                  </a:extLst>
                </a:gridCol>
                <a:gridCol w="340040">
                  <a:extLst>
                    <a:ext uri="{9D8B030D-6E8A-4147-A177-3AD203B41FA5}">
                      <a16:colId xmlns:a16="http://schemas.microsoft.com/office/drawing/2014/main" val="1565311989"/>
                    </a:ext>
                  </a:extLst>
                </a:gridCol>
                <a:gridCol w="338822">
                  <a:extLst>
                    <a:ext uri="{9D8B030D-6E8A-4147-A177-3AD203B41FA5}">
                      <a16:colId xmlns:a16="http://schemas.microsoft.com/office/drawing/2014/main" val="4041907410"/>
                    </a:ext>
                  </a:extLst>
                </a:gridCol>
              </a:tblGrid>
              <a:tr h="33963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-5</a:t>
                      </a:r>
                      <a:endParaRPr lang="zh-CN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zh-CN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401745"/>
                  </a:ext>
                </a:extLst>
              </a:tr>
              <a:tr h="33963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-1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-2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-5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63737782"/>
                  </a:ext>
                </a:extLst>
              </a:tr>
              <a:tr h="33963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8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-1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</a:t>
                      </a:r>
                      <a:endParaRPr lang="zh-CN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63993772"/>
                  </a:ext>
                </a:extLst>
              </a:tr>
            </a:tbl>
          </a:graphicData>
        </a:graphic>
      </p:graphicFrame>
      <p:cxnSp>
        <p:nvCxnSpPr>
          <p:cNvPr id="48" name="直接连接符 47"/>
          <p:cNvCxnSpPr/>
          <p:nvPr/>
        </p:nvCxnSpPr>
        <p:spPr>
          <a:xfrm>
            <a:off x="2438400" y="1428204"/>
            <a:ext cx="2960915" cy="151964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/>
          <p:cNvCxnSpPr/>
          <p:nvPr/>
        </p:nvCxnSpPr>
        <p:spPr>
          <a:xfrm>
            <a:off x="3474721" y="1428204"/>
            <a:ext cx="2943496" cy="151964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/>
          <p:cNvCxnSpPr/>
          <p:nvPr/>
        </p:nvCxnSpPr>
        <p:spPr>
          <a:xfrm>
            <a:off x="2438400" y="2451462"/>
            <a:ext cx="2952205" cy="151964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/>
          <p:cNvCxnSpPr/>
          <p:nvPr/>
        </p:nvCxnSpPr>
        <p:spPr>
          <a:xfrm>
            <a:off x="3474721" y="2451462"/>
            <a:ext cx="2952206" cy="1515291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连接符 51"/>
          <p:cNvCxnSpPr/>
          <p:nvPr/>
        </p:nvCxnSpPr>
        <p:spPr>
          <a:xfrm>
            <a:off x="6426927" y="2947848"/>
            <a:ext cx="3178628" cy="139337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/>
          <p:cNvCxnSpPr/>
          <p:nvPr/>
        </p:nvCxnSpPr>
        <p:spPr>
          <a:xfrm>
            <a:off x="6435637" y="3966753"/>
            <a:ext cx="3169918" cy="702126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/>
          <p:cNvCxnSpPr/>
          <p:nvPr/>
        </p:nvCxnSpPr>
        <p:spPr>
          <a:xfrm>
            <a:off x="5390605" y="2936966"/>
            <a:ext cx="3857898" cy="140425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/>
          <p:cNvCxnSpPr/>
          <p:nvPr/>
        </p:nvCxnSpPr>
        <p:spPr>
          <a:xfrm>
            <a:off x="5399315" y="3966753"/>
            <a:ext cx="3849188" cy="70212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文本框 199"/>
          <p:cNvSpPr txBox="1"/>
          <p:nvPr/>
        </p:nvSpPr>
        <p:spPr>
          <a:xfrm>
            <a:off x="8126594" y="5608862"/>
            <a:ext cx="1939019" cy="434884"/>
          </a:xfrm>
          <a:prstGeom prst="rect">
            <a:avLst/>
          </a:prstGeom>
          <a:solidFill>
            <a:sysClr val="window" lastClr="FFFFFF"/>
          </a:solidFill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输出（匹配结果）</a:t>
            </a:r>
            <a:endParaRPr kumimoji="0" lang="zh-CN" altLang="en-US" sz="2400" b="0" i="0" u="none" strike="noStrike" kern="1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3" name="文本框 196"/>
          <p:cNvSpPr txBox="1"/>
          <p:nvPr/>
        </p:nvSpPr>
        <p:spPr>
          <a:xfrm>
            <a:off x="5464766" y="2160269"/>
            <a:ext cx="1580467" cy="402232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权重（模式）</a:t>
            </a: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4" name="文本框 198"/>
          <p:cNvSpPr txBox="1"/>
          <p:nvPr/>
        </p:nvSpPr>
        <p:spPr>
          <a:xfrm>
            <a:off x="2015014" y="857658"/>
            <a:ext cx="760436" cy="424089"/>
          </a:xfrm>
          <a:prstGeom prst="rect">
            <a:avLst/>
          </a:prstGeom>
          <a:solidFill>
            <a:sysClr val="window" lastClr="FFFFFF"/>
          </a:solidFill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输入</a:t>
            </a: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919774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" name="表格 40"/>
          <p:cNvGraphicFramePr>
            <a:graphicFrameLocks noGrp="1"/>
          </p:cNvGraphicFramePr>
          <p:nvPr/>
        </p:nvGraphicFramePr>
        <p:xfrm>
          <a:off x="1747838" y="1428204"/>
          <a:ext cx="1726883" cy="1706880"/>
        </p:xfrm>
        <a:graphic>
          <a:graphicData uri="http://schemas.openxmlformats.org/drawingml/2006/table">
            <a:tbl>
              <a:tblPr firstRow="1" firstCol="1" bandRow="1"/>
              <a:tblGrid>
                <a:gridCol w="346120">
                  <a:extLst>
                    <a:ext uri="{9D8B030D-6E8A-4147-A177-3AD203B41FA5}">
                      <a16:colId xmlns:a16="http://schemas.microsoft.com/office/drawing/2014/main" val="1205115756"/>
                    </a:ext>
                  </a:extLst>
                </a:gridCol>
                <a:gridCol w="346120">
                  <a:extLst>
                    <a:ext uri="{9D8B030D-6E8A-4147-A177-3AD203B41FA5}">
                      <a16:colId xmlns:a16="http://schemas.microsoft.com/office/drawing/2014/main" val="3619789781"/>
                    </a:ext>
                  </a:extLst>
                </a:gridCol>
                <a:gridCol w="344881">
                  <a:extLst>
                    <a:ext uri="{9D8B030D-6E8A-4147-A177-3AD203B41FA5}">
                      <a16:colId xmlns:a16="http://schemas.microsoft.com/office/drawing/2014/main" val="214093591"/>
                    </a:ext>
                  </a:extLst>
                </a:gridCol>
                <a:gridCol w="344881">
                  <a:extLst>
                    <a:ext uri="{9D8B030D-6E8A-4147-A177-3AD203B41FA5}">
                      <a16:colId xmlns:a16="http://schemas.microsoft.com/office/drawing/2014/main" val="3859110971"/>
                    </a:ext>
                  </a:extLst>
                </a:gridCol>
                <a:gridCol w="344881">
                  <a:extLst>
                    <a:ext uri="{9D8B030D-6E8A-4147-A177-3AD203B41FA5}">
                      <a16:colId xmlns:a16="http://schemas.microsoft.com/office/drawing/2014/main" val="894518463"/>
                    </a:ext>
                  </a:extLst>
                </a:gridCol>
              </a:tblGrid>
              <a:tr h="34137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endParaRPr lang="zh-CN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zh-CN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lang="zh-CN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62800974"/>
                  </a:ext>
                </a:extLst>
              </a:tr>
              <a:tr h="34137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9</a:t>
                      </a:r>
                      <a:endParaRPr lang="zh-CN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5</a:t>
                      </a:r>
                      <a:endParaRPr lang="zh-CN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4</a:t>
                      </a:r>
                      <a:endParaRPr lang="zh-CN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6060124"/>
                  </a:ext>
                </a:extLst>
              </a:tr>
              <a:tr h="34137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4</a:t>
                      </a:r>
                      <a:endParaRPr lang="zh-CN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5</a:t>
                      </a:r>
                      <a:endParaRPr lang="zh-CN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6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9514714"/>
                  </a:ext>
                </a:extLst>
              </a:tr>
              <a:tr h="34137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</a:t>
                      </a:r>
                      <a:endParaRPr lang="zh-CN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8541247"/>
                  </a:ext>
                </a:extLst>
              </a:tr>
              <a:tr h="34137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lang="zh-CN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4</a:t>
                      </a:r>
                      <a:endParaRPr lang="zh-CN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4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8</a:t>
                      </a:r>
                      <a:endParaRPr lang="zh-CN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15424259"/>
                  </a:ext>
                </a:extLst>
              </a:tr>
            </a:tbl>
          </a:graphicData>
        </a:graphic>
      </p:graphicFrame>
      <p:graphicFrame>
        <p:nvGraphicFramePr>
          <p:cNvPr id="44" name="表格 43"/>
          <p:cNvGraphicFramePr>
            <a:graphicFrameLocks noGrp="1"/>
          </p:cNvGraphicFramePr>
          <p:nvPr/>
        </p:nvGraphicFramePr>
        <p:xfrm>
          <a:off x="5399315" y="2947848"/>
          <a:ext cx="1018902" cy="1018905"/>
        </p:xfrm>
        <a:graphic>
          <a:graphicData uri="http://schemas.openxmlformats.org/drawingml/2006/table">
            <a:tbl>
              <a:tblPr firstRow="1" firstCol="1" bandRow="1"/>
              <a:tblGrid>
                <a:gridCol w="340040">
                  <a:extLst>
                    <a:ext uri="{9D8B030D-6E8A-4147-A177-3AD203B41FA5}">
                      <a16:colId xmlns:a16="http://schemas.microsoft.com/office/drawing/2014/main" val="2906085491"/>
                    </a:ext>
                  </a:extLst>
                </a:gridCol>
                <a:gridCol w="340040">
                  <a:extLst>
                    <a:ext uri="{9D8B030D-6E8A-4147-A177-3AD203B41FA5}">
                      <a16:colId xmlns:a16="http://schemas.microsoft.com/office/drawing/2014/main" val="1955402845"/>
                    </a:ext>
                  </a:extLst>
                </a:gridCol>
                <a:gridCol w="338822">
                  <a:extLst>
                    <a:ext uri="{9D8B030D-6E8A-4147-A177-3AD203B41FA5}">
                      <a16:colId xmlns:a16="http://schemas.microsoft.com/office/drawing/2014/main" val="2646022527"/>
                    </a:ext>
                  </a:extLst>
                </a:gridCol>
              </a:tblGrid>
              <a:tr h="33963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-1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02247910"/>
                  </a:ext>
                </a:extLst>
              </a:tr>
              <a:tr h="33963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-1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9858911"/>
                  </a:ext>
                </a:extLst>
              </a:tr>
              <a:tr h="33963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-1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zh-CN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7578730"/>
                  </a:ext>
                </a:extLst>
              </a:tr>
            </a:tbl>
          </a:graphicData>
        </a:graphic>
      </p:graphicFrame>
      <p:graphicFrame>
        <p:nvGraphicFramePr>
          <p:cNvPr id="46" name="表格 45"/>
          <p:cNvGraphicFramePr>
            <a:graphicFrameLocks noGrp="1"/>
          </p:cNvGraphicFramePr>
          <p:nvPr/>
        </p:nvGraphicFramePr>
        <p:xfrm>
          <a:off x="8586653" y="4332510"/>
          <a:ext cx="1018902" cy="1018905"/>
        </p:xfrm>
        <a:graphic>
          <a:graphicData uri="http://schemas.openxmlformats.org/drawingml/2006/table">
            <a:tbl>
              <a:tblPr firstRow="1" firstCol="1" bandRow="1"/>
              <a:tblGrid>
                <a:gridCol w="340040">
                  <a:extLst>
                    <a:ext uri="{9D8B030D-6E8A-4147-A177-3AD203B41FA5}">
                      <a16:colId xmlns:a16="http://schemas.microsoft.com/office/drawing/2014/main" val="3047243529"/>
                    </a:ext>
                  </a:extLst>
                </a:gridCol>
                <a:gridCol w="340040">
                  <a:extLst>
                    <a:ext uri="{9D8B030D-6E8A-4147-A177-3AD203B41FA5}">
                      <a16:colId xmlns:a16="http://schemas.microsoft.com/office/drawing/2014/main" val="1565311989"/>
                    </a:ext>
                  </a:extLst>
                </a:gridCol>
                <a:gridCol w="338822">
                  <a:extLst>
                    <a:ext uri="{9D8B030D-6E8A-4147-A177-3AD203B41FA5}">
                      <a16:colId xmlns:a16="http://schemas.microsoft.com/office/drawing/2014/main" val="4041907410"/>
                    </a:ext>
                  </a:extLst>
                </a:gridCol>
              </a:tblGrid>
              <a:tr h="33963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-5</a:t>
                      </a:r>
                      <a:endParaRPr lang="zh-CN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lang="zh-CN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401745"/>
                  </a:ext>
                </a:extLst>
              </a:tr>
              <a:tr h="33963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-1</a:t>
                      </a:r>
                      <a:endParaRPr lang="zh-CN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-2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-5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63737782"/>
                  </a:ext>
                </a:extLst>
              </a:tr>
              <a:tr h="33963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8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-1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</a:t>
                      </a:r>
                      <a:endParaRPr lang="zh-CN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63993772"/>
                  </a:ext>
                </a:extLst>
              </a:tr>
            </a:tbl>
          </a:graphicData>
        </a:graphic>
      </p:graphicFrame>
      <p:cxnSp>
        <p:nvCxnSpPr>
          <p:cNvPr id="48" name="直接连接符 47"/>
          <p:cNvCxnSpPr/>
          <p:nvPr/>
        </p:nvCxnSpPr>
        <p:spPr>
          <a:xfrm>
            <a:off x="1747838" y="1750423"/>
            <a:ext cx="3651477" cy="119742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/>
          <p:cNvCxnSpPr/>
          <p:nvPr/>
        </p:nvCxnSpPr>
        <p:spPr>
          <a:xfrm>
            <a:off x="2775450" y="1750423"/>
            <a:ext cx="3642767" cy="119742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/>
          <p:cNvCxnSpPr/>
          <p:nvPr/>
        </p:nvCxnSpPr>
        <p:spPr>
          <a:xfrm>
            <a:off x="1747838" y="2804160"/>
            <a:ext cx="3642767" cy="116694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/>
          <p:cNvCxnSpPr/>
          <p:nvPr/>
        </p:nvCxnSpPr>
        <p:spPr>
          <a:xfrm>
            <a:off x="2775450" y="2804160"/>
            <a:ext cx="3651477" cy="1162593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连接符 51"/>
          <p:cNvCxnSpPr/>
          <p:nvPr/>
        </p:nvCxnSpPr>
        <p:spPr>
          <a:xfrm>
            <a:off x="6426927" y="2947848"/>
            <a:ext cx="2499360" cy="173736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/>
          <p:cNvCxnSpPr/>
          <p:nvPr/>
        </p:nvCxnSpPr>
        <p:spPr>
          <a:xfrm>
            <a:off x="6435637" y="3966753"/>
            <a:ext cx="2490650" cy="1031967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/>
          <p:cNvCxnSpPr/>
          <p:nvPr/>
        </p:nvCxnSpPr>
        <p:spPr>
          <a:xfrm>
            <a:off x="5390605" y="2936966"/>
            <a:ext cx="3196048" cy="174824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/>
          <p:cNvCxnSpPr/>
          <p:nvPr/>
        </p:nvCxnSpPr>
        <p:spPr>
          <a:xfrm>
            <a:off x="5399315" y="3966753"/>
            <a:ext cx="3187338" cy="103196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文本框 199"/>
          <p:cNvSpPr txBox="1"/>
          <p:nvPr/>
        </p:nvSpPr>
        <p:spPr>
          <a:xfrm>
            <a:off x="8126594" y="5608862"/>
            <a:ext cx="1939019" cy="434884"/>
          </a:xfrm>
          <a:prstGeom prst="rect">
            <a:avLst/>
          </a:prstGeom>
          <a:solidFill>
            <a:sysClr val="window" lastClr="FFFFFF"/>
          </a:solidFill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输出（匹配结果）</a:t>
            </a:r>
            <a:endParaRPr kumimoji="0" lang="zh-CN" altLang="en-US" sz="2400" b="0" i="0" u="none" strike="noStrike" kern="1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3" name="文本框 196"/>
          <p:cNvSpPr txBox="1"/>
          <p:nvPr/>
        </p:nvSpPr>
        <p:spPr>
          <a:xfrm>
            <a:off x="5212218" y="2151826"/>
            <a:ext cx="1580467" cy="402232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权重（模式）</a:t>
            </a: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4" name="文本框 198"/>
          <p:cNvSpPr txBox="1"/>
          <p:nvPr/>
        </p:nvSpPr>
        <p:spPr>
          <a:xfrm>
            <a:off x="2015014" y="857658"/>
            <a:ext cx="760436" cy="424089"/>
          </a:xfrm>
          <a:prstGeom prst="rect">
            <a:avLst/>
          </a:prstGeom>
          <a:solidFill>
            <a:sysClr val="window" lastClr="FFFFFF"/>
          </a:solidFill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输入</a:t>
            </a: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5128642" y="2668282"/>
            <a:ext cx="1548000" cy="1548000"/>
          </a:xfrm>
          <a:prstGeom prst="ellipse">
            <a:avLst/>
          </a:prstGeom>
          <a:noFill/>
          <a:ln w="3810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8" name="文本框 196"/>
          <p:cNvSpPr txBox="1"/>
          <p:nvPr/>
        </p:nvSpPr>
        <p:spPr>
          <a:xfrm>
            <a:off x="7399454" y="2160269"/>
            <a:ext cx="1187199" cy="402232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卷积核</a:t>
            </a:r>
            <a:endParaRPr kumimoji="0" lang="zh-CN" altLang="en-US" sz="3200" b="1" i="0" u="none" strike="noStrike" kern="1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4" name="直接箭头连接符 13"/>
          <p:cNvCxnSpPr/>
          <p:nvPr/>
        </p:nvCxnSpPr>
        <p:spPr>
          <a:xfrm flipH="1">
            <a:off x="6493488" y="2519222"/>
            <a:ext cx="949511" cy="340923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196"/>
          <p:cNvSpPr txBox="1"/>
          <p:nvPr/>
        </p:nvSpPr>
        <p:spPr>
          <a:xfrm>
            <a:off x="1458794" y="4216282"/>
            <a:ext cx="2249643" cy="1392580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600" b="1" i="0" u="none" strike="noStrike" kern="1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卷积神经网络</a:t>
            </a:r>
            <a:endParaRPr kumimoji="0" lang="en-US" altLang="zh-CN" sz="2600" b="1" i="0" u="none" strike="noStrike" kern="1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 -</a:t>
            </a:r>
            <a:r>
              <a:rPr kumimoji="0" lang="zh-CN" altLang="en-US" sz="2400" b="1" i="0" u="none" strike="noStrike" kern="1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局部连接</a:t>
            </a:r>
            <a:endParaRPr kumimoji="0" lang="en-US" altLang="zh-CN" sz="2400" b="1" i="0" u="none" strike="noStrike" kern="1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 -</a:t>
            </a:r>
            <a:r>
              <a:rPr kumimoji="0" lang="zh-CN" altLang="en-US" sz="2400" b="1" i="0" u="none" strike="noStrike" kern="1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权值共享</a:t>
            </a:r>
            <a:endParaRPr kumimoji="0" lang="en-US" altLang="zh-CN" sz="3200" b="1" i="0" u="none" strike="noStrike" kern="1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</a:t>
            </a:r>
            <a:endParaRPr kumimoji="0" lang="en-US" altLang="zh-CN" sz="2400" b="1" i="0" u="none" strike="noStrike" kern="1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0" name="文本框 196"/>
          <p:cNvSpPr txBox="1"/>
          <p:nvPr/>
        </p:nvSpPr>
        <p:spPr>
          <a:xfrm>
            <a:off x="7288121" y="2672791"/>
            <a:ext cx="1483288" cy="437751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训练获得</a:t>
            </a:r>
            <a:endParaRPr kumimoji="0" lang="zh-CN" altLang="en-US" sz="3200" b="1" i="0" u="none" strike="noStrike" kern="1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8737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8" grpId="0"/>
      <p:bldP spid="31" grpId="0"/>
      <p:bldP spid="2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数字</a:t>
            </a:r>
            <a:r>
              <a:rPr lang="en-US" altLang="zh-CN" dirty="0"/>
              <a:t>3</a:t>
            </a:r>
            <a:r>
              <a:rPr lang="zh-CN" altLang="en-US" dirty="0"/>
              <a:t>、数字</a:t>
            </a:r>
            <a:r>
              <a:rPr lang="en-US" altLang="zh-CN" dirty="0"/>
              <a:t>8</a:t>
            </a:r>
            <a:r>
              <a:rPr lang="zh-CN" altLang="en-US" dirty="0"/>
              <a:t>与模式</a:t>
            </a:r>
            <a:r>
              <a:rPr lang="en-US" altLang="zh-CN" dirty="0"/>
              <a:t>3</a:t>
            </a:r>
            <a:r>
              <a:rPr lang="zh-CN" altLang="en-US" dirty="0"/>
              <a:t>的匹配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834" y="1597625"/>
            <a:ext cx="4513879" cy="2491389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868" y="4176158"/>
            <a:ext cx="4513876" cy="2491388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1095" y="1597626"/>
            <a:ext cx="4381879" cy="2418533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1095" y="4132586"/>
            <a:ext cx="4381879" cy="2418533"/>
          </a:xfrm>
          <a:prstGeom prst="rect">
            <a:avLst/>
          </a:prstGeom>
        </p:spPr>
      </p:pic>
      <p:sp>
        <p:nvSpPr>
          <p:cNvPr id="14" name="文本框 448"/>
          <p:cNvSpPr txBox="1"/>
          <p:nvPr/>
        </p:nvSpPr>
        <p:spPr>
          <a:xfrm>
            <a:off x="4095760" y="2410657"/>
            <a:ext cx="747854" cy="865323"/>
          </a:xfrm>
          <a:prstGeom prst="rect">
            <a:avLst/>
          </a:prstGeom>
          <a:solidFill>
            <a:schemeClr val="lt1"/>
          </a:solidFill>
          <a:ln w="6350">
            <a:noFill/>
          </a:ln>
        </p:spPr>
        <p:txBody>
          <a:bodyPr rot="0" spcFirstLastPara="0" vert="horz" wrap="square" lIns="91440" tIns="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spcAft>
                <a:spcPts val="0"/>
              </a:spcAft>
            </a:pPr>
            <a:r>
              <a:rPr lang="en-US" sz="4800" kern="100" dirty="0">
                <a:effectLst/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·</a:t>
            </a:r>
            <a:endParaRPr lang="zh-CN" sz="2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5" name="文本框 448"/>
          <p:cNvSpPr txBox="1"/>
          <p:nvPr/>
        </p:nvSpPr>
        <p:spPr>
          <a:xfrm>
            <a:off x="7677119" y="2374230"/>
            <a:ext cx="2191158" cy="865323"/>
          </a:xfrm>
          <a:prstGeom prst="rect">
            <a:avLst/>
          </a:prstGeom>
          <a:solidFill>
            <a:schemeClr val="lt1"/>
          </a:solidFill>
          <a:ln w="6350">
            <a:noFill/>
          </a:ln>
        </p:spPr>
        <p:txBody>
          <a:bodyPr rot="0" spcFirstLastPara="0" vert="horz" wrap="square" lIns="91440" tIns="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spcAft>
                <a:spcPts val="0"/>
              </a:spcAft>
            </a:pPr>
            <a:r>
              <a:rPr lang="en-US" altLang="zh-CN" sz="4800" b="1" kern="100" dirty="0"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=  143</a:t>
            </a:r>
            <a:endParaRPr lang="zh-CN" sz="24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6" name="文本框 448"/>
          <p:cNvSpPr txBox="1"/>
          <p:nvPr/>
        </p:nvSpPr>
        <p:spPr>
          <a:xfrm>
            <a:off x="4095760" y="4989190"/>
            <a:ext cx="747854" cy="865323"/>
          </a:xfrm>
          <a:prstGeom prst="rect">
            <a:avLst/>
          </a:prstGeom>
          <a:solidFill>
            <a:schemeClr val="lt1"/>
          </a:solidFill>
          <a:ln w="6350">
            <a:noFill/>
          </a:ln>
        </p:spPr>
        <p:txBody>
          <a:bodyPr rot="0" spcFirstLastPara="0" vert="horz" wrap="square" lIns="91440" tIns="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spcAft>
                <a:spcPts val="0"/>
              </a:spcAft>
            </a:pPr>
            <a:r>
              <a:rPr lang="en-US" sz="4800" kern="100" dirty="0">
                <a:effectLst/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·</a:t>
            </a:r>
            <a:endParaRPr lang="zh-CN" sz="2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7" name="文本框 448"/>
          <p:cNvSpPr txBox="1"/>
          <p:nvPr/>
        </p:nvSpPr>
        <p:spPr>
          <a:xfrm>
            <a:off x="7740488" y="4909190"/>
            <a:ext cx="2553302" cy="865323"/>
          </a:xfrm>
          <a:prstGeom prst="rect">
            <a:avLst/>
          </a:prstGeom>
          <a:solidFill>
            <a:schemeClr val="lt1"/>
          </a:solidFill>
          <a:ln w="6350">
            <a:noFill/>
          </a:ln>
        </p:spPr>
        <p:txBody>
          <a:bodyPr rot="0" spcFirstLastPara="0" vert="horz" wrap="square" lIns="91440" tIns="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spcAft>
                <a:spcPts val="0"/>
              </a:spcAft>
            </a:pPr>
            <a:r>
              <a:rPr lang="en-US" altLang="zh-CN" sz="4800" b="1" kern="100" dirty="0"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=  115</a:t>
            </a:r>
            <a:endParaRPr lang="zh-CN" sz="24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676415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全连接、卷积神经网络对比</a:t>
            </a:r>
          </a:p>
        </p:txBody>
      </p:sp>
      <p:grpSp>
        <p:nvGrpSpPr>
          <p:cNvPr id="14" name="组合 13"/>
          <p:cNvGrpSpPr/>
          <p:nvPr/>
        </p:nvGrpSpPr>
        <p:grpSpPr>
          <a:xfrm>
            <a:off x="4833254" y="2386148"/>
            <a:ext cx="953589" cy="1027612"/>
            <a:chOff x="1489165" y="2002971"/>
            <a:chExt cx="953589" cy="1027612"/>
          </a:xfrm>
          <a:solidFill>
            <a:srgbClr val="FFFF00"/>
          </a:solidFill>
        </p:grpSpPr>
        <p:sp>
          <p:nvSpPr>
            <p:cNvPr id="15" name="椭圆 14"/>
            <p:cNvSpPr/>
            <p:nvPr/>
          </p:nvSpPr>
          <p:spPr>
            <a:xfrm>
              <a:off x="1489165" y="2002971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6" name="椭圆 15"/>
            <p:cNvSpPr/>
            <p:nvPr/>
          </p:nvSpPr>
          <p:spPr>
            <a:xfrm>
              <a:off x="1846217" y="2002971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7" name="椭圆 16"/>
            <p:cNvSpPr/>
            <p:nvPr/>
          </p:nvSpPr>
          <p:spPr>
            <a:xfrm>
              <a:off x="2203269" y="2002971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>
              <a:off x="1493519" y="2386148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>
              <a:off x="1850571" y="2386148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0" name="椭圆 19"/>
            <p:cNvSpPr/>
            <p:nvPr/>
          </p:nvSpPr>
          <p:spPr>
            <a:xfrm>
              <a:off x="2207623" y="2386148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1" name="椭圆 20"/>
            <p:cNvSpPr/>
            <p:nvPr/>
          </p:nvSpPr>
          <p:spPr>
            <a:xfrm>
              <a:off x="1489165" y="2769325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2" name="椭圆 21"/>
            <p:cNvSpPr/>
            <p:nvPr/>
          </p:nvSpPr>
          <p:spPr>
            <a:xfrm>
              <a:off x="1846217" y="2769325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3" name="椭圆 22"/>
            <p:cNvSpPr/>
            <p:nvPr/>
          </p:nvSpPr>
          <p:spPr>
            <a:xfrm>
              <a:off x="2203269" y="2769325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905688" y="3448581"/>
            <a:ext cx="1650278" cy="1752282"/>
            <a:chOff x="1489165" y="2002971"/>
            <a:chExt cx="1650278" cy="1752282"/>
          </a:xfrm>
          <a:solidFill>
            <a:schemeClr val="tx1"/>
          </a:solidFill>
        </p:grpSpPr>
        <p:sp>
          <p:nvSpPr>
            <p:cNvPr id="4" name="椭圆 3"/>
            <p:cNvSpPr/>
            <p:nvPr/>
          </p:nvSpPr>
          <p:spPr>
            <a:xfrm>
              <a:off x="1489165" y="2002971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" name="椭圆 4"/>
            <p:cNvSpPr/>
            <p:nvPr/>
          </p:nvSpPr>
          <p:spPr>
            <a:xfrm>
              <a:off x="1846217" y="2002971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" name="椭圆 5"/>
            <p:cNvSpPr/>
            <p:nvPr/>
          </p:nvSpPr>
          <p:spPr>
            <a:xfrm>
              <a:off x="2203269" y="2002971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" name="椭圆 6"/>
            <p:cNvSpPr/>
            <p:nvPr/>
          </p:nvSpPr>
          <p:spPr>
            <a:xfrm>
              <a:off x="1493519" y="2386148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" name="椭圆 7"/>
            <p:cNvSpPr/>
            <p:nvPr/>
          </p:nvSpPr>
          <p:spPr>
            <a:xfrm>
              <a:off x="1850571" y="2386148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" name="椭圆 8"/>
            <p:cNvSpPr/>
            <p:nvPr/>
          </p:nvSpPr>
          <p:spPr>
            <a:xfrm>
              <a:off x="2207623" y="2386148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1489165" y="2769325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1" name="椭圆 10"/>
            <p:cNvSpPr/>
            <p:nvPr/>
          </p:nvSpPr>
          <p:spPr>
            <a:xfrm>
              <a:off x="1846217" y="2769325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>
              <a:off x="2203269" y="2769325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4" name="椭圆 23"/>
            <p:cNvSpPr/>
            <p:nvPr/>
          </p:nvSpPr>
          <p:spPr>
            <a:xfrm>
              <a:off x="1502226" y="3152502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5" name="椭圆 24"/>
            <p:cNvSpPr/>
            <p:nvPr/>
          </p:nvSpPr>
          <p:spPr>
            <a:xfrm>
              <a:off x="1859278" y="3152502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6" name="椭圆 25"/>
            <p:cNvSpPr/>
            <p:nvPr/>
          </p:nvSpPr>
          <p:spPr>
            <a:xfrm>
              <a:off x="2216330" y="3152502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7" name="椭圆 26"/>
            <p:cNvSpPr/>
            <p:nvPr/>
          </p:nvSpPr>
          <p:spPr>
            <a:xfrm>
              <a:off x="1502226" y="3485287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8" name="椭圆 27"/>
            <p:cNvSpPr/>
            <p:nvPr/>
          </p:nvSpPr>
          <p:spPr>
            <a:xfrm>
              <a:off x="1859278" y="3485287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9" name="椭圆 28"/>
            <p:cNvSpPr/>
            <p:nvPr/>
          </p:nvSpPr>
          <p:spPr>
            <a:xfrm>
              <a:off x="2216330" y="3485287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0" name="椭圆 29"/>
            <p:cNvSpPr/>
            <p:nvPr/>
          </p:nvSpPr>
          <p:spPr>
            <a:xfrm>
              <a:off x="2547260" y="2011679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1" name="椭圆 30"/>
            <p:cNvSpPr/>
            <p:nvPr/>
          </p:nvSpPr>
          <p:spPr>
            <a:xfrm>
              <a:off x="2551614" y="2394856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2" name="椭圆 31"/>
            <p:cNvSpPr/>
            <p:nvPr/>
          </p:nvSpPr>
          <p:spPr>
            <a:xfrm>
              <a:off x="2547260" y="2778033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3" name="椭圆 32"/>
            <p:cNvSpPr/>
            <p:nvPr/>
          </p:nvSpPr>
          <p:spPr>
            <a:xfrm>
              <a:off x="2560321" y="3161210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4" name="椭圆 33"/>
            <p:cNvSpPr/>
            <p:nvPr/>
          </p:nvSpPr>
          <p:spPr>
            <a:xfrm>
              <a:off x="2560321" y="3493995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5" name="椭圆 34"/>
            <p:cNvSpPr/>
            <p:nvPr/>
          </p:nvSpPr>
          <p:spPr>
            <a:xfrm>
              <a:off x="2891251" y="2011679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6" name="椭圆 35"/>
            <p:cNvSpPr/>
            <p:nvPr/>
          </p:nvSpPr>
          <p:spPr>
            <a:xfrm>
              <a:off x="2895605" y="2394856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7" name="椭圆 36"/>
            <p:cNvSpPr/>
            <p:nvPr/>
          </p:nvSpPr>
          <p:spPr>
            <a:xfrm>
              <a:off x="2891251" y="2778033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8" name="椭圆 37"/>
            <p:cNvSpPr/>
            <p:nvPr/>
          </p:nvSpPr>
          <p:spPr>
            <a:xfrm>
              <a:off x="2904312" y="3161210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9" name="椭圆 38"/>
            <p:cNvSpPr/>
            <p:nvPr/>
          </p:nvSpPr>
          <p:spPr>
            <a:xfrm>
              <a:off x="2904312" y="3493995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60" name="组合 59"/>
          <p:cNvGrpSpPr/>
          <p:nvPr/>
        </p:nvGrpSpPr>
        <p:grpSpPr>
          <a:xfrm>
            <a:off x="10341440" y="2425341"/>
            <a:ext cx="953589" cy="1027612"/>
            <a:chOff x="1489165" y="2002971"/>
            <a:chExt cx="953589" cy="1027612"/>
          </a:xfrm>
          <a:solidFill>
            <a:srgbClr val="FFFF00"/>
          </a:solidFill>
        </p:grpSpPr>
        <p:sp>
          <p:nvSpPr>
            <p:cNvPr id="62" name="椭圆 61"/>
            <p:cNvSpPr/>
            <p:nvPr/>
          </p:nvSpPr>
          <p:spPr>
            <a:xfrm>
              <a:off x="1489165" y="2002971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4" name="椭圆 63"/>
            <p:cNvSpPr/>
            <p:nvPr/>
          </p:nvSpPr>
          <p:spPr>
            <a:xfrm>
              <a:off x="1846217" y="2002971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5" name="椭圆 64"/>
            <p:cNvSpPr/>
            <p:nvPr/>
          </p:nvSpPr>
          <p:spPr>
            <a:xfrm>
              <a:off x="2203269" y="2002971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6" name="椭圆 65"/>
            <p:cNvSpPr/>
            <p:nvPr/>
          </p:nvSpPr>
          <p:spPr>
            <a:xfrm>
              <a:off x="1493519" y="2386148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7" name="椭圆 66"/>
            <p:cNvSpPr/>
            <p:nvPr/>
          </p:nvSpPr>
          <p:spPr>
            <a:xfrm>
              <a:off x="1850571" y="2386148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9" name="椭圆 68"/>
            <p:cNvSpPr/>
            <p:nvPr/>
          </p:nvSpPr>
          <p:spPr>
            <a:xfrm>
              <a:off x="2207623" y="2386148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0" name="椭圆 69"/>
            <p:cNvSpPr/>
            <p:nvPr/>
          </p:nvSpPr>
          <p:spPr>
            <a:xfrm>
              <a:off x="1489165" y="2769325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2" name="椭圆 71"/>
            <p:cNvSpPr/>
            <p:nvPr/>
          </p:nvSpPr>
          <p:spPr>
            <a:xfrm>
              <a:off x="1846217" y="2769325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3" name="椭圆 72"/>
            <p:cNvSpPr/>
            <p:nvPr/>
          </p:nvSpPr>
          <p:spPr>
            <a:xfrm>
              <a:off x="2203269" y="2769325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74" name="组合 73"/>
          <p:cNvGrpSpPr/>
          <p:nvPr/>
        </p:nvGrpSpPr>
        <p:grpSpPr>
          <a:xfrm>
            <a:off x="6413874" y="3487774"/>
            <a:ext cx="1650278" cy="1752282"/>
            <a:chOff x="1489165" y="2002971"/>
            <a:chExt cx="1650278" cy="1752282"/>
          </a:xfrm>
          <a:solidFill>
            <a:schemeClr val="tx1"/>
          </a:solidFill>
        </p:grpSpPr>
        <p:sp>
          <p:nvSpPr>
            <p:cNvPr id="75" name="椭圆 74"/>
            <p:cNvSpPr/>
            <p:nvPr/>
          </p:nvSpPr>
          <p:spPr>
            <a:xfrm>
              <a:off x="1489165" y="2002971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6" name="椭圆 75"/>
            <p:cNvSpPr/>
            <p:nvPr/>
          </p:nvSpPr>
          <p:spPr>
            <a:xfrm>
              <a:off x="1846217" y="2002971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7" name="椭圆 76"/>
            <p:cNvSpPr/>
            <p:nvPr/>
          </p:nvSpPr>
          <p:spPr>
            <a:xfrm>
              <a:off x="2203269" y="2002971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8" name="椭圆 77"/>
            <p:cNvSpPr/>
            <p:nvPr/>
          </p:nvSpPr>
          <p:spPr>
            <a:xfrm>
              <a:off x="1493519" y="2386148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0" name="椭圆 79"/>
            <p:cNvSpPr/>
            <p:nvPr/>
          </p:nvSpPr>
          <p:spPr>
            <a:xfrm>
              <a:off x="1850571" y="2386148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1" name="椭圆 80"/>
            <p:cNvSpPr/>
            <p:nvPr/>
          </p:nvSpPr>
          <p:spPr>
            <a:xfrm>
              <a:off x="2207623" y="2386148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2" name="椭圆 81"/>
            <p:cNvSpPr/>
            <p:nvPr/>
          </p:nvSpPr>
          <p:spPr>
            <a:xfrm>
              <a:off x="1489165" y="2769325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3" name="椭圆 82"/>
            <p:cNvSpPr/>
            <p:nvPr/>
          </p:nvSpPr>
          <p:spPr>
            <a:xfrm>
              <a:off x="1846217" y="2769325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4" name="椭圆 83"/>
            <p:cNvSpPr/>
            <p:nvPr/>
          </p:nvSpPr>
          <p:spPr>
            <a:xfrm>
              <a:off x="2203269" y="2769325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5" name="椭圆 84"/>
            <p:cNvSpPr/>
            <p:nvPr/>
          </p:nvSpPr>
          <p:spPr>
            <a:xfrm>
              <a:off x="1502226" y="3152502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6" name="椭圆 85"/>
            <p:cNvSpPr/>
            <p:nvPr/>
          </p:nvSpPr>
          <p:spPr>
            <a:xfrm>
              <a:off x="1859278" y="3152502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7" name="椭圆 86"/>
            <p:cNvSpPr/>
            <p:nvPr/>
          </p:nvSpPr>
          <p:spPr>
            <a:xfrm>
              <a:off x="2216330" y="3152502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9" name="椭圆 88"/>
            <p:cNvSpPr/>
            <p:nvPr/>
          </p:nvSpPr>
          <p:spPr>
            <a:xfrm>
              <a:off x="1502226" y="3485287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1" name="椭圆 90"/>
            <p:cNvSpPr/>
            <p:nvPr/>
          </p:nvSpPr>
          <p:spPr>
            <a:xfrm>
              <a:off x="1859278" y="3485287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2" name="椭圆 91"/>
            <p:cNvSpPr/>
            <p:nvPr/>
          </p:nvSpPr>
          <p:spPr>
            <a:xfrm>
              <a:off x="2216330" y="3485287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3" name="椭圆 92"/>
            <p:cNvSpPr/>
            <p:nvPr/>
          </p:nvSpPr>
          <p:spPr>
            <a:xfrm>
              <a:off x="2547260" y="2011679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4" name="椭圆 93"/>
            <p:cNvSpPr/>
            <p:nvPr/>
          </p:nvSpPr>
          <p:spPr>
            <a:xfrm>
              <a:off x="2551614" y="2394856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5" name="椭圆 94"/>
            <p:cNvSpPr/>
            <p:nvPr/>
          </p:nvSpPr>
          <p:spPr>
            <a:xfrm>
              <a:off x="2547260" y="2778033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6" name="椭圆 95"/>
            <p:cNvSpPr/>
            <p:nvPr/>
          </p:nvSpPr>
          <p:spPr>
            <a:xfrm>
              <a:off x="2560321" y="3161210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7" name="椭圆 96"/>
            <p:cNvSpPr/>
            <p:nvPr/>
          </p:nvSpPr>
          <p:spPr>
            <a:xfrm>
              <a:off x="2560321" y="3493995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8" name="椭圆 97"/>
            <p:cNvSpPr/>
            <p:nvPr/>
          </p:nvSpPr>
          <p:spPr>
            <a:xfrm>
              <a:off x="2891251" y="2011679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9" name="椭圆 98"/>
            <p:cNvSpPr/>
            <p:nvPr/>
          </p:nvSpPr>
          <p:spPr>
            <a:xfrm>
              <a:off x="2895605" y="2394856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0" name="椭圆 99"/>
            <p:cNvSpPr/>
            <p:nvPr/>
          </p:nvSpPr>
          <p:spPr>
            <a:xfrm>
              <a:off x="2891251" y="2778033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1" name="椭圆 100"/>
            <p:cNvSpPr/>
            <p:nvPr/>
          </p:nvSpPr>
          <p:spPr>
            <a:xfrm>
              <a:off x="2904312" y="3161210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2" name="椭圆 101"/>
            <p:cNvSpPr/>
            <p:nvPr/>
          </p:nvSpPr>
          <p:spPr>
            <a:xfrm>
              <a:off x="2904312" y="3493995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103" name="组合 102"/>
          <p:cNvGrpSpPr/>
          <p:nvPr/>
        </p:nvGrpSpPr>
        <p:grpSpPr>
          <a:xfrm>
            <a:off x="6418223" y="3487779"/>
            <a:ext cx="953589" cy="1027612"/>
            <a:chOff x="1489165" y="2002971"/>
            <a:chExt cx="953589" cy="1027612"/>
          </a:xfrm>
        </p:grpSpPr>
        <p:sp>
          <p:nvSpPr>
            <p:cNvPr id="104" name="椭圆 103"/>
            <p:cNvSpPr/>
            <p:nvPr/>
          </p:nvSpPr>
          <p:spPr>
            <a:xfrm>
              <a:off x="1489165" y="2002971"/>
              <a:ext cx="235131" cy="26125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5" name="椭圆 104"/>
            <p:cNvSpPr/>
            <p:nvPr/>
          </p:nvSpPr>
          <p:spPr>
            <a:xfrm>
              <a:off x="1846217" y="2002971"/>
              <a:ext cx="235131" cy="26125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6" name="椭圆 105"/>
            <p:cNvSpPr/>
            <p:nvPr/>
          </p:nvSpPr>
          <p:spPr>
            <a:xfrm>
              <a:off x="2203269" y="2002971"/>
              <a:ext cx="235131" cy="26125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7" name="椭圆 106"/>
            <p:cNvSpPr/>
            <p:nvPr/>
          </p:nvSpPr>
          <p:spPr>
            <a:xfrm>
              <a:off x="1493519" y="2386148"/>
              <a:ext cx="235131" cy="26125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8" name="椭圆 107"/>
            <p:cNvSpPr/>
            <p:nvPr/>
          </p:nvSpPr>
          <p:spPr>
            <a:xfrm>
              <a:off x="1850571" y="2386148"/>
              <a:ext cx="235131" cy="26125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9" name="椭圆 108"/>
            <p:cNvSpPr/>
            <p:nvPr/>
          </p:nvSpPr>
          <p:spPr>
            <a:xfrm>
              <a:off x="2207623" y="2386148"/>
              <a:ext cx="235131" cy="26125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10" name="椭圆 109"/>
            <p:cNvSpPr/>
            <p:nvPr/>
          </p:nvSpPr>
          <p:spPr>
            <a:xfrm>
              <a:off x="1489165" y="2769325"/>
              <a:ext cx="235131" cy="26125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11" name="椭圆 110"/>
            <p:cNvSpPr/>
            <p:nvPr/>
          </p:nvSpPr>
          <p:spPr>
            <a:xfrm>
              <a:off x="1846217" y="2769325"/>
              <a:ext cx="235131" cy="26125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12" name="椭圆 111"/>
            <p:cNvSpPr/>
            <p:nvPr/>
          </p:nvSpPr>
          <p:spPr>
            <a:xfrm>
              <a:off x="2203269" y="2769325"/>
              <a:ext cx="235131" cy="26125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431" name="组合 430"/>
          <p:cNvGrpSpPr/>
          <p:nvPr/>
        </p:nvGrpSpPr>
        <p:grpSpPr>
          <a:xfrm>
            <a:off x="6418222" y="2455767"/>
            <a:ext cx="3914508" cy="1928996"/>
            <a:chOff x="6418222" y="2455767"/>
            <a:chExt cx="3914508" cy="1928996"/>
          </a:xfrm>
        </p:grpSpPr>
        <p:cxnSp>
          <p:nvCxnSpPr>
            <p:cNvPr id="113" name="直接箭头连接符 112"/>
            <p:cNvCxnSpPr>
              <a:stCxn id="106" idx="2"/>
              <a:endCxn id="62" idx="2"/>
            </p:cNvCxnSpPr>
            <p:nvPr/>
          </p:nvCxnSpPr>
          <p:spPr>
            <a:xfrm flipV="1">
              <a:off x="7132326" y="2564674"/>
              <a:ext cx="3200404" cy="1053735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直接箭头连接符 113"/>
            <p:cNvCxnSpPr>
              <a:stCxn id="104" idx="2"/>
              <a:endCxn id="62" idx="2"/>
            </p:cNvCxnSpPr>
            <p:nvPr/>
          </p:nvCxnSpPr>
          <p:spPr>
            <a:xfrm flipV="1">
              <a:off x="6418222" y="2564674"/>
              <a:ext cx="3914508" cy="1053735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直接箭头连接符 114"/>
            <p:cNvCxnSpPr>
              <a:stCxn id="112" idx="2"/>
              <a:endCxn id="62" idx="2"/>
            </p:cNvCxnSpPr>
            <p:nvPr/>
          </p:nvCxnSpPr>
          <p:spPr>
            <a:xfrm flipV="1">
              <a:off x="7132326" y="2564674"/>
              <a:ext cx="3200404" cy="1820089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直接箭头连接符 115"/>
            <p:cNvCxnSpPr>
              <a:stCxn id="110" idx="2"/>
              <a:endCxn id="62" idx="2"/>
            </p:cNvCxnSpPr>
            <p:nvPr/>
          </p:nvCxnSpPr>
          <p:spPr>
            <a:xfrm flipV="1">
              <a:off x="6418222" y="2564674"/>
              <a:ext cx="3914508" cy="1820089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直接箭头连接符 116"/>
            <p:cNvCxnSpPr>
              <a:stCxn id="105" idx="2"/>
              <a:endCxn id="62" idx="2"/>
            </p:cNvCxnSpPr>
            <p:nvPr/>
          </p:nvCxnSpPr>
          <p:spPr>
            <a:xfrm flipV="1">
              <a:off x="6775274" y="2564674"/>
              <a:ext cx="3557456" cy="1053735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直接箭头连接符 117"/>
            <p:cNvCxnSpPr>
              <a:stCxn id="111" idx="2"/>
              <a:endCxn id="62" idx="2"/>
            </p:cNvCxnSpPr>
            <p:nvPr/>
          </p:nvCxnSpPr>
          <p:spPr>
            <a:xfrm flipV="1">
              <a:off x="6775274" y="2564674"/>
              <a:ext cx="3557456" cy="1820089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直接箭头连接符 118"/>
            <p:cNvCxnSpPr>
              <a:stCxn id="107" idx="2"/>
              <a:endCxn id="62" idx="2"/>
            </p:cNvCxnSpPr>
            <p:nvPr/>
          </p:nvCxnSpPr>
          <p:spPr>
            <a:xfrm flipV="1">
              <a:off x="6422576" y="2564673"/>
              <a:ext cx="3910154" cy="143691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直接箭头连接符 119"/>
            <p:cNvCxnSpPr>
              <a:stCxn id="105" idx="2"/>
              <a:endCxn id="62" idx="2"/>
            </p:cNvCxnSpPr>
            <p:nvPr/>
          </p:nvCxnSpPr>
          <p:spPr>
            <a:xfrm flipV="1">
              <a:off x="6775274" y="2564674"/>
              <a:ext cx="3557456" cy="1053735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直接箭头连接符 120"/>
            <p:cNvCxnSpPr>
              <a:stCxn id="108" idx="2"/>
              <a:endCxn id="62" idx="2"/>
            </p:cNvCxnSpPr>
            <p:nvPr/>
          </p:nvCxnSpPr>
          <p:spPr>
            <a:xfrm flipV="1">
              <a:off x="6779628" y="2564673"/>
              <a:ext cx="3553102" cy="143691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直接箭头连接符 121"/>
            <p:cNvCxnSpPr>
              <a:stCxn id="109" idx="2"/>
              <a:endCxn id="62" idx="2"/>
            </p:cNvCxnSpPr>
            <p:nvPr/>
          </p:nvCxnSpPr>
          <p:spPr>
            <a:xfrm flipV="1">
              <a:off x="7136680" y="2564673"/>
              <a:ext cx="3196050" cy="143691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3" name="文本框 122"/>
            <p:cNvSpPr txBox="1"/>
            <p:nvPr/>
          </p:nvSpPr>
          <p:spPr>
            <a:xfrm>
              <a:off x="8451677" y="2455767"/>
              <a:ext cx="59218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1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rPr>
                <a:t>W</a:t>
              </a:r>
              <a:endParaRPr kumimoji="0" lang="zh-CN" altLang="en-US" sz="2400" b="1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430" name="组合 429"/>
          <p:cNvGrpSpPr/>
          <p:nvPr/>
        </p:nvGrpSpPr>
        <p:grpSpPr>
          <a:xfrm>
            <a:off x="1023254" y="2511325"/>
            <a:ext cx="3810000" cy="2428280"/>
            <a:chOff x="1023254" y="2511325"/>
            <a:chExt cx="3810000" cy="2428280"/>
          </a:xfrm>
        </p:grpSpPr>
        <p:cxnSp>
          <p:nvCxnSpPr>
            <p:cNvPr id="52" name="直接箭头连接符 51"/>
            <p:cNvCxnSpPr>
              <a:stCxn id="6" idx="0"/>
              <a:endCxn id="15" idx="2"/>
            </p:cNvCxnSpPr>
            <p:nvPr/>
          </p:nvCxnSpPr>
          <p:spPr>
            <a:xfrm flipV="1">
              <a:off x="1737358" y="2516777"/>
              <a:ext cx="3095896" cy="93180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箭头连接符 53"/>
            <p:cNvCxnSpPr>
              <a:stCxn id="4" idx="0"/>
              <a:endCxn id="15" idx="2"/>
            </p:cNvCxnSpPr>
            <p:nvPr/>
          </p:nvCxnSpPr>
          <p:spPr>
            <a:xfrm flipV="1">
              <a:off x="1023254" y="2516777"/>
              <a:ext cx="3810000" cy="93180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箭头连接符 58"/>
            <p:cNvCxnSpPr>
              <a:stCxn id="12" idx="0"/>
              <a:endCxn id="15" idx="2"/>
            </p:cNvCxnSpPr>
            <p:nvPr/>
          </p:nvCxnSpPr>
          <p:spPr>
            <a:xfrm flipV="1">
              <a:off x="1737358" y="2516777"/>
              <a:ext cx="3095896" cy="169815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接箭头连接符 60"/>
            <p:cNvCxnSpPr>
              <a:stCxn id="10" idx="0"/>
              <a:endCxn id="15" idx="2"/>
            </p:cNvCxnSpPr>
            <p:nvPr/>
          </p:nvCxnSpPr>
          <p:spPr>
            <a:xfrm flipV="1">
              <a:off x="1023254" y="2516777"/>
              <a:ext cx="3810000" cy="169815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箭头连接符 62"/>
            <p:cNvCxnSpPr>
              <a:stCxn id="5" idx="0"/>
              <a:endCxn id="15" idx="2"/>
            </p:cNvCxnSpPr>
            <p:nvPr/>
          </p:nvCxnSpPr>
          <p:spPr>
            <a:xfrm flipV="1">
              <a:off x="1380306" y="2516777"/>
              <a:ext cx="3452948" cy="93180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箭头连接符 67"/>
            <p:cNvCxnSpPr>
              <a:stCxn id="11" idx="0"/>
              <a:endCxn id="15" idx="2"/>
            </p:cNvCxnSpPr>
            <p:nvPr/>
          </p:nvCxnSpPr>
          <p:spPr>
            <a:xfrm flipV="1">
              <a:off x="1380306" y="2516777"/>
              <a:ext cx="3452948" cy="169815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箭头连接符 70"/>
            <p:cNvCxnSpPr>
              <a:stCxn id="7" idx="0"/>
              <a:endCxn id="15" idx="2"/>
            </p:cNvCxnSpPr>
            <p:nvPr/>
          </p:nvCxnSpPr>
          <p:spPr>
            <a:xfrm flipV="1">
              <a:off x="1027608" y="2516777"/>
              <a:ext cx="3805646" cy="1314981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接箭头连接符 87"/>
            <p:cNvCxnSpPr>
              <a:stCxn id="8" idx="0"/>
              <a:endCxn id="15" idx="2"/>
            </p:cNvCxnSpPr>
            <p:nvPr/>
          </p:nvCxnSpPr>
          <p:spPr>
            <a:xfrm flipV="1">
              <a:off x="1384660" y="2516777"/>
              <a:ext cx="3448594" cy="1314981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接箭头连接符 89"/>
            <p:cNvCxnSpPr>
              <a:stCxn id="9" idx="0"/>
              <a:endCxn id="15" idx="2"/>
            </p:cNvCxnSpPr>
            <p:nvPr/>
          </p:nvCxnSpPr>
          <p:spPr>
            <a:xfrm flipV="1">
              <a:off x="1741712" y="2516777"/>
              <a:ext cx="3091542" cy="1314981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文本框 2"/>
            <p:cNvSpPr txBox="1"/>
            <p:nvPr/>
          </p:nvSpPr>
          <p:spPr>
            <a:xfrm>
              <a:off x="2498203" y="2520555"/>
              <a:ext cx="592183" cy="461665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1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rPr>
                <a:t>W</a:t>
              </a:r>
              <a:endParaRPr kumimoji="0" lang="zh-CN" altLang="en-US" sz="2400" b="1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133" name="组合 132"/>
            <p:cNvGrpSpPr/>
            <p:nvPr/>
          </p:nvGrpSpPr>
          <p:grpSpPr>
            <a:xfrm>
              <a:off x="2094410" y="2524378"/>
              <a:ext cx="2734475" cy="2415227"/>
              <a:chOff x="2490672" y="4139044"/>
              <a:chExt cx="2734475" cy="2415227"/>
            </a:xfrm>
          </p:grpSpPr>
          <p:cxnSp>
            <p:nvCxnSpPr>
              <p:cNvPr id="134" name="直接箭头连接符 133"/>
              <p:cNvCxnSpPr>
                <a:stCxn id="38" idx="0"/>
              </p:cNvCxnSpPr>
              <p:nvPr/>
            </p:nvCxnSpPr>
            <p:spPr>
              <a:xfrm flipV="1">
                <a:off x="2834663" y="4139045"/>
                <a:ext cx="2390484" cy="2082441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直接箭头连接符 134"/>
              <p:cNvCxnSpPr>
                <a:stCxn id="34" idx="0"/>
              </p:cNvCxnSpPr>
              <p:nvPr/>
            </p:nvCxnSpPr>
            <p:spPr>
              <a:xfrm flipV="1">
                <a:off x="2490672" y="4139045"/>
                <a:ext cx="2734474" cy="2415226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直接箭头连接符 135"/>
              <p:cNvCxnSpPr>
                <a:stCxn id="39" idx="0"/>
              </p:cNvCxnSpPr>
              <p:nvPr/>
            </p:nvCxnSpPr>
            <p:spPr>
              <a:xfrm flipV="1">
                <a:off x="2834663" y="4139044"/>
                <a:ext cx="2390483" cy="2415227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6" name="组合 145"/>
            <p:cNvGrpSpPr/>
            <p:nvPr/>
          </p:nvGrpSpPr>
          <p:grpSpPr>
            <a:xfrm>
              <a:off x="1036315" y="2511325"/>
              <a:ext cx="3786604" cy="2086787"/>
              <a:chOff x="1438542" y="4139044"/>
              <a:chExt cx="3786604" cy="2086787"/>
            </a:xfrm>
          </p:grpSpPr>
          <p:cxnSp>
            <p:nvCxnSpPr>
              <p:cNvPr id="147" name="直接箭头连接符 146"/>
              <p:cNvCxnSpPr>
                <a:stCxn id="26" idx="0"/>
              </p:cNvCxnSpPr>
              <p:nvPr/>
            </p:nvCxnSpPr>
            <p:spPr>
              <a:xfrm flipV="1">
                <a:off x="2152646" y="4139044"/>
                <a:ext cx="3072500" cy="2086787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直接箭头连接符 147"/>
              <p:cNvCxnSpPr>
                <a:stCxn id="24" idx="0"/>
              </p:cNvCxnSpPr>
              <p:nvPr/>
            </p:nvCxnSpPr>
            <p:spPr>
              <a:xfrm flipV="1">
                <a:off x="1438542" y="4139044"/>
                <a:ext cx="3786604" cy="2086787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直接箭头连接符 148"/>
              <p:cNvCxnSpPr>
                <a:stCxn id="25" idx="0"/>
              </p:cNvCxnSpPr>
              <p:nvPr/>
            </p:nvCxnSpPr>
            <p:spPr>
              <a:xfrm flipV="1">
                <a:off x="1795594" y="4139045"/>
                <a:ext cx="3429552" cy="2086786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3" name="组合 152"/>
            <p:cNvGrpSpPr/>
            <p:nvPr/>
          </p:nvGrpSpPr>
          <p:grpSpPr>
            <a:xfrm>
              <a:off x="1036315" y="2516759"/>
              <a:ext cx="3778974" cy="2414138"/>
              <a:chOff x="1446172" y="4139045"/>
              <a:chExt cx="3778974" cy="2414138"/>
            </a:xfrm>
          </p:grpSpPr>
          <p:cxnSp>
            <p:nvCxnSpPr>
              <p:cNvPr id="154" name="直接箭头连接符 153"/>
              <p:cNvCxnSpPr>
                <a:stCxn id="29" idx="0"/>
              </p:cNvCxnSpPr>
              <p:nvPr/>
            </p:nvCxnSpPr>
            <p:spPr>
              <a:xfrm flipV="1">
                <a:off x="2160276" y="4139045"/>
                <a:ext cx="3064870" cy="2414138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直接箭头连接符 154"/>
              <p:cNvCxnSpPr>
                <a:stCxn id="27" idx="0"/>
              </p:cNvCxnSpPr>
              <p:nvPr/>
            </p:nvCxnSpPr>
            <p:spPr>
              <a:xfrm flipV="1">
                <a:off x="1446172" y="4139045"/>
                <a:ext cx="3778974" cy="2414138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直接箭头连接符 155"/>
              <p:cNvCxnSpPr>
                <a:stCxn id="28" idx="0"/>
              </p:cNvCxnSpPr>
              <p:nvPr/>
            </p:nvCxnSpPr>
            <p:spPr>
              <a:xfrm flipV="1">
                <a:off x="1803224" y="4139045"/>
                <a:ext cx="3421922" cy="2414138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9" name="组合 168"/>
            <p:cNvGrpSpPr/>
            <p:nvPr/>
          </p:nvGrpSpPr>
          <p:grpSpPr>
            <a:xfrm>
              <a:off x="2081349" y="2529843"/>
              <a:ext cx="2745094" cy="927446"/>
              <a:chOff x="2480052" y="4139044"/>
              <a:chExt cx="2745094" cy="927446"/>
            </a:xfrm>
          </p:grpSpPr>
          <p:cxnSp>
            <p:nvCxnSpPr>
              <p:cNvPr id="170" name="直接箭头连接符 169"/>
              <p:cNvCxnSpPr>
                <a:stCxn id="35" idx="0"/>
              </p:cNvCxnSpPr>
              <p:nvPr/>
            </p:nvCxnSpPr>
            <p:spPr>
              <a:xfrm flipV="1">
                <a:off x="2824043" y="4139044"/>
                <a:ext cx="2401103" cy="927446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直接箭头连接符 171"/>
              <p:cNvCxnSpPr>
                <a:stCxn id="30" idx="0"/>
              </p:cNvCxnSpPr>
              <p:nvPr/>
            </p:nvCxnSpPr>
            <p:spPr>
              <a:xfrm flipV="1">
                <a:off x="2480052" y="4139045"/>
                <a:ext cx="2745094" cy="927445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81" name="直接箭头连接符 180"/>
            <p:cNvCxnSpPr>
              <a:stCxn id="33" idx="0"/>
            </p:cNvCxnSpPr>
            <p:nvPr/>
          </p:nvCxnSpPr>
          <p:spPr>
            <a:xfrm flipV="1">
              <a:off x="2094410" y="2511325"/>
              <a:ext cx="2717061" cy="2095495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5" name="组合 184"/>
            <p:cNvGrpSpPr/>
            <p:nvPr/>
          </p:nvGrpSpPr>
          <p:grpSpPr>
            <a:xfrm>
              <a:off x="2085703" y="2538537"/>
              <a:ext cx="2725768" cy="1301929"/>
              <a:chOff x="2499378" y="4139045"/>
              <a:chExt cx="2725768" cy="1301929"/>
            </a:xfrm>
          </p:grpSpPr>
          <p:cxnSp>
            <p:nvCxnSpPr>
              <p:cNvPr id="186" name="直接箭头连接符 185"/>
              <p:cNvCxnSpPr>
                <a:stCxn id="36" idx="0"/>
              </p:cNvCxnSpPr>
              <p:nvPr/>
            </p:nvCxnSpPr>
            <p:spPr>
              <a:xfrm flipV="1">
                <a:off x="2843369" y="4139045"/>
                <a:ext cx="2381777" cy="1301929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直接箭头连接符 186"/>
              <p:cNvCxnSpPr>
                <a:stCxn id="31" idx="0"/>
              </p:cNvCxnSpPr>
              <p:nvPr/>
            </p:nvCxnSpPr>
            <p:spPr>
              <a:xfrm flipV="1">
                <a:off x="2499378" y="4139045"/>
                <a:ext cx="2725768" cy="1301929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0" name="组合 189"/>
            <p:cNvGrpSpPr/>
            <p:nvPr/>
          </p:nvGrpSpPr>
          <p:grpSpPr>
            <a:xfrm>
              <a:off x="2164480" y="2515669"/>
              <a:ext cx="2651325" cy="1746234"/>
              <a:chOff x="2573821" y="4139045"/>
              <a:chExt cx="2651325" cy="1746234"/>
            </a:xfrm>
          </p:grpSpPr>
          <p:cxnSp>
            <p:nvCxnSpPr>
              <p:cNvPr id="191" name="直接箭头连接符 190"/>
              <p:cNvCxnSpPr>
                <a:stCxn id="37" idx="0"/>
              </p:cNvCxnSpPr>
              <p:nvPr/>
            </p:nvCxnSpPr>
            <p:spPr>
              <a:xfrm flipV="1">
                <a:off x="2834681" y="4139045"/>
                <a:ext cx="2390465" cy="1707974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直接箭头连接符 191"/>
              <p:cNvCxnSpPr>
                <a:stCxn id="32" idx="7"/>
              </p:cNvCxnSpPr>
              <p:nvPr/>
            </p:nvCxnSpPr>
            <p:spPr>
              <a:xfrm flipV="1">
                <a:off x="2573821" y="4139045"/>
                <a:ext cx="2651325" cy="1746234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71" name="组合 370"/>
          <p:cNvGrpSpPr/>
          <p:nvPr/>
        </p:nvGrpSpPr>
        <p:grpSpPr>
          <a:xfrm>
            <a:off x="1061354" y="2885841"/>
            <a:ext cx="3786077" cy="2053764"/>
            <a:chOff x="3168004" y="3608295"/>
            <a:chExt cx="3786077" cy="2053764"/>
          </a:xfrm>
        </p:grpSpPr>
        <p:cxnSp>
          <p:nvCxnSpPr>
            <p:cNvPr id="339" name="直接箭头连接符 338"/>
            <p:cNvCxnSpPr>
              <a:stCxn id="4" idx="0"/>
            </p:cNvCxnSpPr>
            <p:nvPr/>
          </p:nvCxnSpPr>
          <p:spPr>
            <a:xfrm flipV="1">
              <a:off x="3168004" y="3613747"/>
              <a:ext cx="3781723" cy="557288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直接箭头连接符 339"/>
            <p:cNvCxnSpPr>
              <a:stCxn id="35" idx="0"/>
            </p:cNvCxnSpPr>
            <p:nvPr/>
          </p:nvCxnSpPr>
          <p:spPr>
            <a:xfrm flipV="1">
              <a:off x="4570090" y="3613746"/>
              <a:ext cx="2379637" cy="565997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直接箭头连接符 340"/>
            <p:cNvCxnSpPr>
              <a:stCxn id="36" idx="0"/>
            </p:cNvCxnSpPr>
            <p:nvPr/>
          </p:nvCxnSpPr>
          <p:spPr>
            <a:xfrm flipV="1">
              <a:off x="4574444" y="3613746"/>
              <a:ext cx="2375283" cy="949174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直接箭头连接符 341"/>
            <p:cNvCxnSpPr>
              <a:stCxn id="9" idx="0"/>
            </p:cNvCxnSpPr>
            <p:nvPr/>
          </p:nvCxnSpPr>
          <p:spPr>
            <a:xfrm flipV="1">
              <a:off x="3886462" y="3613746"/>
              <a:ext cx="3063265" cy="94046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直接箭头连接符 342"/>
            <p:cNvCxnSpPr>
              <a:stCxn id="5" idx="0"/>
            </p:cNvCxnSpPr>
            <p:nvPr/>
          </p:nvCxnSpPr>
          <p:spPr>
            <a:xfrm flipV="1">
              <a:off x="3525056" y="3613747"/>
              <a:ext cx="3424671" cy="557288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直接箭头连接符 343"/>
            <p:cNvCxnSpPr>
              <a:stCxn id="31" idx="0"/>
            </p:cNvCxnSpPr>
            <p:nvPr/>
          </p:nvCxnSpPr>
          <p:spPr>
            <a:xfrm flipV="1">
              <a:off x="4230453" y="3613746"/>
              <a:ext cx="2719274" cy="949174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直接箭头连接符 344"/>
            <p:cNvCxnSpPr>
              <a:stCxn id="39" idx="0"/>
            </p:cNvCxnSpPr>
            <p:nvPr/>
          </p:nvCxnSpPr>
          <p:spPr>
            <a:xfrm flipV="1">
              <a:off x="4583151" y="3613748"/>
              <a:ext cx="2366576" cy="2048311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直接箭头连接符 345"/>
            <p:cNvCxnSpPr>
              <a:stCxn id="7" idx="0"/>
            </p:cNvCxnSpPr>
            <p:nvPr/>
          </p:nvCxnSpPr>
          <p:spPr>
            <a:xfrm flipV="1">
              <a:off x="3172358" y="3613748"/>
              <a:ext cx="3777369" cy="940464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直接箭头连接符 346"/>
            <p:cNvCxnSpPr>
              <a:stCxn id="37" idx="0"/>
            </p:cNvCxnSpPr>
            <p:nvPr/>
          </p:nvCxnSpPr>
          <p:spPr>
            <a:xfrm flipV="1">
              <a:off x="4570090" y="3613747"/>
              <a:ext cx="2379637" cy="1332350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49" name="组合 348"/>
            <p:cNvGrpSpPr/>
            <p:nvPr/>
          </p:nvGrpSpPr>
          <p:grpSpPr>
            <a:xfrm>
              <a:off x="3538117" y="3621349"/>
              <a:ext cx="3415964" cy="1707925"/>
              <a:chOff x="1817906" y="4139046"/>
              <a:chExt cx="3415964" cy="1707925"/>
            </a:xfrm>
          </p:grpSpPr>
          <p:cxnSp>
            <p:nvCxnSpPr>
              <p:cNvPr id="350" name="直接箭头连接符 349"/>
              <p:cNvCxnSpPr>
                <a:stCxn id="38" idx="0"/>
              </p:cNvCxnSpPr>
              <p:nvPr/>
            </p:nvCxnSpPr>
            <p:spPr>
              <a:xfrm flipV="1">
                <a:off x="2862940" y="4139046"/>
                <a:ext cx="2362208" cy="1707925"/>
              </a:xfrm>
              <a:prstGeom prst="straightConnector1">
                <a:avLst/>
              </a:prstGeom>
              <a:ln w="1905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1" name="直接箭头连接符 350"/>
              <p:cNvCxnSpPr>
                <a:stCxn id="26" idx="0"/>
              </p:cNvCxnSpPr>
              <p:nvPr/>
            </p:nvCxnSpPr>
            <p:spPr>
              <a:xfrm flipV="1">
                <a:off x="2174958" y="4172654"/>
                <a:ext cx="3058912" cy="1665609"/>
              </a:xfrm>
              <a:prstGeom prst="straightConnector1">
                <a:avLst/>
              </a:prstGeom>
              <a:ln w="1905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2" name="直接箭头连接符 351"/>
              <p:cNvCxnSpPr>
                <a:stCxn id="25" idx="0"/>
              </p:cNvCxnSpPr>
              <p:nvPr/>
            </p:nvCxnSpPr>
            <p:spPr>
              <a:xfrm flipV="1">
                <a:off x="1817906" y="4139046"/>
                <a:ext cx="3407240" cy="1699217"/>
              </a:xfrm>
              <a:prstGeom prst="straightConnector1">
                <a:avLst/>
              </a:prstGeom>
              <a:ln w="1905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53" name="组合 352"/>
            <p:cNvGrpSpPr/>
            <p:nvPr/>
          </p:nvGrpSpPr>
          <p:grpSpPr>
            <a:xfrm>
              <a:off x="3168004" y="3608295"/>
              <a:ext cx="3771388" cy="2053764"/>
              <a:chOff x="1453758" y="4139045"/>
              <a:chExt cx="3771388" cy="2053764"/>
            </a:xfrm>
          </p:grpSpPr>
          <p:cxnSp>
            <p:nvCxnSpPr>
              <p:cNvPr id="354" name="直接箭头连接符 353"/>
              <p:cNvCxnSpPr>
                <a:stCxn id="34" idx="0"/>
              </p:cNvCxnSpPr>
              <p:nvPr/>
            </p:nvCxnSpPr>
            <p:spPr>
              <a:xfrm flipV="1">
                <a:off x="2524914" y="4139045"/>
                <a:ext cx="2700232" cy="2053764"/>
              </a:xfrm>
              <a:prstGeom prst="straightConnector1">
                <a:avLst/>
              </a:prstGeom>
              <a:ln w="1905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5" name="直接箭头连接符 354"/>
              <p:cNvCxnSpPr>
                <a:stCxn id="10" idx="0"/>
              </p:cNvCxnSpPr>
              <p:nvPr/>
            </p:nvCxnSpPr>
            <p:spPr>
              <a:xfrm flipV="1">
                <a:off x="1453758" y="4139046"/>
                <a:ext cx="3771388" cy="1329093"/>
              </a:xfrm>
              <a:prstGeom prst="straightConnector1">
                <a:avLst/>
              </a:prstGeom>
              <a:ln w="1905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6" name="直接箭头连接符 355"/>
              <p:cNvCxnSpPr>
                <a:stCxn id="11" idx="0"/>
              </p:cNvCxnSpPr>
              <p:nvPr/>
            </p:nvCxnSpPr>
            <p:spPr>
              <a:xfrm flipV="1">
                <a:off x="1810810" y="4139046"/>
                <a:ext cx="3414336" cy="1329093"/>
              </a:xfrm>
              <a:prstGeom prst="straightConnector1">
                <a:avLst/>
              </a:prstGeom>
              <a:ln w="1905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57" name="组合 356"/>
            <p:cNvGrpSpPr/>
            <p:nvPr/>
          </p:nvGrpSpPr>
          <p:grpSpPr>
            <a:xfrm>
              <a:off x="3538117" y="3613728"/>
              <a:ext cx="3393646" cy="2039623"/>
              <a:chOff x="1831501" y="4139045"/>
              <a:chExt cx="3393646" cy="2039623"/>
            </a:xfrm>
          </p:grpSpPr>
          <p:cxnSp>
            <p:nvCxnSpPr>
              <p:cNvPr id="358" name="直接箭头连接符 357"/>
              <p:cNvCxnSpPr>
                <a:stCxn id="33" idx="0"/>
              </p:cNvCxnSpPr>
              <p:nvPr/>
            </p:nvCxnSpPr>
            <p:spPr>
              <a:xfrm flipV="1">
                <a:off x="2532544" y="4139045"/>
                <a:ext cx="2692603" cy="1715546"/>
              </a:xfrm>
              <a:prstGeom prst="straightConnector1">
                <a:avLst/>
              </a:prstGeom>
              <a:ln w="1905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9" name="直接箭头连接符 358"/>
              <p:cNvCxnSpPr>
                <a:stCxn id="29" idx="0"/>
              </p:cNvCxnSpPr>
              <p:nvPr/>
            </p:nvCxnSpPr>
            <p:spPr>
              <a:xfrm flipV="1">
                <a:off x="2188553" y="4139045"/>
                <a:ext cx="3036593" cy="2039623"/>
              </a:xfrm>
              <a:prstGeom prst="straightConnector1">
                <a:avLst/>
              </a:prstGeom>
              <a:ln w="1905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0" name="直接箭头连接符 359"/>
              <p:cNvCxnSpPr>
                <a:stCxn id="28" idx="0"/>
              </p:cNvCxnSpPr>
              <p:nvPr/>
            </p:nvCxnSpPr>
            <p:spPr>
              <a:xfrm flipV="1">
                <a:off x="1831501" y="4139046"/>
                <a:ext cx="3393645" cy="2039622"/>
              </a:xfrm>
              <a:prstGeom prst="straightConnector1">
                <a:avLst/>
              </a:prstGeom>
              <a:ln w="1905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61" name="组合 360"/>
            <p:cNvGrpSpPr/>
            <p:nvPr/>
          </p:nvGrpSpPr>
          <p:grpSpPr>
            <a:xfrm>
              <a:off x="3882108" y="3626812"/>
              <a:ext cx="3060808" cy="552931"/>
              <a:chOff x="2164338" y="4139044"/>
              <a:chExt cx="3060808" cy="552931"/>
            </a:xfrm>
          </p:grpSpPr>
          <p:cxnSp>
            <p:nvCxnSpPr>
              <p:cNvPr id="362" name="直接箭头连接符 361"/>
              <p:cNvCxnSpPr>
                <a:stCxn id="6" idx="0"/>
              </p:cNvCxnSpPr>
              <p:nvPr/>
            </p:nvCxnSpPr>
            <p:spPr>
              <a:xfrm flipV="1">
                <a:off x="2164338" y="4139044"/>
                <a:ext cx="3060808" cy="544223"/>
              </a:xfrm>
              <a:prstGeom prst="straightConnector1">
                <a:avLst/>
              </a:prstGeom>
              <a:ln w="1905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3" name="直接箭头连接符 362"/>
              <p:cNvCxnSpPr>
                <a:stCxn id="30" idx="0"/>
              </p:cNvCxnSpPr>
              <p:nvPr/>
            </p:nvCxnSpPr>
            <p:spPr>
              <a:xfrm flipV="1">
                <a:off x="2508329" y="4139046"/>
                <a:ext cx="2716817" cy="552929"/>
              </a:xfrm>
              <a:prstGeom prst="straightConnector1">
                <a:avLst/>
              </a:prstGeom>
              <a:ln w="1905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64" name="直接箭头连接符 363"/>
            <p:cNvCxnSpPr>
              <a:stCxn id="27" idx="0"/>
            </p:cNvCxnSpPr>
            <p:nvPr/>
          </p:nvCxnSpPr>
          <p:spPr>
            <a:xfrm flipV="1">
              <a:off x="3181065" y="3608295"/>
              <a:ext cx="3746879" cy="204505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65" name="组合 364"/>
            <p:cNvGrpSpPr/>
            <p:nvPr/>
          </p:nvGrpSpPr>
          <p:grpSpPr>
            <a:xfrm>
              <a:off x="3181065" y="3630926"/>
              <a:ext cx="3759923" cy="1689640"/>
              <a:chOff x="1465224" y="4139046"/>
              <a:chExt cx="3759923" cy="1689640"/>
            </a:xfrm>
          </p:grpSpPr>
          <p:cxnSp>
            <p:nvCxnSpPr>
              <p:cNvPr id="366" name="直接箭头连接符 365"/>
              <p:cNvCxnSpPr>
                <a:stCxn id="8" idx="0"/>
              </p:cNvCxnSpPr>
              <p:nvPr/>
            </p:nvCxnSpPr>
            <p:spPr>
              <a:xfrm flipV="1">
                <a:off x="1813569" y="4139046"/>
                <a:ext cx="3411577" cy="923286"/>
              </a:xfrm>
              <a:prstGeom prst="straightConnector1">
                <a:avLst/>
              </a:prstGeom>
              <a:ln w="1905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7" name="直接箭头连接符 366"/>
              <p:cNvCxnSpPr>
                <a:stCxn id="24" idx="0"/>
              </p:cNvCxnSpPr>
              <p:nvPr/>
            </p:nvCxnSpPr>
            <p:spPr>
              <a:xfrm flipV="1">
                <a:off x="1465224" y="4139046"/>
                <a:ext cx="3759923" cy="1689640"/>
              </a:xfrm>
              <a:prstGeom prst="straightConnector1">
                <a:avLst/>
              </a:prstGeom>
              <a:ln w="1905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68" name="组合 367"/>
            <p:cNvGrpSpPr/>
            <p:nvPr/>
          </p:nvGrpSpPr>
          <p:grpSpPr>
            <a:xfrm>
              <a:off x="3882108" y="3612638"/>
              <a:ext cx="3050170" cy="1333459"/>
              <a:chOff x="2174976" y="4139045"/>
              <a:chExt cx="3050170" cy="1333459"/>
            </a:xfrm>
          </p:grpSpPr>
          <p:cxnSp>
            <p:nvCxnSpPr>
              <p:cNvPr id="369" name="直接箭头连接符 368"/>
              <p:cNvCxnSpPr>
                <a:stCxn id="32" idx="0"/>
              </p:cNvCxnSpPr>
              <p:nvPr/>
            </p:nvCxnSpPr>
            <p:spPr>
              <a:xfrm flipV="1">
                <a:off x="2518967" y="4139046"/>
                <a:ext cx="2706179" cy="1333458"/>
              </a:xfrm>
              <a:prstGeom prst="straightConnector1">
                <a:avLst/>
              </a:prstGeom>
              <a:ln w="1905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0" name="直接箭头连接符 369"/>
              <p:cNvCxnSpPr>
                <a:stCxn id="12" idx="0"/>
              </p:cNvCxnSpPr>
              <p:nvPr/>
            </p:nvCxnSpPr>
            <p:spPr>
              <a:xfrm flipV="1">
                <a:off x="2174976" y="4139045"/>
                <a:ext cx="3050170" cy="1324751"/>
              </a:xfrm>
              <a:prstGeom prst="straightConnector1">
                <a:avLst/>
              </a:prstGeom>
              <a:ln w="1905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29" name="文本框 428"/>
          <p:cNvSpPr txBox="1"/>
          <p:nvPr/>
        </p:nvSpPr>
        <p:spPr>
          <a:xfrm>
            <a:off x="4047299" y="3622640"/>
            <a:ext cx="592183" cy="461665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1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W</a:t>
            </a:r>
            <a:endParaRPr kumimoji="0" lang="zh-CN" altLang="en-US" sz="2400" b="1" i="1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432" name="组合 431"/>
          <p:cNvGrpSpPr/>
          <p:nvPr/>
        </p:nvGrpSpPr>
        <p:grpSpPr>
          <a:xfrm>
            <a:off x="6409515" y="2935339"/>
            <a:ext cx="3931921" cy="1837500"/>
            <a:chOff x="3296197" y="2891252"/>
            <a:chExt cx="3931921" cy="1837500"/>
          </a:xfrm>
        </p:grpSpPr>
        <p:cxnSp>
          <p:nvCxnSpPr>
            <p:cNvPr id="433" name="直接箭头连接符 432"/>
            <p:cNvCxnSpPr/>
            <p:nvPr/>
          </p:nvCxnSpPr>
          <p:spPr>
            <a:xfrm flipV="1">
              <a:off x="4010301" y="2891253"/>
              <a:ext cx="3217817" cy="1071145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4" name="直接箭头连接符 433"/>
            <p:cNvCxnSpPr/>
            <p:nvPr/>
          </p:nvCxnSpPr>
          <p:spPr>
            <a:xfrm flipV="1">
              <a:off x="3296197" y="2891253"/>
              <a:ext cx="3931921" cy="1071145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5" name="直接箭头连接符 434"/>
            <p:cNvCxnSpPr/>
            <p:nvPr/>
          </p:nvCxnSpPr>
          <p:spPr>
            <a:xfrm flipV="1">
              <a:off x="4010301" y="2891253"/>
              <a:ext cx="3217817" cy="1837499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6" name="直接箭头连接符 435"/>
            <p:cNvCxnSpPr/>
            <p:nvPr/>
          </p:nvCxnSpPr>
          <p:spPr>
            <a:xfrm flipV="1">
              <a:off x="3296197" y="2891253"/>
              <a:ext cx="3931921" cy="1837499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7" name="直接箭头连接符 436"/>
            <p:cNvCxnSpPr/>
            <p:nvPr/>
          </p:nvCxnSpPr>
          <p:spPr>
            <a:xfrm flipV="1">
              <a:off x="3653249" y="2891253"/>
              <a:ext cx="3574869" cy="1071145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8" name="直接箭头连接符 437"/>
            <p:cNvCxnSpPr/>
            <p:nvPr/>
          </p:nvCxnSpPr>
          <p:spPr>
            <a:xfrm flipV="1">
              <a:off x="3653249" y="2891253"/>
              <a:ext cx="3574869" cy="1837499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9" name="直接箭头连接符 438"/>
            <p:cNvCxnSpPr/>
            <p:nvPr/>
          </p:nvCxnSpPr>
          <p:spPr>
            <a:xfrm flipV="1">
              <a:off x="3300551" y="2891252"/>
              <a:ext cx="3927567" cy="1454322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0" name="直接箭头连接符 439"/>
            <p:cNvCxnSpPr/>
            <p:nvPr/>
          </p:nvCxnSpPr>
          <p:spPr>
            <a:xfrm flipV="1">
              <a:off x="3653249" y="2891253"/>
              <a:ext cx="3574869" cy="1071145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1" name="直接箭头连接符 440"/>
            <p:cNvCxnSpPr/>
            <p:nvPr/>
          </p:nvCxnSpPr>
          <p:spPr>
            <a:xfrm flipV="1">
              <a:off x="3657603" y="2891252"/>
              <a:ext cx="3570515" cy="1454322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2" name="直接箭头连接符 441"/>
            <p:cNvCxnSpPr/>
            <p:nvPr/>
          </p:nvCxnSpPr>
          <p:spPr>
            <a:xfrm flipV="1">
              <a:off x="4014655" y="2891252"/>
              <a:ext cx="3213463" cy="1454322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3" name="文本框 442"/>
            <p:cNvSpPr txBox="1"/>
            <p:nvPr/>
          </p:nvSpPr>
          <p:spPr>
            <a:xfrm>
              <a:off x="6265607" y="3366184"/>
              <a:ext cx="592183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1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rPr>
                <a:t>W</a:t>
              </a:r>
              <a:endParaRPr kumimoji="0" lang="zh-CN" altLang="en-US" sz="2400" b="1" i="1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444" name="组合 443"/>
          <p:cNvGrpSpPr/>
          <p:nvPr/>
        </p:nvGrpSpPr>
        <p:grpSpPr>
          <a:xfrm>
            <a:off x="6415496" y="3863000"/>
            <a:ext cx="970458" cy="1027612"/>
            <a:chOff x="1489164" y="2002971"/>
            <a:chExt cx="970458" cy="1027612"/>
          </a:xfrm>
          <a:solidFill>
            <a:srgbClr val="00B050"/>
          </a:solidFill>
        </p:grpSpPr>
        <p:sp>
          <p:nvSpPr>
            <p:cNvPr id="445" name="椭圆 444"/>
            <p:cNvSpPr/>
            <p:nvPr/>
          </p:nvSpPr>
          <p:spPr>
            <a:xfrm>
              <a:off x="1489164" y="2002971"/>
              <a:ext cx="252000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46" name="椭圆 445"/>
            <p:cNvSpPr/>
            <p:nvPr/>
          </p:nvSpPr>
          <p:spPr>
            <a:xfrm>
              <a:off x="1846216" y="2002971"/>
              <a:ext cx="252000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47" name="椭圆 446"/>
            <p:cNvSpPr/>
            <p:nvPr/>
          </p:nvSpPr>
          <p:spPr>
            <a:xfrm>
              <a:off x="2203268" y="2002971"/>
              <a:ext cx="252000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48" name="椭圆 447"/>
            <p:cNvSpPr/>
            <p:nvPr/>
          </p:nvSpPr>
          <p:spPr>
            <a:xfrm>
              <a:off x="1493519" y="2386148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49" name="椭圆 448"/>
            <p:cNvSpPr/>
            <p:nvPr/>
          </p:nvSpPr>
          <p:spPr>
            <a:xfrm>
              <a:off x="1850571" y="2386148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50" name="椭圆 449"/>
            <p:cNvSpPr/>
            <p:nvPr/>
          </p:nvSpPr>
          <p:spPr>
            <a:xfrm>
              <a:off x="2207622" y="2386148"/>
              <a:ext cx="252000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51" name="椭圆 450"/>
            <p:cNvSpPr/>
            <p:nvPr/>
          </p:nvSpPr>
          <p:spPr>
            <a:xfrm>
              <a:off x="1489164" y="2769325"/>
              <a:ext cx="252000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52" name="椭圆 451"/>
            <p:cNvSpPr/>
            <p:nvPr/>
          </p:nvSpPr>
          <p:spPr>
            <a:xfrm>
              <a:off x="1846216" y="2769325"/>
              <a:ext cx="252000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53" name="椭圆 452"/>
            <p:cNvSpPr/>
            <p:nvPr/>
          </p:nvSpPr>
          <p:spPr>
            <a:xfrm>
              <a:off x="2203268" y="2769325"/>
              <a:ext cx="252000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454" name="文本框 453"/>
          <p:cNvSpPr txBox="1"/>
          <p:nvPr/>
        </p:nvSpPr>
        <p:spPr>
          <a:xfrm>
            <a:off x="3052124" y="5444701"/>
            <a:ext cx="1480120" cy="461665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权值不同</a:t>
            </a:r>
          </a:p>
        </p:txBody>
      </p:sp>
      <p:cxnSp>
        <p:nvCxnSpPr>
          <p:cNvPr id="456" name="直接箭头连接符 455"/>
          <p:cNvCxnSpPr/>
          <p:nvPr/>
        </p:nvCxnSpPr>
        <p:spPr>
          <a:xfrm>
            <a:off x="2925802" y="2808518"/>
            <a:ext cx="723847" cy="263618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7" name="直接箭头连接符 456"/>
          <p:cNvCxnSpPr/>
          <p:nvPr/>
        </p:nvCxnSpPr>
        <p:spPr>
          <a:xfrm flipH="1">
            <a:off x="3945210" y="3971095"/>
            <a:ext cx="324276" cy="14736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9" name="文本框 458"/>
          <p:cNvSpPr txBox="1"/>
          <p:nvPr/>
        </p:nvSpPr>
        <p:spPr>
          <a:xfrm>
            <a:off x="8800360" y="5388332"/>
            <a:ext cx="1480120" cy="461665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权值共享</a:t>
            </a:r>
          </a:p>
        </p:txBody>
      </p:sp>
      <p:cxnSp>
        <p:nvCxnSpPr>
          <p:cNvPr id="460" name="直接箭头连接符 459"/>
          <p:cNvCxnSpPr/>
          <p:nvPr/>
        </p:nvCxnSpPr>
        <p:spPr>
          <a:xfrm>
            <a:off x="8815157" y="2769325"/>
            <a:ext cx="582728" cy="261900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1" name="直接箭头连接符 460"/>
          <p:cNvCxnSpPr>
            <a:stCxn id="443" idx="2"/>
          </p:cNvCxnSpPr>
          <p:nvPr/>
        </p:nvCxnSpPr>
        <p:spPr>
          <a:xfrm>
            <a:off x="9675017" y="3871936"/>
            <a:ext cx="18429" cy="151639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7" name="文本框 466"/>
          <p:cNvSpPr txBox="1"/>
          <p:nvPr/>
        </p:nvSpPr>
        <p:spPr>
          <a:xfrm>
            <a:off x="3535570" y="1817728"/>
            <a:ext cx="1134553" cy="461665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全连接</a:t>
            </a:r>
          </a:p>
        </p:txBody>
      </p:sp>
      <p:cxnSp>
        <p:nvCxnSpPr>
          <p:cNvPr id="469" name="直接箭头连接符 468"/>
          <p:cNvCxnSpPr/>
          <p:nvPr/>
        </p:nvCxnSpPr>
        <p:spPr>
          <a:xfrm flipH="1">
            <a:off x="2998951" y="2267467"/>
            <a:ext cx="772200" cy="37703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4" name="直接箭头连接符 473"/>
          <p:cNvCxnSpPr>
            <a:endCxn id="429" idx="0"/>
          </p:cNvCxnSpPr>
          <p:nvPr/>
        </p:nvCxnSpPr>
        <p:spPr>
          <a:xfrm>
            <a:off x="4272497" y="2319229"/>
            <a:ext cx="70894" cy="130341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1" name="文本框 480"/>
          <p:cNvSpPr txBox="1"/>
          <p:nvPr/>
        </p:nvSpPr>
        <p:spPr>
          <a:xfrm>
            <a:off x="9335937" y="1492886"/>
            <a:ext cx="1480120" cy="461665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局部连接</a:t>
            </a:r>
          </a:p>
        </p:txBody>
      </p:sp>
      <p:cxnSp>
        <p:nvCxnSpPr>
          <p:cNvPr id="482" name="直接箭头连接符 481"/>
          <p:cNvCxnSpPr>
            <a:endCxn id="123" idx="0"/>
          </p:cNvCxnSpPr>
          <p:nvPr/>
        </p:nvCxnSpPr>
        <p:spPr>
          <a:xfrm flipH="1">
            <a:off x="8747769" y="1942194"/>
            <a:ext cx="942492" cy="5135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3" name="直接箭头连接符 482"/>
          <p:cNvCxnSpPr/>
          <p:nvPr/>
        </p:nvCxnSpPr>
        <p:spPr>
          <a:xfrm flipH="1">
            <a:off x="9794865" y="1985971"/>
            <a:ext cx="230046" cy="146253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6" name="文本框 485"/>
          <p:cNvSpPr txBox="1"/>
          <p:nvPr/>
        </p:nvSpPr>
        <p:spPr>
          <a:xfrm>
            <a:off x="4572314" y="5420104"/>
            <a:ext cx="4205929" cy="969496"/>
          </a:xfrm>
          <a:prstGeom prst="rect">
            <a:avLst/>
          </a:prstGeom>
          <a:solidFill>
            <a:srgbClr val="EFF343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全连接参数：</a:t>
            </a:r>
            <a:r>
              <a:rPr kumimoji="0" lang="en-US" altLang="zh-CN" sz="26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5×5+9=234</a:t>
            </a:r>
            <a:endParaRPr kumimoji="0" lang="en-US" altLang="zh-CN" sz="26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卷积核参数：</a:t>
            </a: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3×3+1=10</a:t>
            </a:r>
          </a:p>
        </p:txBody>
      </p:sp>
      <p:sp>
        <p:nvSpPr>
          <p:cNvPr id="198" name="文本框 197"/>
          <p:cNvSpPr txBox="1"/>
          <p:nvPr/>
        </p:nvSpPr>
        <p:spPr>
          <a:xfrm>
            <a:off x="1386726" y="5361042"/>
            <a:ext cx="1134553" cy="40011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输入</a:t>
            </a:r>
          </a:p>
        </p:txBody>
      </p:sp>
      <p:sp>
        <p:nvSpPr>
          <p:cNvPr id="199" name="文本框 198"/>
          <p:cNvSpPr txBox="1"/>
          <p:nvPr/>
        </p:nvSpPr>
        <p:spPr>
          <a:xfrm>
            <a:off x="4996534" y="3562927"/>
            <a:ext cx="766078" cy="40011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输出</a:t>
            </a:r>
          </a:p>
        </p:txBody>
      </p:sp>
      <p:sp>
        <p:nvSpPr>
          <p:cNvPr id="200" name="文本框 199"/>
          <p:cNvSpPr txBox="1"/>
          <p:nvPr/>
        </p:nvSpPr>
        <p:spPr>
          <a:xfrm>
            <a:off x="6840572" y="2814967"/>
            <a:ext cx="706697" cy="40011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输入</a:t>
            </a:r>
          </a:p>
        </p:txBody>
      </p:sp>
      <p:sp>
        <p:nvSpPr>
          <p:cNvPr id="201" name="文本框 200"/>
          <p:cNvSpPr txBox="1"/>
          <p:nvPr/>
        </p:nvSpPr>
        <p:spPr>
          <a:xfrm>
            <a:off x="10466346" y="3627111"/>
            <a:ext cx="766078" cy="40011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输出</a:t>
            </a:r>
          </a:p>
        </p:txBody>
      </p:sp>
    </p:spTree>
    <p:extLst>
      <p:ext uri="{BB962C8B-B14F-4D97-AF65-F5344CB8AC3E}">
        <p14:creationId xmlns:p14="http://schemas.microsoft.com/office/powerpoint/2010/main" val="2395295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9" grpId="0"/>
      <p:bldP spid="454" grpId="0"/>
      <p:bldP spid="459" grpId="0"/>
      <p:bldP spid="467" grpId="0"/>
      <p:bldP spid="481" grpId="0"/>
      <p:bldP spid="486" grpId="0" animBg="1"/>
      <p:bldP spid="200" grpId="0"/>
      <p:bldP spid="201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举例：边缘提取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1899" y="2124890"/>
            <a:ext cx="6360973" cy="394498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4285" y="2333052"/>
            <a:ext cx="6244048" cy="3528659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1506583" y="2333052"/>
            <a:ext cx="3213463" cy="2359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865237" y="2337399"/>
            <a:ext cx="3213463" cy="2359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865237" y="846138"/>
            <a:ext cx="122572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上边缘</a:t>
            </a:r>
            <a:endParaRPr kumimoji="0" lang="en-US" altLang="zh-CN" sz="26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159726" y="4963886"/>
            <a:ext cx="1915886" cy="20029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6517723" y="4955177"/>
            <a:ext cx="1915886" cy="20029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5" name="直接箭头连接符 14"/>
          <p:cNvCxnSpPr/>
          <p:nvPr/>
        </p:nvCxnSpPr>
        <p:spPr>
          <a:xfrm flipH="1">
            <a:off x="3300549" y="1295036"/>
            <a:ext cx="2564688" cy="99447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/>
          <p:nvPr/>
        </p:nvCxnSpPr>
        <p:spPr>
          <a:xfrm>
            <a:off x="6791904" y="1314930"/>
            <a:ext cx="680065" cy="100505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/>
          <p:nvPr/>
        </p:nvCxnSpPr>
        <p:spPr>
          <a:xfrm flipH="1">
            <a:off x="3203048" y="1426091"/>
            <a:ext cx="3076772" cy="346249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/>
          <p:nvPr/>
        </p:nvCxnSpPr>
        <p:spPr>
          <a:xfrm>
            <a:off x="6547969" y="1430123"/>
            <a:ext cx="896296" cy="345846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/>
        </p:nvSpPr>
        <p:spPr>
          <a:xfrm>
            <a:off x="2165182" y="2788008"/>
            <a:ext cx="1915886" cy="20029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6516659" y="2779299"/>
            <a:ext cx="1915886" cy="20029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1497873" y="5368826"/>
            <a:ext cx="3213463" cy="2359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5873163" y="5380490"/>
            <a:ext cx="3213463" cy="2359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814694" y="820738"/>
            <a:ext cx="122572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下边缘</a:t>
            </a:r>
            <a:endParaRPr kumimoji="0" lang="en-US" altLang="zh-CN" sz="26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30" name="直接箭头连接符 29"/>
          <p:cNvCxnSpPr/>
          <p:nvPr/>
        </p:nvCxnSpPr>
        <p:spPr>
          <a:xfrm flipH="1">
            <a:off x="3140543" y="1417638"/>
            <a:ext cx="2990291" cy="132076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/>
          <p:cNvCxnSpPr/>
          <p:nvPr/>
        </p:nvCxnSpPr>
        <p:spPr>
          <a:xfrm flipH="1">
            <a:off x="3033841" y="1444441"/>
            <a:ext cx="3344921" cy="388274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/>
          <p:cNvCxnSpPr/>
          <p:nvPr/>
        </p:nvCxnSpPr>
        <p:spPr>
          <a:xfrm>
            <a:off x="6670766" y="1417638"/>
            <a:ext cx="754245" cy="131247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37"/>
          <p:cNvCxnSpPr/>
          <p:nvPr/>
        </p:nvCxnSpPr>
        <p:spPr>
          <a:xfrm>
            <a:off x="6516659" y="1444441"/>
            <a:ext cx="1005853" cy="387851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图片 4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3678" y="2289507"/>
            <a:ext cx="15312221" cy="1667512"/>
          </a:xfrm>
          <a:prstGeom prst="rect">
            <a:avLst/>
          </a:prstGeom>
        </p:spPr>
      </p:pic>
      <p:sp>
        <p:nvSpPr>
          <p:cNvPr id="26" name="文本框 25"/>
          <p:cNvSpPr txBox="1"/>
          <p:nvPr/>
        </p:nvSpPr>
        <p:spPr>
          <a:xfrm>
            <a:off x="2733272" y="5998274"/>
            <a:ext cx="1134553" cy="40011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输入</a:t>
            </a:r>
          </a:p>
        </p:txBody>
      </p:sp>
      <p:sp>
        <p:nvSpPr>
          <p:cNvPr id="31" name="文本框 30"/>
          <p:cNvSpPr txBox="1"/>
          <p:nvPr/>
        </p:nvSpPr>
        <p:spPr>
          <a:xfrm>
            <a:off x="6996117" y="5834636"/>
            <a:ext cx="1134553" cy="40011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输出</a:t>
            </a:r>
          </a:p>
        </p:txBody>
      </p:sp>
      <p:sp>
        <p:nvSpPr>
          <p:cNvPr id="32" name="文本框 31"/>
          <p:cNvSpPr txBox="1"/>
          <p:nvPr/>
        </p:nvSpPr>
        <p:spPr>
          <a:xfrm>
            <a:off x="10070180" y="4239877"/>
            <a:ext cx="1134553" cy="40011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卷积核</a:t>
            </a:r>
          </a:p>
        </p:txBody>
      </p:sp>
    </p:spTree>
    <p:extLst>
      <p:ext uri="{BB962C8B-B14F-4D97-AF65-F5344CB8AC3E}">
        <p14:creationId xmlns:p14="http://schemas.microsoft.com/office/powerpoint/2010/main" val="2025195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  <p:bldP spid="8" grpId="1" animBg="1"/>
      <p:bldP spid="9" grpId="0"/>
      <p:bldP spid="9" grpId="1"/>
      <p:bldP spid="10" grpId="0" animBg="1"/>
      <p:bldP spid="10" grpId="1" animBg="1"/>
      <p:bldP spid="11" grpId="0" animBg="1"/>
      <p:bldP spid="11" grpId="1" animBg="1"/>
      <p:bldP spid="24" grpId="0" animBg="1"/>
      <p:bldP spid="24" grpId="1" animBg="1"/>
      <p:bldP spid="25" grpId="0" animBg="1"/>
      <p:bldP spid="25" grpId="1" animBg="1"/>
      <p:bldP spid="27" grpId="0" animBg="1"/>
      <p:bldP spid="27" grpId="1" animBg="1"/>
      <p:bldP spid="28" grpId="0" animBg="1"/>
      <p:bldP spid="28" grpId="1" animBg="1"/>
      <p:bldP spid="29" grpId="0"/>
      <p:bldP spid="29" grpId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举例：边缘提取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28788" y="1674487"/>
            <a:ext cx="9258980" cy="3425135"/>
          </a:xfrm>
          <a:prstGeom prst="rect">
            <a:avLst/>
          </a:prstGeom>
        </p:spPr>
      </p:pic>
      <p:sp>
        <p:nvSpPr>
          <p:cNvPr id="8" name="内容占位符 2"/>
          <p:cNvSpPr>
            <a:spLocks noGrp="1"/>
          </p:cNvSpPr>
          <p:nvPr>
            <p:ph sz="quarter" idx="1"/>
          </p:nvPr>
        </p:nvSpPr>
        <p:spPr>
          <a:xfrm>
            <a:off x="1219200" y="1674487"/>
            <a:ext cx="10363200" cy="4572000"/>
          </a:xfrm>
        </p:spPr>
        <p:txBody>
          <a:bodyPr>
            <a:normAutofit/>
          </a:bodyPr>
          <a:lstStyle/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zh-CN" altLang="en-US" sz="2000" dirty="0"/>
              <a:t>      图象                                                           匹配结果                                               加</a:t>
            </a:r>
            <a:r>
              <a:rPr lang="en-US" altLang="zh-CN" sz="2000" dirty="0"/>
              <a:t>sigmoid</a:t>
            </a:r>
            <a:endParaRPr lang="zh-CN" altLang="en-US" sz="2000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4495" y="1851711"/>
            <a:ext cx="5577664" cy="3077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76586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卷积核的大小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1219200" y="1209549"/>
            <a:ext cx="10363200" cy="4572000"/>
          </a:xfrm>
        </p:spPr>
        <p:txBody>
          <a:bodyPr/>
          <a:lstStyle/>
          <a:p>
            <a:endParaRPr lang="en-US" altLang="zh-CN" dirty="0"/>
          </a:p>
          <a:p>
            <a:r>
              <a:rPr lang="zh-CN" altLang="en-US" dirty="0"/>
              <a:t>对于二维输入，一般是</a:t>
            </a:r>
            <a:r>
              <a:rPr lang="en-US" altLang="zh-CN" dirty="0"/>
              <a:t>3×3</a:t>
            </a:r>
            <a:r>
              <a:rPr lang="zh-CN" altLang="en-US" dirty="0"/>
              <a:t>、</a:t>
            </a:r>
            <a:r>
              <a:rPr lang="en-US" altLang="zh-CN" dirty="0"/>
              <a:t>5×5</a:t>
            </a:r>
            <a:r>
              <a:rPr lang="zh-CN" altLang="en-US" dirty="0"/>
              <a:t>、</a:t>
            </a:r>
            <a:r>
              <a:rPr lang="en-US" altLang="zh-CN" dirty="0"/>
              <a:t>7×7…</a:t>
            </a:r>
            <a:endParaRPr lang="zh-CN" altLang="en-US" dirty="0"/>
          </a:p>
        </p:txBody>
      </p:sp>
      <p:grpSp>
        <p:nvGrpSpPr>
          <p:cNvPr id="4" name="组合 3"/>
          <p:cNvGrpSpPr/>
          <p:nvPr/>
        </p:nvGrpSpPr>
        <p:grpSpPr>
          <a:xfrm>
            <a:off x="7886858" y="2451945"/>
            <a:ext cx="962296" cy="977220"/>
            <a:chOff x="1489165" y="2769325"/>
            <a:chExt cx="962296" cy="977220"/>
          </a:xfrm>
          <a:solidFill>
            <a:schemeClr val="tx1"/>
          </a:solidFill>
        </p:grpSpPr>
        <p:sp>
          <p:nvSpPr>
            <p:cNvPr id="11" name="椭圆 10"/>
            <p:cNvSpPr/>
            <p:nvPr/>
          </p:nvSpPr>
          <p:spPr>
            <a:xfrm>
              <a:off x="1489165" y="2769325"/>
              <a:ext cx="235131" cy="26125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>
              <a:off x="1846217" y="2769325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3" name="椭圆 12"/>
            <p:cNvSpPr/>
            <p:nvPr/>
          </p:nvSpPr>
          <p:spPr>
            <a:xfrm>
              <a:off x="2203269" y="2769325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4" name="椭圆 13"/>
            <p:cNvSpPr/>
            <p:nvPr/>
          </p:nvSpPr>
          <p:spPr>
            <a:xfrm>
              <a:off x="1502226" y="3152502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5" name="椭圆 14"/>
            <p:cNvSpPr/>
            <p:nvPr/>
          </p:nvSpPr>
          <p:spPr>
            <a:xfrm>
              <a:off x="1859278" y="3152502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6" name="椭圆 15"/>
            <p:cNvSpPr/>
            <p:nvPr/>
          </p:nvSpPr>
          <p:spPr>
            <a:xfrm>
              <a:off x="2216330" y="3152502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7" name="椭圆 16"/>
            <p:cNvSpPr/>
            <p:nvPr/>
          </p:nvSpPr>
          <p:spPr>
            <a:xfrm>
              <a:off x="1502226" y="3485287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>
              <a:off x="1859278" y="3485287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>
              <a:off x="2216330" y="3485287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2647024" y="3225583"/>
            <a:ext cx="2378386" cy="2455640"/>
            <a:chOff x="1489165" y="2002971"/>
            <a:chExt cx="2378386" cy="2455640"/>
          </a:xfrm>
          <a:solidFill>
            <a:schemeClr val="tx1"/>
          </a:solidFill>
        </p:grpSpPr>
        <p:sp>
          <p:nvSpPr>
            <p:cNvPr id="31" name="椭圆 30"/>
            <p:cNvSpPr/>
            <p:nvPr/>
          </p:nvSpPr>
          <p:spPr>
            <a:xfrm>
              <a:off x="1489165" y="2002971"/>
              <a:ext cx="235131" cy="26125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2" name="椭圆 31"/>
            <p:cNvSpPr/>
            <p:nvPr/>
          </p:nvSpPr>
          <p:spPr>
            <a:xfrm>
              <a:off x="1846217" y="2002971"/>
              <a:ext cx="235131" cy="26125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3" name="椭圆 32"/>
            <p:cNvSpPr/>
            <p:nvPr/>
          </p:nvSpPr>
          <p:spPr>
            <a:xfrm>
              <a:off x="2203269" y="2002971"/>
              <a:ext cx="235131" cy="26125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4" name="椭圆 33"/>
            <p:cNvSpPr/>
            <p:nvPr/>
          </p:nvSpPr>
          <p:spPr>
            <a:xfrm>
              <a:off x="1493519" y="2386148"/>
              <a:ext cx="235131" cy="26125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5" name="椭圆 34"/>
            <p:cNvSpPr/>
            <p:nvPr/>
          </p:nvSpPr>
          <p:spPr>
            <a:xfrm>
              <a:off x="1850571" y="2386148"/>
              <a:ext cx="235131" cy="26125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6" name="椭圆 35"/>
            <p:cNvSpPr/>
            <p:nvPr/>
          </p:nvSpPr>
          <p:spPr>
            <a:xfrm>
              <a:off x="2207623" y="2386148"/>
              <a:ext cx="235131" cy="26125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7" name="椭圆 36"/>
            <p:cNvSpPr/>
            <p:nvPr/>
          </p:nvSpPr>
          <p:spPr>
            <a:xfrm>
              <a:off x="1489165" y="2769325"/>
              <a:ext cx="235131" cy="26125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8" name="椭圆 37"/>
            <p:cNvSpPr/>
            <p:nvPr/>
          </p:nvSpPr>
          <p:spPr>
            <a:xfrm>
              <a:off x="1846217" y="2769325"/>
              <a:ext cx="235131" cy="26125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9" name="椭圆 38"/>
            <p:cNvSpPr/>
            <p:nvPr/>
          </p:nvSpPr>
          <p:spPr>
            <a:xfrm>
              <a:off x="2203269" y="2769325"/>
              <a:ext cx="235131" cy="26125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0" name="椭圆 39"/>
            <p:cNvSpPr/>
            <p:nvPr/>
          </p:nvSpPr>
          <p:spPr>
            <a:xfrm>
              <a:off x="1502226" y="3152502"/>
              <a:ext cx="235131" cy="26125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1" name="椭圆 40"/>
            <p:cNvSpPr/>
            <p:nvPr/>
          </p:nvSpPr>
          <p:spPr>
            <a:xfrm>
              <a:off x="1859278" y="3152502"/>
              <a:ext cx="235131" cy="26125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2" name="椭圆 41"/>
            <p:cNvSpPr/>
            <p:nvPr/>
          </p:nvSpPr>
          <p:spPr>
            <a:xfrm>
              <a:off x="2216330" y="3152502"/>
              <a:ext cx="235131" cy="26125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3" name="椭圆 42"/>
            <p:cNvSpPr/>
            <p:nvPr/>
          </p:nvSpPr>
          <p:spPr>
            <a:xfrm>
              <a:off x="1502226" y="3485287"/>
              <a:ext cx="235131" cy="26125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4" name="椭圆 43"/>
            <p:cNvSpPr/>
            <p:nvPr/>
          </p:nvSpPr>
          <p:spPr>
            <a:xfrm>
              <a:off x="1859278" y="3485287"/>
              <a:ext cx="235131" cy="26125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5" name="椭圆 44"/>
            <p:cNvSpPr/>
            <p:nvPr/>
          </p:nvSpPr>
          <p:spPr>
            <a:xfrm>
              <a:off x="2216330" y="3485287"/>
              <a:ext cx="235131" cy="26125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6" name="椭圆 45"/>
            <p:cNvSpPr/>
            <p:nvPr/>
          </p:nvSpPr>
          <p:spPr>
            <a:xfrm>
              <a:off x="2547260" y="2011679"/>
              <a:ext cx="235131" cy="26125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7" name="椭圆 46"/>
            <p:cNvSpPr/>
            <p:nvPr/>
          </p:nvSpPr>
          <p:spPr>
            <a:xfrm>
              <a:off x="2551614" y="2394856"/>
              <a:ext cx="235131" cy="26125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" name="椭圆 47"/>
            <p:cNvSpPr/>
            <p:nvPr/>
          </p:nvSpPr>
          <p:spPr>
            <a:xfrm>
              <a:off x="2547260" y="2778033"/>
              <a:ext cx="235131" cy="26125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9" name="椭圆 48"/>
            <p:cNvSpPr/>
            <p:nvPr/>
          </p:nvSpPr>
          <p:spPr>
            <a:xfrm>
              <a:off x="2560321" y="3161210"/>
              <a:ext cx="235131" cy="26125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0" name="椭圆 49"/>
            <p:cNvSpPr/>
            <p:nvPr/>
          </p:nvSpPr>
          <p:spPr>
            <a:xfrm>
              <a:off x="2560321" y="3493995"/>
              <a:ext cx="235131" cy="26125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1" name="椭圆 50"/>
            <p:cNvSpPr/>
            <p:nvPr/>
          </p:nvSpPr>
          <p:spPr>
            <a:xfrm>
              <a:off x="2891251" y="2011679"/>
              <a:ext cx="235131" cy="26125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2" name="椭圆 51"/>
            <p:cNvSpPr/>
            <p:nvPr/>
          </p:nvSpPr>
          <p:spPr>
            <a:xfrm>
              <a:off x="2895605" y="2394856"/>
              <a:ext cx="235131" cy="26125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3" name="椭圆 52"/>
            <p:cNvSpPr/>
            <p:nvPr/>
          </p:nvSpPr>
          <p:spPr>
            <a:xfrm>
              <a:off x="2891251" y="2778033"/>
              <a:ext cx="235131" cy="26125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4" name="椭圆 53"/>
            <p:cNvSpPr/>
            <p:nvPr/>
          </p:nvSpPr>
          <p:spPr>
            <a:xfrm>
              <a:off x="2904312" y="3161210"/>
              <a:ext cx="235131" cy="26125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5" name="椭圆 54"/>
            <p:cNvSpPr/>
            <p:nvPr/>
          </p:nvSpPr>
          <p:spPr>
            <a:xfrm>
              <a:off x="2904312" y="3493995"/>
              <a:ext cx="235131" cy="26125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6" name="椭圆 55"/>
            <p:cNvSpPr/>
            <p:nvPr/>
          </p:nvSpPr>
          <p:spPr>
            <a:xfrm>
              <a:off x="3270068" y="2009032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3274422" y="2392209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8" name="椭圆 57"/>
            <p:cNvSpPr/>
            <p:nvPr/>
          </p:nvSpPr>
          <p:spPr>
            <a:xfrm>
              <a:off x="3270068" y="2775386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9" name="椭圆 58"/>
            <p:cNvSpPr/>
            <p:nvPr/>
          </p:nvSpPr>
          <p:spPr>
            <a:xfrm>
              <a:off x="3283129" y="3158563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0" name="椭圆 59"/>
            <p:cNvSpPr/>
            <p:nvPr/>
          </p:nvSpPr>
          <p:spPr>
            <a:xfrm>
              <a:off x="3283129" y="3491348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1" name="椭圆 60"/>
            <p:cNvSpPr/>
            <p:nvPr/>
          </p:nvSpPr>
          <p:spPr>
            <a:xfrm>
              <a:off x="3619359" y="2007911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2" name="椭圆 61"/>
            <p:cNvSpPr/>
            <p:nvPr/>
          </p:nvSpPr>
          <p:spPr>
            <a:xfrm>
              <a:off x="3623713" y="2391088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3" name="椭圆 62"/>
            <p:cNvSpPr/>
            <p:nvPr/>
          </p:nvSpPr>
          <p:spPr>
            <a:xfrm>
              <a:off x="3619359" y="2774265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4" name="椭圆 63"/>
            <p:cNvSpPr/>
            <p:nvPr/>
          </p:nvSpPr>
          <p:spPr>
            <a:xfrm>
              <a:off x="3632420" y="3157442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5" name="椭圆 64"/>
            <p:cNvSpPr/>
            <p:nvPr/>
          </p:nvSpPr>
          <p:spPr>
            <a:xfrm>
              <a:off x="3632420" y="3490227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6" name="椭圆 65"/>
            <p:cNvSpPr/>
            <p:nvPr/>
          </p:nvSpPr>
          <p:spPr>
            <a:xfrm>
              <a:off x="1502226" y="3837392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7" name="椭圆 66"/>
            <p:cNvSpPr/>
            <p:nvPr/>
          </p:nvSpPr>
          <p:spPr>
            <a:xfrm>
              <a:off x="1859278" y="3837392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8" name="椭圆 67"/>
            <p:cNvSpPr/>
            <p:nvPr/>
          </p:nvSpPr>
          <p:spPr>
            <a:xfrm>
              <a:off x="2216330" y="3837392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9" name="椭圆 68"/>
            <p:cNvSpPr/>
            <p:nvPr/>
          </p:nvSpPr>
          <p:spPr>
            <a:xfrm>
              <a:off x="2560321" y="3846100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0" name="椭圆 69"/>
            <p:cNvSpPr/>
            <p:nvPr/>
          </p:nvSpPr>
          <p:spPr>
            <a:xfrm>
              <a:off x="2904312" y="3846100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1" name="椭圆 70"/>
            <p:cNvSpPr/>
            <p:nvPr/>
          </p:nvSpPr>
          <p:spPr>
            <a:xfrm>
              <a:off x="3283129" y="3843453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2" name="椭圆 71"/>
            <p:cNvSpPr/>
            <p:nvPr/>
          </p:nvSpPr>
          <p:spPr>
            <a:xfrm>
              <a:off x="3632420" y="3842332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3" name="椭圆 72"/>
            <p:cNvSpPr/>
            <p:nvPr/>
          </p:nvSpPr>
          <p:spPr>
            <a:xfrm>
              <a:off x="1502226" y="4188645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4" name="椭圆 73"/>
            <p:cNvSpPr/>
            <p:nvPr/>
          </p:nvSpPr>
          <p:spPr>
            <a:xfrm>
              <a:off x="1859278" y="4188645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5" name="椭圆 74"/>
            <p:cNvSpPr/>
            <p:nvPr/>
          </p:nvSpPr>
          <p:spPr>
            <a:xfrm>
              <a:off x="2216330" y="4188645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6" name="椭圆 75"/>
            <p:cNvSpPr/>
            <p:nvPr/>
          </p:nvSpPr>
          <p:spPr>
            <a:xfrm>
              <a:off x="2560321" y="4197353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7" name="椭圆 76"/>
            <p:cNvSpPr/>
            <p:nvPr/>
          </p:nvSpPr>
          <p:spPr>
            <a:xfrm>
              <a:off x="2904312" y="4197353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8" name="椭圆 77"/>
            <p:cNvSpPr/>
            <p:nvPr/>
          </p:nvSpPr>
          <p:spPr>
            <a:xfrm>
              <a:off x="3283129" y="4194706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9" name="椭圆 78"/>
            <p:cNvSpPr/>
            <p:nvPr/>
          </p:nvSpPr>
          <p:spPr>
            <a:xfrm>
              <a:off x="3632420" y="4193585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</p:grpSp>
      <p:cxnSp>
        <p:nvCxnSpPr>
          <p:cNvPr id="80" name="直接箭头连接符 79"/>
          <p:cNvCxnSpPr>
            <a:stCxn id="31" idx="6"/>
            <a:endCxn id="11" idx="2"/>
          </p:cNvCxnSpPr>
          <p:nvPr/>
        </p:nvCxnSpPr>
        <p:spPr>
          <a:xfrm flipV="1">
            <a:off x="2882155" y="2582574"/>
            <a:ext cx="5004703" cy="77363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接箭头连接符 82"/>
          <p:cNvCxnSpPr>
            <a:stCxn id="32" idx="6"/>
            <a:endCxn id="11" idx="2"/>
          </p:cNvCxnSpPr>
          <p:nvPr/>
        </p:nvCxnSpPr>
        <p:spPr>
          <a:xfrm flipV="1">
            <a:off x="3239207" y="2582574"/>
            <a:ext cx="4647651" cy="77363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接箭头连接符 87"/>
          <p:cNvCxnSpPr>
            <a:stCxn id="33" idx="6"/>
            <a:endCxn id="11" idx="2"/>
          </p:cNvCxnSpPr>
          <p:nvPr/>
        </p:nvCxnSpPr>
        <p:spPr>
          <a:xfrm flipV="1">
            <a:off x="3596259" y="2582574"/>
            <a:ext cx="4290599" cy="77363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接箭头连接符 91"/>
          <p:cNvCxnSpPr>
            <a:stCxn id="34" idx="6"/>
            <a:endCxn id="11" idx="2"/>
          </p:cNvCxnSpPr>
          <p:nvPr/>
        </p:nvCxnSpPr>
        <p:spPr>
          <a:xfrm flipV="1">
            <a:off x="2886509" y="2582574"/>
            <a:ext cx="5000349" cy="115681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接箭头连接符 92"/>
          <p:cNvCxnSpPr>
            <a:stCxn id="51" idx="6"/>
            <a:endCxn id="11" idx="2"/>
          </p:cNvCxnSpPr>
          <p:nvPr/>
        </p:nvCxnSpPr>
        <p:spPr>
          <a:xfrm flipV="1">
            <a:off x="4284241" y="2582574"/>
            <a:ext cx="3602617" cy="78234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接箭头连接符 93"/>
          <p:cNvCxnSpPr>
            <a:stCxn id="46" idx="6"/>
            <a:endCxn id="11" idx="2"/>
          </p:cNvCxnSpPr>
          <p:nvPr/>
        </p:nvCxnSpPr>
        <p:spPr>
          <a:xfrm flipV="1">
            <a:off x="3940250" y="2582574"/>
            <a:ext cx="3946608" cy="78234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接箭头连接符 100"/>
          <p:cNvCxnSpPr>
            <a:stCxn id="52" idx="6"/>
            <a:endCxn id="11" idx="2"/>
          </p:cNvCxnSpPr>
          <p:nvPr/>
        </p:nvCxnSpPr>
        <p:spPr>
          <a:xfrm flipV="1">
            <a:off x="4288595" y="2582574"/>
            <a:ext cx="3598263" cy="116552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接箭头连接符 101"/>
          <p:cNvCxnSpPr>
            <a:stCxn id="47" idx="6"/>
            <a:endCxn id="11" idx="2"/>
          </p:cNvCxnSpPr>
          <p:nvPr/>
        </p:nvCxnSpPr>
        <p:spPr>
          <a:xfrm flipV="1">
            <a:off x="3944604" y="2582574"/>
            <a:ext cx="3942254" cy="116552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接箭头连接符 102"/>
          <p:cNvCxnSpPr>
            <a:stCxn id="36" idx="6"/>
            <a:endCxn id="11" idx="2"/>
          </p:cNvCxnSpPr>
          <p:nvPr/>
        </p:nvCxnSpPr>
        <p:spPr>
          <a:xfrm flipV="1">
            <a:off x="3600613" y="2582574"/>
            <a:ext cx="4286245" cy="115681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接箭头连接符 103"/>
          <p:cNvCxnSpPr>
            <a:stCxn id="35" idx="6"/>
            <a:endCxn id="11" idx="2"/>
          </p:cNvCxnSpPr>
          <p:nvPr/>
        </p:nvCxnSpPr>
        <p:spPr>
          <a:xfrm flipV="1">
            <a:off x="3243561" y="2582574"/>
            <a:ext cx="4643297" cy="115681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直接箭头连接符 119"/>
          <p:cNvCxnSpPr>
            <a:stCxn id="53" idx="6"/>
            <a:endCxn id="11" idx="2"/>
          </p:cNvCxnSpPr>
          <p:nvPr/>
        </p:nvCxnSpPr>
        <p:spPr>
          <a:xfrm flipV="1">
            <a:off x="4284241" y="2582574"/>
            <a:ext cx="3602617" cy="154870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直接箭头连接符 120"/>
          <p:cNvCxnSpPr>
            <a:stCxn id="48" idx="6"/>
            <a:endCxn id="11" idx="2"/>
          </p:cNvCxnSpPr>
          <p:nvPr/>
        </p:nvCxnSpPr>
        <p:spPr>
          <a:xfrm flipV="1">
            <a:off x="3940250" y="2582574"/>
            <a:ext cx="3946608" cy="154870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直接箭头连接符 121"/>
          <p:cNvCxnSpPr>
            <a:stCxn id="39" idx="6"/>
            <a:endCxn id="11" idx="2"/>
          </p:cNvCxnSpPr>
          <p:nvPr/>
        </p:nvCxnSpPr>
        <p:spPr>
          <a:xfrm flipV="1">
            <a:off x="3596259" y="2582574"/>
            <a:ext cx="4290599" cy="153999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直接箭头连接符 122"/>
          <p:cNvCxnSpPr>
            <a:stCxn id="38" idx="6"/>
            <a:endCxn id="11" idx="2"/>
          </p:cNvCxnSpPr>
          <p:nvPr/>
        </p:nvCxnSpPr>
        <p:spPr>
          <a:xfrm flipV="1">
            <a:off x="3239207" y="2582574"/>
            <a:ext cx="4647651" cy="153999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直接箭头连接符 123"/>
          <p:cNvCxnSpPr>
            <a:stCxn id="37" idx="6"/>
            <a:endCxn id="11" idx="2"/>
          </p:cNvCxnSpPr>
          <p:nvPr/>
        </p:nvCxnSpPr>
        <p:spPr>
          <a:xfrm flipV="1">
            <a:off x="2882155" y="2582574"/>
            <a:ext cx="5004703" cy="153999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直接箭头连接符 137"/>
          <p:cNvCxnSpPr>
            <a:stCxn id="54" idx="6"/>
            <a:endCxn id="11" idx="2"/>
          </p:cNvCxnSpPr>
          <p:nvPr/>
        </p:nvCxnSpPr>
        <p:spPr>
          <a:xfrm flipV="1">
            <a:off x="4297302" y="2582574"/>
            <a:ext cx="3589556" cy="193187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直接箭头连接符 138"/>
          <p:cNvCxnSpPr>
            <a:stCxn id="49" idx="6"/>
            <a:endCxn id="11" idx="2"/>
          </p:cNvCxnSpPr>
          <p:nvPr/>
        </p:nvCxnSpPr>
        <p:spPr>
          <a:xfrm flipV="1">
            <a:off x="3953311" y="2582574"/>
            <a:ext cx="3933547" cy="193187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直接箭头连接符 139"/>
          <p:cNvCxnSpPr>
            <a:stCxn id="42" idx="5"/>
            <a:endCxn id="11" idx="2"/>
          </p:cNvCxnSpPr>
          <p:nvPr/>
        </p:nvCxnSpPr>
        <p:spPr>
          <a:xfrm flipV="1">
            <a:off x="3574886" y="2582574"/>
            <a:ext cx="4311972" cy="201553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直接箭头连接符 140"/>
          <p:cNvCxnSpPr>
            <a:stCxn id="41" idx="6"/>
            <a:endCxn id="11" idx="2"/>
          </p:cNvCxnSpPr>
          <p:nvPr/>
        </p:nvCxnSpPr>
        <p:spPr>
          <a:xfrm flipV="1">
            <a:off x="3252268" y="2582574"/>
            <a:ext cx="4634590" cy="192316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直接箭头连接符 141"/>
          <p:cNvCxnSpPr>
            <a:stCxn id="40" idx="6"/>
            <a:endCxn id="11" idx="2"/>
          </p:cNvCxnSpPr>
          <p:nvPr/>
        </p:nvCxnSpPr>
        <p:spPr>
          <a:xfrm flipV="1">
            <a:off x="2895216" y="2582574"/>
            <a:ext cx="4991642" cy="192316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直接箭头连接符 158"/>
          <p:cNvCxnSpPr>
            <a:stCxn id="55" idx="6"/>
            <a:endCxn id="11" idx="2"/>
          </p:cNvCxnSpPr>
          <p:nvPr/>
        </p:nvCxnSpPr>
        <p:spPr>
          <a:xfrm flipV="1">
            <a:off x="4297302" y="2582574"/>
            <a:ext cx="3589556" cy="226466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直接箭头连接符 159"/>
          <p:cNvCxnSpPr>
            <a:stCxn id="50" idx="6"/>
            <a:endCxn id="11" idx="2"/>
          </p:cNvCxnSpPr>
          <p:nvPr/>
        </p:nvCxnSpPr>
        <p:spPr>
          <a:xfrm flipV="1">
            <a:off x="3953311" y="2582574"/>
            <a:ext cx="3933547" cy="226466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直接箭头连接符 160"/>
          <p:cNvCxnSpPr>
            <a:stCxn id="45" idx="6"/>
            <a:endCxn id="11" idx="2"/>
          </p:cNvCxnSpPr>
          <p:nvPr/>
        </p:nvCxnSpPr>
        <p:spPr>
          <a:xfrm flipV="1">
            <a:off x="3609320" y="2582574"/>
            <a:ext cx="4277538" cy="225595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直接箭头连接符 161"/>
          <p:cNvCxnSpPr>
            <a:stCxn id="44" idx="6"/>
            <a:endCxn id="11" idx="2"/>
          </p:cNvCxnSpPr>
          <p:nvPr/>
        </p:nvCxnSpPr>
        <p:spPr>
          <a:xfrm flipV="1">
            <a:off x="3252268" y="2582574"/>
            <a:ext cx="4634590" cy="225595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直接箭头连接符 162"/>
          <p:cNvCxnSpPr>
            <a:stCxn id="43" idx="6"/>
            <a:endCxn id="11" idx="2"/>
          </p:cNvCxnSpPr>
          <p:nvPr/>
        </p:nvCxnSpPr>
        <p:spPr>
          <a:xfrm flipV="1">
            <a:off x="2895216" y="2582574"/>
            <a:ext cx="4991642" cy="225595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740580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填充</a:t>
            </a:r>
          </a:p>
        </p:txBody>
      </p:sp>
      <p:sp>
        <p:nvSpPr>
          <p:cNvPr id="15" name="椭圆 14"/>
          <p:cNvSpPr/>
          <p:nvPr/>
        </p:nvSpPr>
        <p:spPr>
          <a:xfrm>
            <a:off x="3382349" y="3413633"/>
            <a:ext cx="235131" cy="26125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3739401" y="3413633"/>
            <a:ext cx="235131" cy="26125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4096453" y="3413633"/>
            <a:ext cx="235131" cy="26125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3386703" y="3796810"/>
            <a:ext cx="235131" cy="26125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3743755" y="3796810"/>
            <a:ext cx="235131" cy="26125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4100807" y="3796810"/>
            <a:ext cx="235131" cy="26125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3382349" y="4179987"/>
            <a:ext cx="235131" cy="26125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3739401" y="4179987"/>
            <a:ext cx="235131" cy="26125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3" name="椭圆 22"/>
          <p:cNvSpPr/>
          <p:nvPr/>
        </p:nvSpPr>
        <p:spPr>
          <a:xfrm>
            <a:off x="4096453" y="4179987"/>
            <a:ext cx="235131" cy="26125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4" name="椭圆 23"/>
          <p:cNvSpPr/>
          <p:nvPr/>
        </p:nvSpPr>
        <p:spPr>
          <a:xfrm>
            <a:off x="3395410" y="4563164"/>
            <a:ext cx="235131" cy="26125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5" name="椭圆 24"/>
          <p:cNvSpPr/>
          <p:nvPr/>
        </p:nvSpPr>
        <p:spPr>
          <a:xfrm>
            <a:off x="3752462" y="4563164"/>
            <a:ext cx="235131" cy="26125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6" name="椭圆 25"/>
          <p:cNvSpPr/>
          <p:nvPr/>
        </p:nvSpPr>
        <p:spPr>
          <a:xfrm>
            <a:off x="4109514" y="4563164"/>
            <a:ext cx="235131" cy="26125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7" name="椭圆 26"/>
          <p:cNvSpPr/>
          <p:nvPr/>
        </p:nvSpPr>
        <p:spPr>
          <a:xfrm>
            <a:off x="3395410" y="4895949"/>
            <a:ext cx="235131" cy="26125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8" name="椭圆 27"/>
          <p:cNvSpPr/>
          <p:nvPr/>
        </p:nvSpPr>
        <p:spPr>
          <a:xfrm>
            <a:off x="3752462" y="4895949"/>
            <a:ext cx="235131" cy="26125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9" name="椭圆 28"/>
          <p:cNvSpPr/>
          <p:nvPr/>
        </p:nvSpPr>
        <p:spPr>
          <a:xfrm>
            <a:off x="4109514" y="4895949"/>
            <a:ext cx="235131" cy="26125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0" name="椭圆 29"/>
          <p:cNvSpPr/>
          <p:nvPr/>
        </p:nvSpPr>
        <p:spPr>
          <a:xfrm>
            <a:off x="4440444" y="3422341"/>
            <a:ext cx="235131" cy="26125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1" name="椭圆 30"/>
          <p:cNvSpPr/>
          <p:nvPr/>
        </p:nvSpPr>
        <p:spPr>
          <a:xfrm>
            <a:off x="4444798" y="3805518"/>
            <a:ext cx="235131" cy="26125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2" name="椭圆 31"/>
          <p:cNvSpPr/>
          <p:nvPr/>
        </p:nvSpPr>
        <p:spPr>
          <a:xfrm>
            <a:off x="4440444" y="4188695"/>
            <a:ext cx="235131" cy="26125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3" name="椭圆 32"/>
          <p:cNvSpPr/>
          <p:nvPr/>
        </p:nvSpPr>
        <p:spPr>
          <a:xfrm>
            <a:off x="4453505" y="4571872"/>
            <a:ext cx="235131" cy="26125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4" name="椭圆 33"/>
          <p:cNvSpPr/>
          <p:nvPr/>
        </p:nvSpPr>
        <p:spPr>
          <a:xfrm>
            <a:off x="4453505" y="4904657"/>
            <a:ext cx="235131" cy="26125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5" name="椭圆 34"/>
          <p:cNvSpPr/>
          <p:nvPr/>
        </p:nvSpPr>
        <p:spPr>
          <a:xfrm>
            <a:off x="4784435" y="3422341"/>
            <a:ext cx="235131" cy="26125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6" name="椭圆 35"/>
          <p:cNvSpPr/>
          <p:nvPr/>
        </p:nvSpPr>
        <p:spPr>
          <a:xfrm>
            <a:off x="4788789" y="3805518"/>
            <a:ext cx="235131" cy="26125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7" name="椭圆 36"/>
          <p:cNvSpPr/>
          <p:nvPr/>
        </p:nvSpPr>
        <p:spPr>
          <a:xfrm>
            <a:off x="4784435" y="4188695"/>
            <a:ext cx="235131" cy="26125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" name="椭圆 37"/>
          <p:cNvSpPr/>
          <p:nvPr/>
        </p:nvSpPr>
        <p:spPr>
          <a:xfrm>
            <a:off x="4797496" y="4571872"/>
            <a:ext cx="235131" cy="26125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9" name="椭圆 38"/>
          <p:cNvSpPr/>
          <p:nvPr/>
        </p:nvSpPr>
        <p:spPr>
          <a:xfrm>
            <a:off x="4797496" y="4904657"/>
            <a:ext cx="235131" cy="26125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87" name="组合 86"/>
          <p:cNvGrpSpPr/>
          <p:nvPr/>
        </p:nvGrpSpPr>
        <p:grpSpPr>
          <a:xfrm>
            <a:off x="3003529" y="2979565"/>
            <a:ext cx="2421860" cy="2586547"/>
            <a:chOff x="3003529" y="2979565"/>
            <a:chExt cx="2421860" cy="2586547"/>
          </a:xfrm>
        </p:grpSpPr>
        <p:sp>
          <p:nvSpPr>
            <p:cNvPr id="63" name="椭圆 62"/>
            <p:cNvSpPr/>
            <p:nvPr/>
          </p:nvSpPr>
          <p:spPr>
            <a:xfrm>
              <a:off x="5154548" y="3424436"/>
              <a:ext cx="235131" cy="261258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4" name="椭圆 63"/>
            <p:cNvSpPr/>
            <p:nvPr/>
          </p:nvSpPr>
          <p:spPr>
            <a:xfrm>
              <a:off x="5158902" y="3807613"/>
              <a:ext cx="235131" cy="261258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5" name="椭圆 64"/>
            <p:cNvSpPr/>
            <p:nvPr/>
          </p:nvSpPr>
          <p:spPr>
            <a:xfrm>
              <a:off x="5154548" y="4190790"/>
              <a:ext cx="235131" cy="261258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6" name="椭圆 65"/>
            <p:cNvSpPr/>
            <p:nvPr/>
          </p:nvSpPr>
          <p:spPr>
            <a:xfrm>
              <a:off x="5167609" y="4573967"/>
              <a:ext cx="235131" cy="261258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7" name="椭圆 66"/>
            <p:cNvSpPr/>
            <p:nvPr/>
          </p:nvSpPr>
          <p:spPr>
            <a:xfrm>
              <a:off x="5167609" y="4906752"/>
              <a:ext cx="235131" cy="261258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8" name="椭圆 67"/>
            <p:cNvSpPr/>
            <p:nvPr/>
          </p:nvSpPr>
          <p:spPr>
            <a:xfrm>
              <a:off x="3003529" y="3386874"/>
              <a:ext cx="235131" cy="261258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9" name="椭圆 68"/>
            <p:cNvSpPr/>
            <p:nvPr/>
          </p:nvSpPr>
          <p:spPr>
            <a:xfrm>
              <a:off x="3007883" y="3770051"/>
              <a:ext cx="235131" cy="261258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0" name="椭圆 69"/>
            <p:cNvSpPr/>
            <p:nvPr/>
          </p:nvSpPr>
          <p:spPr>
            <a:xfrm>
              <a:off x="3003529" y="4153228"/>
              <a:ext cx="235131" cy="261258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1" name="椭圆 70"/>
            <p:cNvSpPr/>
            <p:nvPr/>
          </p:nvSpPr>
          <p:spPr>
            <a:xfrm>
              <a:off x="3016590" y="4536405"/>
              <a:ext cx="235131" cy="261258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2" name="椭圆 71"/>
            <p:cNvSpPr/>
            <p:nvPr/>
          </p:nvSpPr>
          <p:spPr>
            <a:xfrm>
              <a:off x="3016590" y="4869190"/>
              <a:ext cx="235131" cy="261258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3" name="椭圆 72"/>
            <p:cNvSpPr/>
            <p:nvPr/>
          </p:nvSpPr>
          <p:spPr>
            <a:xfrm>
              <a:off x="3418059" y="5294051"/>
              <a:ext cx="235131" cy="261258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4" name="椭圆 73"/>
            <p:cNvSpPr/>
            <p:nvPr/>
          </p:nvSpPr>
          <p:spPr>
            <a:xfrm>
              <a:off x="3775111" y="5294051"/>
              <a:ext cx="235131" cy="261258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5" name="椭圆 74"/>
            <p:cNvSpPr/>
            <p:nvPr/>
          </p:nvSpPr>
          <p:spPr>
            <a:xfrm>
              <a:off x="4132163" y="5294051"/>
              <a:ext cx="235131" cy="261258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6" name="椭圆 75"/>
            <p:cNvSpPr/>
            <p:nvPr/>
          </p:nvSpPr>
          <p:spPr>
            <a:xfrm>
              <a:off x="4476154" y="5302759"/>
              <a:ext cx="235131" cy="261258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7" name="椭圆 76"/>
            <p:cNvSpPr/>
            <p:nvPr/>
          </p:nvSpPr>
          <p:spPr>
            <a:xfrm>
              <a:off x="4820145" y="5302759"/>
              <a:ext cx="235131" cy="261258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8" name="椭圆 77"/>
            <p:cNvSpPr/>
            <p:nvPr/>
          </p:nvSpPr>
          <p:spPr>
            <a:xfrm>
              <a:off x="5190258" y="5304854"/>
              <a:ext cx="235131" cy="261258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9" name="椭圆 78"/>
            <p:cNvSpPr/>
            <p:nvPr/>
          </p:nvSpPr>
          <p:spPr>
            <a:xfrm>
              <a:off x="3039239" y="5267292"/>
              <a:ext cx="235131" cy="261258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0" name="椭圆 79"/>
            <p:cNvSpPr/>
            <p:nvPr/>
          </p:nvSpPr>
          <p:spPr>
            <a:xfrm>
              <a:off x="3396948" y="3006324"/>
              <a:ext cx="235131" cy="261258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1" name="椭圆 80"/>
            <p:cNvSpPr/>
            <p:nvPr/>
          </p:nvSpPr>
          <p:spPr>
            <a:xfrm>
              <a:off x="3754000" y="3006324"/>
              <a:ext cx="235131" cy="261258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2" name="椭圆 81"/>
            <p:cNvSpPr/>
            <p:nvPr/>
          </p:nvSpPr>
          <p:spPr>
            <a:xfrm>
              <a:off x="4111052" y="3006324"/>
              <a:ext cx="235131" cy="261258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3" name="椭圆 82"/>
            <p:cNvSpPr/>
            <p:nvPr/>
          </p:nvSpPr>
          <p:spPr>
            <a:xfrm>
              <a:off x="4455043" y="3015032"/>
              <a:ext cx="235131" cy="261258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4" name="椭圆 83"/>
            <p:cNvSpPr/>
            <p:nvPr/>
          </p:nvSpPr>
          <p:spPr>
            <a:xfrm>
              <a:off x="4799034" y="3015032"/>
              <a:ext cx="235131" cy="261258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5" name="椭圆 84"/>
            <p:cNvSpPr/>
            <p:nvPr/>
          </p:nvSpPr>
          <p:spPr>
            <a:xfrm>
              <a:off x="5169147" y="3017127"/>
              <a:ext cx="235131" cy="261258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6" name="椭圆 85"/>
            <p:cNvSpPr/>
            <p:nvPr/>
          </p:nvSpPr>
          <p:spPr>
            <a:xfrm>
              <a:off x="3018128" y="2979565"/>
              <a:ext cx="235131" cy="261258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88" name="组合 87"/>
          <p:cNvGrpSpPr/>
          <p:nvPr/>
        </p:nvGrpSpPr>
        <p:grpSpPr>
          <a:xfrm>
            <a:off x="3016590" y="1965105"/>
            <a:ext cx="3914508" cy="2059624"/>
            <a:chOff x="3016590" y="1965105"/>
            <a:chExt cx="3914508" cy="2059624"/>
          </a:xfrm>
        </p:grpSpPr>
        <p:grpSp>
          <p:nvGrpSpPr>
            <p:cNvPr id="40" name="组合 39"/>
            <p:cNvGrpSpPr/>
            <p:nvPr/>
          </p:nvGrpSpPr>
          <p:grpSpPr>
            <a:xfrm>
              <a:off x="3016590" y="1965105"/>
              <a:ext cx="3914508" cy="1928996"/>
              <a:chOff x="6418222" y="2455767"/>
              <a:chExt cx="3914508" cy="1928996"/>
            </a:xfrm>
          </p:grpSpPr>
          <p:cxnSp>
            <p:nvCxnSpPr>
              <p:cNvPr id="41" name="直接箭头连接符 40"/>
              <p:cNvCxnSpPr>
                <a:endCxn id="5" idx="2"/>
              </p:cNvCxnSpPr>
              <p:nvPr/>
            </p:nvCxnSpPr>
            <p:spPr>
              <a:xfrm flipV="1">
                <a:off x="7132326" y="2564674"/>
                <a:ext cx="3200404" cy="1053735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直接箭头连接符 41"/>
              <p:cNvCxnSpPr>
                <a:endCxn id="5" idx="2"/>
              </p:cNvCxnSpPr>
              <p:nvPr/>
            </p:nvCxnSpPr>
            <p:spPr>
              <a:xfrm flipV="1">
                <a:off x="6418222" y="2564674"/>
                <a:ext cx="3914508" cy="1053735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接箭头连接符 42"/>
              <p:cNvCxnSpPr>
                <a:endCxn id="5" idx="2"/>
              </p:cNvCxnSpPr>
              <p:nvPr/>
            </p:nvCxnSpPr>
            <p:spPr>
              <a:xfrm flipV="1">
                <a:off x="7132326" y="2564674"/>
                <a:ext cx="3200404" cy="1820089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接箭头连接符 43"/>
              <p:cNvCxnSpPr>
                <a:endCxn id="5" idx="2"/>
              </p:cNvCxnSpPr>
              <p:nvPr/>
            </p:nvCxnSpPr>
            <p:spPr>
              <a:xfrm flipV="1">
                <a:off x="6418222" y="2564674"/>
                <a:ext cx="3914508" cy="1820089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接箭头连接符 44"/>
              <p:cNvCxnSpPr>
                <a:endCxn id="5" idx="2"/>
              </p:cNvCxnSpPr>
              <p:nvPr/>
            </p:nvCxnSpPr>
            <p:spPr>
              <a:xfrm flipV="1">
                <a:off x="6775274" y="2564674"/>
                <a:ext cx="3557456" cy="1053735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接箭头连接符 45"/>
              <p:cNvCxnSpPr>
                <a:endCxn id="5" idx="2"/>
              </p:cNvCxnSpPr>
              <p:nvPr/>
            </p:nvCxnSpPr>
            <p:spPr>
              <a:xfrm flipV="1">
                <a:off x="6775274" y="2564674"/>
                <a:ext cx="3557456" cy="1820089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接箭头连接符 46"/>
              <p:cNvCxnSpPr>
                <a:endCxn id="5" idx="2"/>
              </p:cNvCxnSpPr>
              <p:nvPr/>
            </p:nvCxnSpPr>
            <p:spPr>
              <a:xfrm flipV="1">
                <a:off x="6422576" y="2564673"/>
                <a:ext cx="3910154" cy="1436912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直接箭头连接符 47"/>
              <p:cNvCxnSpPr>
                <a:endCxn id="5" idx="2"/>
              </p:cNvCxnSpPr>
              <p:nvPr/>
            </p:nvCxnSpPr>
            <p:spPr>
              <a:xfrm flipV="1">
                <a:off x="6775274" y="2564674"/>
                <a:ext cx="3557456" cy="1053735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接箭头连接符 48"/>
              <p:cNvCxnSpPr>
                <a:endCxn id="5" idx="2"/>
              </p:cNvCxnSpPr>
              <p:nvPr/>
            </p:nvCxnSpPr>
            <p:spPr>
              <a:xfrm flipV="1">
                <a:off x="6779628" y="2564673"/>
                <a:ext cx="3553102" cy="1436912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接箭头连接符 49"/>
              <p:cNvCxnSpPr>
                <a:endCxn id="5" idx="2"/>
              </p:cNvCxnSpPr>
              <p:nvPr/>
            </p:nvCxnSpPr>
            <p:spPr>
              <a:xfrm flipV="1">
                <a:off x="7136680" y="2564673"/>
                <a:ext cx="3196050" cy="1436912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文本框 50"/>
              <p:cNvSpPr txBox="1"/>
              <p:nvPr/>
            </p:nvSpPr>
            <p:spPr>
              <a:xfrm>
                <a:off x="8451677" y="2455767"/>
                <a:ext cx="59218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400" b="1" i="1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W</a:t>
                </a:r>
                <a:endParaRPr kumimoji="0" lang="zh-CN" altLang="en-US" sz="2400" b="1" i="1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p:grpSp>
        <p:grpSp>
          <p:nvGrpSpPr>
            <p:cNvPr id="52" name="组合 51"/>
            <p:cNvGrpSpPr/>
            <p:nvPr/>
          </p:nvGrpSpPr>
          <p:grpSpPr>
            <a:xfrm>
              <a:off x="3016591" y="2997117"/>
              <a:ext cx="953589" cy="1027612"/>
              <a:chOff x="1489165" y="2002971"/>
              <a:chExt cx="953589" cy="1027612"/>
            </a:xfrm>
          </p:grpSpPr>
          <p:sp>
            <p:nvSpPr>
              <p:cNvPr id="53" name="椭圆 52"/>
              <p:cNvSpPr/>
              <p:nvPr/>
            </p:nvSpPr>
            <p:spPr>
              <a:xfrm>
                <a:off x="1489165" y="2002971"/>
                <a:ext cx="235131" cy="26125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54" name="椭圆 53"/>
              <p:cNvSpPr/>
              <p:nvPr/>
            </p:nvSpPr>
            <p:spPr>
              <a:xfrm>
                <a:off x="1846217" y="2002971"/>
                <a:ext cx="235131" cy="26125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55" name="椭圆 54"/>
              <p:cNvSpPr/>
              <p:nvPr/>
            </p:nvSpPr>
            <p:spPr>
              <a:xfrm>
                <a:off x="2203269" y="2002971"/>
                <a:ext cx="235131" cy="26125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56" name="椭圆 55"/>
              <p:cNvSpPr/>
              <p:nvPr/>
            </p:nvSpPr>
            <p:spPr>
              <a:xfrm>
                <a:off x="1493519" y="2386148"/>
                <a:ext cx="235131" cy="26125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57" name="椭圆 56"/>
              <p:cNvSpPr/>
              <p:nvPr/>
            </p:nvSpPr>
            <p:spPr>
              <a:xfrm>
                <a:off x="1850571" y="2386148"/>
                <a:ext cx="235131" cy="26125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58" name="椭圆 57"/>
              <p:cNvSpPr/>
              <p:nvPr/>
            </p:nvSpPr>
            <p:spPr>
              <a:xfrm>
                <a:off x="2207623" y="2386148"/>
                <a:ext cx="235131" cy="26125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59" name="椭圆 58"/>
              <p:cNvSpPr/>
              <p:nvPr/>
            </p:nvSpPr>
            <p:spPr>
              <a:xfrm>
                <a:off x="1489165" y="2769325"/>
                <a:ext cx="235131" cy="26125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60" name="椭圆 59"/>
              <p:cNvSpPr/>
              <p:nvPr/>
            </p:nvSpPr>
            <p:spPr>
              <a:xfrm>
                <a:off x="1846217" y="2769325"/>
                <a:ext cx="235131" cy="26125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61" name="椭圆 60"/>
              <p:cNvSpPr/>
              <p:nvPr/>
            </p:nvSpPr>
            <p:spPr>
              <a:xfrm>
                <a:off x="2203269" y="2769325"/>
                <a:ext cx="235131" cy="26125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p:grpSp>
      </p:grpSp>
      <p:grpSp>
        <p:nvGrpSpPr>
          <p:cNvPr id="141" name="组合 140"/>
          <p:cNvGrpSpPr/>
          <p:nvPr/>
        </p:nvGrpSpPr>
        <p:grpSpPr>
          <a:xfrm>
            <a:off x="6944163" y="1965105"/>
            <a:ext cx="1658984" cy="1793966"/>
            <a:chOff x="7309915" y="2351200"/>
            <a:chExt cx="1658984" cy="1793966"/>
          </a:xfrm>
        </p:grpSpPr>
        <p:sp>
          <p:nvSpPr>
            <p:cNvPr id="142" name="椭圆 141"/>
            <p:cNvSpPr/>
            <p:nvPr/>
          </p:nvSpPr>
          <p:spPr>
            <a:xfrm>
              <a:off x="7309915" y="2351200"/>
              <a:ext cx="235131" cy="261258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43" name="椭圆 142"/>
            <p:cNvSpPr/>
            <p:nvPr/>
          </p:nvSpPr>
          <p:spPr>
            <a:xfrm>
              <a:off x="7666967" y="2351200"/>
              <a:ext cx="235131" cy="261258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44" name="椭圆 143"/>
            <p:cNvSpPr/>
            <p:nvPr/>
          </p:nvSpPr>
          <p:spPr>
            <a:xfrm>
              <a:off x="8024019" y="2351200"/>
              <a:ext cx="235131" cy="261258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45" name="椭圆 144"/>
            <p:cNvSpPr/>
            <p:nvPr/>
          </p:nvSpPr>
          <p:spPr>
            <a:xfrm>
              <a:off x="7314269" y="2734377"/>
              <a:ext cx="235131" cy="261258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46" name="椭圆 145"/>
            <p:cNvSpPr/>
            <p:nvPr/>
          </p:nvSpPr>
          <p:spPr>
            <a:xfrm>
              <a:off x="7671321" y="2734377"/>
              <a:ext cx="235131" cy="261258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47" name="椭圆 146"/>
            <p:cNvSpPr/>
            <p:nvPr/>
          </p:nvSpPr>
          <p:spPr>
            <a:xfrm>
              <a:off x="8028373" y="2734377"/>
              <a:ext cx="235131" cy="261258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48" name="椭圆 147"/>
            <p:cNvSpPr/>
            <p:nvPr/>
          </p:nvSpPr>
          <p:spPr>
            <a:xfrm>
              <a:off x="7309915" y="3117554"/>
              <a:ext cx="235131" cy="261258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49" name="椭圆 148"/>
            <p:cNvSpPr/>
            <p:nvPr/>
          </p:nvSpPr>
          <p:spPr>
            <a:xfrm>
              <a:off x="7666967" y="3117554"/>
              <a:ext cx="235131" cy="261258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50" name="椭圆 149"/>
            <p:cNvSpPr/>
            <p:nvPr/>
          </p:nvSpPr>
          <p:spPr>
            <a:xfrm>
              <a:off x="8024019" y="3117554"/>
              <a:ext cx="235131" cy="261258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51" name="椭圆 150"/>
            <p:cNvSpPr/>
            <p:nvPr/>
          </p:nvSpPr>
          <p:spPr>
            <a:xfrm>
              <a:off x="7309915" y="3502213"/>
              <a:ext cx="235131" cy="261258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52" name="椭圆 151"/>
            <p:cNvSpPr/>
            <p:nvPr/>
          </p:nvSpPr>
          <p:spPr>
            <a:xfrm>
              <a:off x="7666967" y="3502213"/>
              <a:ext cx="235131" cy="261258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53" name="椭圆 152"/>
            <p:cNvSpPr/>
            <p:nvPr/>
          </p:nvSpPr>
          <p:spPr>
            <a:xfrm>
              <a:off x="8024019" y="3502213"/>
              <a:ext cx="235131" cy="261258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54" name="椭圆 153"/>
            <p:cNvSpPr/>
            <p:nvPr/>
          </p:nvSpPr>
          <p:spPr>
            <a:xfrm>
              <a:off x="7309915" y="3883908"/>
              <a:ext cx="235131" cy="261258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55" name="椭圆 154"/>
            <p:cNvSpPr/>
            <p:nvPr/>
          </p:nvSpPr>
          <p:spPr>
            <a:xfrm>
              <a:off x="7666967" y="3883908"/>
              <a:ext cx="235131" cy="261258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56" name="椭圆 155"/>
            <p:cNvSpPr/>
            <p:nvPr/>
          </p:nvSpPr>
          <p:spPr>
            <a:xfrm>
              <a:off x="8024019" y="3883908"/>
              <a:ext cx="235131" cy="261258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57" name="椭圆 156"/>
            <p:cNvSpPr/>
            <p:nvPr/>
          </p:nvSpPr>
          <p:spPr>
            <a:xfrm>
              <a:off x="8368016" y="2351200"/>
              <a:ext cx="235131" cy="261258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58" name="椭圆 157"/>
            <p:cNvSpPr/>
            <p:nvPr/>
          </p:nvSpPr>
          <p:spPr>
            <a:xfrm>
              <a:off x="8372370" y="2734377"/>
              <a:ext cx="235131" cy="261258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59" name="椭圆 158"/>
            <p:cNvSpPr/>
            <p:nvPr/>
          </p:nvSpPr>
          <p:spPr>
            <a:xfrm>
              <a:off x="8368016" y="3117554"/>
              <a:ext cx="235131" cy="261258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60" name="椭圆 159"/>
            <p:cNvSpPr/>
            <p:nvPr/>
          </p:nvSpPr>
          <p:spPr>
            <a:xfrm>
              <a:off x="8368016" y="3502213"/>
              <a:ext cx="235131" cy="261258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61" name="椭圆 160"/>
            <p:cNvSpPr/>
            <p:nvPr/>
          </p:nvSpPr>
          <p:spPr>
            <a:xfrm>
              <a:off x="8368016" y="3883908"/>
              <a:ext cx="235131" cy="261258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62" name="椭圆 161"/>
            <p:cNvSpPr/>
            <p:nvPr/>
          </p:nvSpPr>
          <p:spPr>
            <a:xfrm>
              <a:off x="8729414" y="2351200"/>
              <a:ext cx="235131" cy="261258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63" name="椭圆 162"/>
            <p:cNvSpPr/>
            <p:nvPr/>
          </p:nvSpPr>
          <p:spPr>
            <a:xfrm>
              <a:off x="8733768" y="2734377"/>
              <a:ext cx="235131" cy="261258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64" name="椭圆 163"/>
            <p:cNvSpPr/>
            <p:nvPr/>
          </p:nvSpPr>
          <p:spPr>
            <a:xfrm>
              <a:off x="8729414" y="3117554"/>
              <a:ext cx="235131" cy="261258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65" name="椭圆 164"/>
            <p:cNvSpPr/>
            <p:nvPr/>
          </p:nvSpPr>
          <p:spPr>
            <a:xfrm>
              <a:off x="8729414" y="3502213"/>
              <a:ext cx="235131" cy="261258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66" name="椭圆 165"/>
            <p:cNvSpPr/>
            <p:nvPr/>
          </p:nvSpPr>
          <p:spPr>
            <a:xfrm>
              <a:off x="8729414" y="3883908"/>
              <a:ext cx="235131" cy="261258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98692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步长</a:t>
            </a:r>
          </a:p>
        </p:txBody>
      </p:sp>
      <p:grpSp>
        <p:nvGrpSpPr>
          <p:cNvPr id="243" name="组合 242"/>
          <p:cNvGrpSpPr/>
          <p:nvPr/>
        </p:nvGrpSpPr>
        <p:grpSpPr>
          <a:xfrm>
            <a:off x="5495110" y="3213334"/>
            <a:ext cx="1650278" cy="1752282"/>
            <a:chOff x="1489165" y="2002971"/>
            <a:chExt cx="1650278" cy="1752282"/>
          </a:xfrm>
          <a:solidFill>
            <a:schemeClr val="tx1"/>
          </a:solidFill>
        </p:grpSpPr>
        <p:sp>
          <p:nvSpPr>
            <p:cNvPr id="244" name="椭圆 243"/>
            <p:cNvSpPr/>
            <p:nvPr/>
          </p:nvSpPr>
          <p:spPr>
            <a:xfrm>
              <a:off x="1489165" y="2002971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45" name="椭圆 244"/>
            <p:cNvSpPr/>
            <p:nvPr/>
          </p:nvSpPr>
          <p:spPr>
            <a:xfrm>
              <a:off x="1846217" y="2002971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46" name="椭圆 245"/>
            <p:cNvSpPr/>
            <p:nvPr/>
          </p:nvSpPr>
          <p:spPr>
            <a:xfrm>
              <a:off x="2203269" y="2002971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47" name="椭圆 246"/>
            <p:cNvSpPr/>
            <p:nvPr/>
          </p:nvSpPr>
          <p:spPr>
            <a:xfrm>
              <a:off x="1493519" y="2386148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48" name="椭圆 247"/>
            <p:cNvSpPr/>
            <p:nvPr/>
          </p:nvSpPr>
          <p:spPr>
            <a:xfrm>
              <a:off x="1850571" y="2386148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49" name="椭圆 248"/>
            <p:cNvSpPr/>
            <p:nvPr/>
          </p:nvSpPr>
          <p:spPr>
            <a:xfrm>
              <a:off x="2207623" y="2386148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50" name="椭圆 249"/>
            <p:cNvSpPr/>
            <p:nvPr/>
          </p:nvSpPr>
          <p:spPr>
            <a:xfrm>
              <a:off x="1489165" y="2769325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51" name="椭圆 250"/>
            <p:cNvSpPr/>
            <p:nvPr/>
          </p:nvSpPr>
          <p:spPr>
            <a:xfrm>
              <a:off x="1846217" y="2769325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52" name="椭圆 251"/>
            <p:cNvSpPr/>
            <p:nvPr/>
          </p:nvSpPr>
          <p:spPr>
            <a:xfrm>
              <a:off x="2203269" y="2769325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53" name="椭圆 252"/>
            <p:cNvSpPr/>
            <p:nvPr/>
          </p:nvSpPr>
          <p:spPr>
            <a:xfrm>
              <a:off x="1502226" y="3152502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54" name="椭圆 253"/>
            <p:cNvSpPr/>
            <p:nvPr/>
          </p:nvSpPr>
          <p:spPr>
            <a:xfrm>
              <a:off x="1859278" y="3152502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55" name="椭圆 254"/>
            <p:cNvSpPr/>
            <p:nvPr/>
          </p:nvSpPr>
          <p:spPr>
            <a:xfrm>
              <a:off x="2216330" y="3152502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56" name="椭圆 255"/>
            <p:cNvSpPr/>
            <p:nvPr/>
          </p:nvSpPr>
          <p:spPr>
            <a:xfrm>
              <a:off x="1502226" y="3485287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57" name="椭圆 256"/>
            <p:cNvSpPr/>
            <p:nvPr/>
          </p:nvSpPr>
          <p:spPr>
            <a:xfrm>
              <a:off x="1859278" y="3485287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58" name="椭圆 257"/>
            <p:cNvSpPr/>
            <p:nvPr/>
          </p:nvSpPr>
          <p:spPr>
            <a:xfrm>
              <a:off x="2216330" y="3485287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59" name="椭圆 258"/>
            <p:cNvSpPr/>
            <p:nvPr/>
          </p:nvSpPr>
          <p:spPr>
            <a:xfrm>
              <a:off x="2547260" y="2011679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60" name="椭圆 259"/>
            <p:cNvSpPr/>
            <p:nvPr/>
          </p:nvSpPr>
          <p:spPr>
            <a:xfrm>
              <a:off x="2551614" y="2394856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61" name="椭圆 260"/>
            <p:cNvSpPr/>
            <p:nvPr/>
          </p:nvSpPr>
          <p:spPr>
            <a:xfrm>
              <a:off x="2547260" y="2778033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62" name="椭圆 261"/>
            <p:cNvSpPr/>
            <p:nvPr/>
          </p:nvSpPr>
          <p:spPr>
            <a:xfrm>
              <a:off x="2560321" y="3161210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63" name="椭圆 262"/>
            <p:cNvSpPr/>
            <p:nvPr/>
          </p:nvSpPr>
          <p:spPr>
            <a:xfrm>
              <a:off x="2560321" y="3493995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64" name="椭圆 263"/>
            <p:cNvSpPr/>
            <p:nvPr/>
          </p:nvSpPr>
          <p:spPr>
            <a:xfrm>
              <a:off x="2891251" y="2011679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65" name="椭圆 264"/>
            <p:cNvSpPr/>
            <p:nvPr/>
          </p:nvSpPr>
          <p:spPr>
            <a:xfrm>
              <a:off x="2895605" y="2394856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66" name="椭圆 265"/>
            <p:cNvSpPr/>
            <p:nvPr/>
          </p:nvSpPr>
          <p:spPr>
            <a:xfrm>
              <a:off x="2891251" y="2778033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67" name="椭圆 266"/>
            <p:cNvSpPr/>
            <p:nvPr/>
          </p:nvSpPr>
          <p:spPr>
            <a:xfrm>
              <a:off x="2904312" y="3161210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68" name="椭圆 267"/>
            <p:cNvSpPr/>
            <p:nvPr/>
          </p:nvSpPr>
          <p:spPr>
            <a:xfrm>
              <a:off x="2904312" y="3493995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269" name="组合 268"/>
          <p:cNvGrpSpPr/>
          <p:nvPr/>
        </p:nvGrpSpPr>
        <p:grpSpPr>
          <a:xfrm>
            <a:off x="9422676" y="2150901"/>
            <a:ext cx="938449" cy="938628"/>
            <a:chOff x="1489165" y="2002971"/>
            <a:chExt cx="938449" cy="938628"/>
          </a:xfrm>
          <a:solidFill>
            <a:srgbClr val="FFFF00"/>
          </a:solidFill>
        </p:grpSpPr>
        <p:sp>
          <p:nvSpPr>
            <p:cNvPr id="270" name="椭圆 269"/>
            <p:cNvSpPr/>
            <p:nvPr/>
          </p:nvSpPr>
          <p:spPr>
            <a:xfrm>
              <a:off x="1489165" y="2002971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71" name="椭圆 270"/>
            <p:cNvSpPr/>
            <p:nvPr/>
          </p:nvSpPr>
          <p:spPr>
            <a:xfrm>
              <a:off x="2188129" y="2002971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72" name="椭圆 271"/>
            <p:cNvSpPr/>
            <p:nvPr/>
          </p:nvSpPr>
          <p:spPr>
            <a:xfrm>
              <a:off x="1493519" y="2680341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73" name="椭圆 272"/>
            <p:cNvSpPr/>
            <p:nvPr/>
          </p:nvSpPr>
          <p:spPr>
            <a:xfrm>
              <a:off x="2192483" y="2680341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274" name="组合 273"/>
          <p:cNvGrpSpPr/>
          <p:nvPr/>
        </p:nvGrpSpPr>
        <p:grpSpPr>
          <a:xfrm>
            <a:off x="5499459" y="3213339"/>
            <a:ext cx="953589" cy="1027612"/>
            <a:chOff x="1489165" y="2002971"/>
            <a:chExt cx="953589" cy="1027612"/>
          </a:xfrm>
        </p:grpSpPr>
        <p:sp>
          <p:nvSpPr>
            <p:cNvPr id="275" name="椭圆 274"/>
            <p:cNvSpPr/>
            <p:nvPr/>
          </p:nvSpPr>
          <p:spPr>
            <a:xfrm>
              <a:off x="1489165" y="2002971"/>
              <a:ext cx="235131" cy="26125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76" name="椭圆 275"/>
            <p:cNvSpPr/>
            <p:nvPr/>
          </p:nvSpPr>
          <p:spPr>
            <a:xfrm>
              <a:off x="1846217" y="2002971"/>
              <a:ext cx="235131" cy="26125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77" name="椭圆 276"/>
            <p:cNvSpPr/>
            <p:nvPr/>
          </p:nvSpPr>
          <p:spPr>
            <a:xfrm>
              <a:off x="2203269" y="2002971"/>
              <a:ext cx="235131" cy="26125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78" name="椭圆 277"/>
            <p:cNvSpPr/>
            <p:nvPr/>
          </p:nvSpPr>
          <p:spPr>
            <a:xfrm>
              <a:off x="1493519" y="2386148"/>
              <a:ext cx="235131" cy="26125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79" name="椭圆 278"/>
            <p:cNvSpPr/>
            <p:nvPr/>
          </p:nvSpPr>
          <p:spPr>
            <a:xfrm>
              <a:off x="1850571" y="2386148"/>
              <a:ext cx="235131" cy="26125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80" name="椭圆 279"/>
            <p:cNvSpPr/>
            <p:nvPr/>
          </p:nvSpPr>
          <p:spPr>
            <a:xfrm>
              <a:off x="2207623" y="2386148"/>
              <a:ext cx="235131" cy="26125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81" name="椭圆 280"/>
            <p:cNvSpPr/>
            <p:nvPr/>
          </p:nvSpPr>
          <p:spPr>
            <a:xfrm>
              <a:off x="1489165" y="2769325"/>
              <a:ext cx="235131" cy="26125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82" name="椭圆 281"/>
            <p:cNvSpPr/>
            <p:nvPr/>
          </p:nvSpPr>
          <p:spPr>
            <a:xfrm>
              <a:off x="1846217" y="2769325"/>
              <a:ext cx="235131" cy="26125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83" name="椭圆 282"/>
            <p:cNvSpPr/>
            <p:nvPr/>
          </p:nvSpPr>
          <p:spPr>
            <a:xfrm>
              <a:off x="2203269" y="2769325"/>
              <a:ext cx="235131" cy="26125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284" name="组合 283"/>
          <p:cNvGrpSpPr/>
          <p:nvPr/>
        </p:nvGrpSpPr>
        <p:grpSpPr>
          <a:xfrm>
            <a:off x="5531264" y="2253638"/>
            <a:ext cx="3923217" cy="1856684"/>
            <a:chOff x="6806687" y="2757914"/>
            <a:chExt cx="3923217" cy="1856684"/>
          </a:xfrm>
        </p:grpSpPr>
        <p:cxnSp>
          <p:nvCxnSpPr>
            <p:cNvPr id="285" name="直接箭头连接符 284"/>
            <p:cNvCxnSpPr>
              <a:stCxn id="277" idx="2"/>
              <a:endCxn id="270" idx="2"/>
            </p:cNvCxnSpPr>
            <p:nvPr/>
          </p:nvCxnSpPr>
          <p:spPr>
            <a:xfrm flipV="1">
              <a:off x="7520791" y="2785806"/>
              <a:ext cx="3209113" cy="106243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直接箭头连接符 285"/>
            <p:cNvCxnSpPr>
              <a:stCxn id="275" idx="2"/>
              <a:endCxn id="270" idx="2"/>
            </p:cNvCxnSpPr>
            <p:nvPr/>
          </p:nvCxnSpPr>
          <p:spPr>
            <a:xfrm flipV="1">
              <a:off x="6806687" y="2785806"/>
              <a:ext cx="3923217" cy="106243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直接箭头连接符 286"/>
            <p:cNvCxnSpPr>
              <a:stCxn id="283" idx="2"/>
              <a:endCxn id="270" idx="2"/>
            </p:cNvCxnSpPr>
            <p:nvPr/>
          </p:nvCxnSpPr>
          <p:spPr>
            <a:xfrm flipV="1">
              <a:off x="7520791" y="2785806"/>
              <a:ext cx="3209113" cy="182879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直接箭头连接符 287"/>
            <p:cNvCxnSpPr>
              <a:stCxn id="281" idx="2"/>
              <a:endCxn id="270" idx="2"/>
            </p:cNvCxnSpPr>
            <p:nvPr/>
          </p:nvCxnSpPr>
          <p:spPr>
            <a:xfrm flipV="1">
              <a:off x="6806687" y="2785806"/>
              <a:ext cx="3923217" cy="182879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直接箭头连接符 288"/>
            <p:cNvCxnSpPr>
              <a:stCxn id="276" idx="2"/>
              <a:endCxn id="270" idx="2"/>
            </p:cNvCxnSpPr>
            <p:nvPr/>
          </p:nvCxnSpPr>
          <p:spPr>
            <a:xfrm flipV="1">
              <a:off x="7163739" y="2785806"/>
              <a:ext cx="3566165" cy="106243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直接箭头连接符 289"/>
            <p:cNvCxnSpPr>
              <a:stCxn id="282" idx="2"/>
              <a:endCxn id="270" idx="2"/>
            </p:cNvCxnSpPr>
            <p:nvPr/>
          </p:nvCxnSpPr>
          <p:spPr>
            <a:xfrm flipV="1">
              <a:off x="7163739" y="2785806"/>
              <a:ext cx="3566165" cy="182879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直接箭头连接符 290"/>
            <p:cNvCxnSpPr>
              <a:stCxn id="278" idx="2"/>
              <a:endCxn id="270" idx="2"/>
            </p:cNvCxnSpPr>
            <p:nvPr/>
          </p:nvCxnSpPr>
          <p:spPr>
            <a:xfrm flipV="1">
              <a:off x="6811041" y="2785806"/>
              <a:ext cx="3918863" cy="1445615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直接箭头连接符 291"/>
            <p:cNvCxnSpPr>
              <a:stCxn id="276" idx="2"/>
              <a:endCxn id="270" idx="2"/>
            </p:cNvCxnSpPr>
            <p:nvPr/>
          </p:nvCxnSpPr>
          <p:spPr>
            <a:xfrm flipV="1">
              <a:off x="7163739" y="2785806"/>
              <a:ext cx="3566165" cy="106243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直接箭头连接符 292"/>
            <p:cNvCxnSpPr>
              <a:stCxn id="279" idx="2"/>
              <a:endCxn id="270" idx="2"/>
            </p:cNvCxnSpPr>
            <p:nvPr/>
          </p:nvCxnSpPr>
          <p:spPr>
            <a:xfrm flipV="1">
              <a:off x="7168093" y="2785806"/>
              <a:ext cx="3561811" cy="1445615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直接箭头连接符 293"/>
            <p:cNvCxnSpPr>
              <a:stCxn id="280" idx="2"/>
              <a:endCxn id="270" idx="2"/>
            </p:cNvCxnSpPr>
            <p:nvPr/>
          </p:nvCxnSpPr>
          <p:spPr>
            <a:xfrm flipV="1">
              <a:off x="7525145" y="2785806"/>
              <a:ext cx="3204759" cy="1445615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5" name="文本框 294"/>
            <p:cNvSpPr txBox="1"/>
            <p:nvPr/>
          </p:nvSpPr>
          <p:spPr>
            <a:xfrm>
              <a:off x="8451677" y="2757914"/>
              <a:ext cx="59218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1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rPr>
                <a:t>W</a:t>
              </a:r>
              <a:endParaRPr kumimoji="0" lang="zh-CN" altLang="en-US" sz="2400" b="1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296" name="组合 295"/>
          <p:cNvGrpSpPr/>
          <p:nvPr/>
        </p:nvGrpSpPr>
        <p:grpSpPr>
          <a:xfrm>
            <a:off x="6196908" y="2183522"/>
            <a:ext cx="3914508" cy="2059624"/>
            <a:chOff x="1747321" y="2402459"/>
            <a:chExt cx="3914508" cy="2059624"/>
          </a:xfrm>
        </p:grpSpPr>
        <p:grpSp>
          <p:nvGrpSpPr>
            <p:cNvPr id="297" name="组合 296"/>
            <p:cNvGrpSpPr/>
            <p:nvPr/>
          </p:nvGrpSpPr>
          <p:grpSpPr>
            <a:xfrm>
              <a:off x="1747322" y="3434471"/>
              <a:ext cx="953589" cy="1027612"/>
              <a:chOff x="1489165" y="2002971"/>
              <a:chExt cx="953589" cy="1027612"/>
            </a:xfrm>
          </p:grpSpPr>
          <p:sp>
            <p:nvSpPr>
              <p:cNvPr id="310" name="椭圆 309"/>
              <p:cNvSpPr/>
              <p:nvPr/>
            </p:nvSpPr>
            <p:spPr>
              <a:xfrm>
                <a:off x="1489165" y="2002971"/>
                <a:ext cx="235131" cy="26125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311" name="椭圆 310"/>
              <p:cNvSpPr/>
              <p:nvPr/>
            </p:nvSpPr>
            <p:spPr>
              <a:xfrm>
                <a:off x="1846217" y="2002971"/>
                <a:ext cx="235131" cy="26125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312" name="椭圆 311"/>
              <p:cNvSpPr/>
              <p:nvPr/>
            </p:nvSpPr>
            <p:spPr>
              <a:xfrm>
                <a:off x="2203269" y="2002971"/>
                <a:ext cx="235131" cy="26125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313" name="椭圆 312"/>
              <p:cNvSpPr/>
              <p:nvPr/>
            </p:nvSpPr>
            <p:spPr>
              <a:xfrm>
                <a:off x="1493519" y="2386148"/>
                <a:ext cx="235131" cy="26125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314" name="椭圆 313"/>
              <p:cNvSpPr/>
              <p:nvPr/>
            </p:nvSpPr>
            <p:spPr>
              <a:xfrm>
                <a:off x="1850571" y="2386148"/>
                <a:ext cx="235131" cy="26125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315" name="椭圆 314"/>
              <p:cNvSpPr/>
              <p:nvPr/>
            </p:nvSpPr>
            <p:spPr>
              <a:xfrm>
                <a:off x="2207623" y="2386148"/>
                <a:ext cx="235131" cy="26125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316" name="椭圆 315"/>
              <p:cNvSpPr/>
              <p:nvPr/>
            </p:nvSpPr>
            <p:spPr>
              <a:xfrm>
                <a:off x="1489165" y="2769325"/>
                <a:ext cx="235131" cy="26125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317" name="椭圆 316"/>
              <p:cNvSpPr/>
              <p:nvPr/>
            </p:nvSpPr>
            <p:spPr>
              <a:xfrm>
                <a:off x="1846217" y="2769325"/>
                <a:ext cx="235131" cy="26125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318" name="椭圆 317"/>
              <p:cNvSpPr/>
              <p:nvPr/>
            </p:nvSpPr>
            <p:spPr>
              <a:xfrm>
                <a:off x="2203269" y="2769325"/>
                <a:ext cx="235131" cy="26125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p:grpSp>
        <p:grpSp>
          <p:nvGrpSpPr>
            <p:cNvPr id="298" name="组合 297"/>
            <p:cNvGrpSpPr/>
            <p:nvPr/>
          </p:nvGrpSpPr>
          <p:grpSpPr>
            <a:xfrm>
              <a:off x="1747321" y="2402459"/>
              <a:ext cx="3914508" cy="1928996"/>
              <a:chOff x="6418222" y="2455767"/>
              <a:chExt cx="3914508" cy="1928996"/>
            </a:xfrm>
          </p:grpSpPr>
          <p:cxnSp>
            <p:nvCxnSpPr>
              <p:cNvPr id="299" name="直接箭头连接符 298"/>
              <p:cNvCxnSpPr>
                <a:stCxn id="312" idx="2"/>
              </p:cNvCxnSpPr>
              <p:nvPr/>
            </p:nvCxnSpPr>
            <p:spPr>
              <a:xfrm flipV="1">
                <a:off x="7132326" y="2564674"/>
                <a:ext cx="3200404" cy="1053735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直接箭头连接符 299"/>
              <p:cNvCxnSpPr>
                <a:stCxn id="310" idx="2"/>
              </p:cNvCxnSpPr>
              <p:nvPr/>
            </p:nvCxnSpPr>
            <p:spPr>
              <a:xfrm flipV="1">
                <a:off x="6418222" y="2564674"/>
                <a:ext cx="3914508" cy="1053735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直接箭头连接符 300"/>
              <p:cNvCxnSpPr>
                <a:stCxn id="318" idx="2"/>
              </p:cNvCxnSpPr>
              <p:nvPr/>
            </p:nvCxnSpPr>
            <p:spPr>
              <a:xfrm flipV="1">
                <a:off x="7132326" y="2564674"/>
                <a:ext cx="3200404" cy="1820089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2" name="直接箭头连接符 301"/>
              <p:cNvCxnSpPr>
                <a:stCxn id="316" idx="2"/>
              </p:cNvCxnSpPr>
              <p:nvPr/>
            </p:nvCxnSpPr>
            <p:spPr>
              <a:xfrm flipV="1">
                <a:off x="6418222" y="2564674"/>
                <a:ext cx="3914508" cy="1820089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3" name="直接箭头连接符 302"/>
              <p:cNvCxnSpPr>
                <a:stCxn id="311" idx="2"/>
              </p:cNvCxnSpPr>
              <p:nvPr/>
            </p:nvCxnSpPr>
            <p:spPr>
              <a:xfrm flipV="1">
                <a:off x="6775274" y="2564674"/>
                <a:ext cx="3557456" cy="1053735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4" name="直接箭头连接符 303"/>
              <p:cNvCxnSpPr>
                <a:stCxn id="317" idx="2"/>
              </p:cNvCxnSpPr>
              <p:nvPr/>
            </p:nvCxnSpPr>
            <p:spPr>
              <a:xfrm flipV="1">
                <a:off x="6775274" y="2564674"/>
                <a:ext cx="3557456" cy="1820089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5" name="直接箭头连接符 304"/>
              <p:cNvCxnSpPr>
                <a:stCxn id="313" idx="2"/>
              </p:cNvCxnSpPr>
              <p:nvPr/>
            </p:nvCxnSpPr>
            <p:spPr>
              <a:xfrm flipV="1">
                <a:off x="6422576" y="2564673"/>
                <a:ext cx="3910154" cy="1436912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6" name="直接箭头连接符 305"/>
              <p:cNvCxnSpPr>
                <a:stCxn id="311" idx="2"/>
              </p:cNvCxnSpPr>
              <p:nvPr/>
            </p:nvCxnSpPr>
            <p:spPr>
              <a:xfrm flipV="1">
                <a:off x="6775274" y="2564674"/>
                <a:ext cx="3557456" cy="1053735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" name="直接箭头连接符 306"/>
              <p:cNvCxnSpPr>
                <a:stCxn id="314" idx="2"/>
              </p:cNvCxnSpPr>
              <p:nvPr/>
            </p:nvCxnSpPr>
            <p:spPr>
              <a:xfrm flipV="1">
                <a:off x="6779628" y="2564673"/>
                <a:ext cx="3553102" cy="1436912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" name="直接箭头连接符 307"/>
              <p:cNvCxnSpPr>
                <a:stCxn id="315" idx="2"/>
              </p:cNvCxnSpPr>
              <p:nvPr/>
            </p:nvCxnSpPr>
            <p:spPr>
              <a:xfrm flipV="1">
                <a:off x="7136680" y="2564673"/>
                <a:ext cx="3196050" cy="1436912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9" name="文本框 308"/>
              <p:cNvSpPr txBox="1"/>
              <p:nvPr/>
            </p:nvSpPr>
            <p:spPr>
              <a:xfrm>
                <a:off x="8451677" y="2455767"/>
                <a:ext cx="59218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400" b="1" i="1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W</a:t>
                </a:r>
                <a:endParaRPr kumimoji="0" lang="zh-CN" altLang="en-US" sz="2400" b="1" i="1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p:grpSp>
      </p:grpSp>
      <p:sp>
        <p:nvSpPr>
          <p:cNvPr id="319" name="内容占位符 2"/>
          <p:cNvSpPr>
            <a:spLocks noGrp="1"/>
          </p:cNvSpPr>
          <p:nvPr>
            <p:ph sz="quarter" idx="1"/>
          </p:nvPr>
        </p:nvSpPr>
        <p:spPr>
          <a:xfrm>
            <a:off x="1274860" y="1693688"/>
            <a:ext cx="10363200" cy="4572000"/>
          </a:xfrm>
        </p:spPr>
        <p:txBody>
          <a:bodyPr/>
          <a:lstStyle/>
          <a:p>
            <a:r>
              <a:rPr lang="zh-CN" altLang="en-US" dirty="0"/>
              <a:t>步长</a:t>
            </a:r>
            <a:endParaRPr lang="en-US" altLang="zh-CN" dirty="0"/>
          </a:p>
          <a:p>
            <a:pPr lvl="1"/>
            <a:r>
              <a:rPr lang="zh-CN" altLang="en-US" dirty="0"/>
              <a:t>卷积核每次移动的距离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步长是可以设定的</a:t>
            </a:r>
            <a:endParaRPr lang="en-US" altLang="zh-CN" dirty="0"/>
          </a:p>
          <a:p>
            <a:pPr lvl="1"/>
            <a:r>
              <a:rPr lang="zh-CN" altLang="en-US" dirty="0"/>
              <a:t>以</a:t>
            </a:r>
            <a:r>
              <a:rPr lang="en-US" altLang="zh-CN" dirty="0"/>
              <a:t>2</a:t>
            </a:r>
            <a:r>
              <a:rPr lang="zh-CN" altLang="en-US" dirty="0"/>
              <a:t>为例</a:t>
            </a:r>
          </a:p>
        </p:txBody>
      </p:sp>
      <p:grpSp>
        <p:nvGrpSpPr>
          <p:cNvPr id="320" name="组合 319"/>
          <p:cNvGrpSpPr/>
          <p:nvPr/>
        </p:nvGrpSpPr>
        <p:grpSpPr>
          <a:xfrm>
            <a:off x="5505233" y="2927579"/>
            <a:ext cx="3914508" cy="2043722"/>
            <a:chOff x="1747321" y="2402459"/>
            <a:chExt cx="3914508" cy="2043722"/>
          </a:xfrm>
        </p:grpSpPr>
        <p:grpSp>
          <p:nvGrpSpPr>
            <p:cNvPr id="321" name="组合 320"/>
            <p:cNvGrpSpPr/>
            <p:nvPr/>
          </p:nvGrpSpPr>
          <p:grpSpPr>
            <a:xfrm>
              <a:off x="1747322" y="3434471"/>
              <a:ext cx="953589" cy="1011710"/>
              <a:chOff x="1489165" y="2002971"/>
              <a:chExt cx="953589" cy="1011710"/>
            </a:xfrm>
          </p:grpSpPr>
          <p:sp>
            <p:nvSpPr>
              <p:cNvPr id="334" name="椭圆 333"/>
              <p:cNvSpPr/>
              <p:nvPr/>
            </p:nvSpPr>
            <p:spPr>
              <a:xfrm>
                <a:off x="1489165" y="2002971"/>
                <a:ext cx="235131" cy="26125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335" name="椭圆 334"/>
              <p:cNvSpPr/>
              <p:nvPr/>
            </p:nvSpPr>
            <p:spPr>
              <a:xfrm>
                <a:off x="1846217" y="2002971"/>
                <a:ext cx="235131" cy="26125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336" name="椭圆 335"/>
              <p:cNvSpPr/>
              <p:nvPr/>
            </p:nvSpPr>
            <p:spPr>
              <a:xfrm>
                <a:off x="2203269" y="2002971"/>
                <a:ext cx="235131" cy="26125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337" name="椭圆 336"/>
              <p:cNvSpPr/>
              <p:nvPr/>
            </p:nvSpPr>
            <p:spPr>
              <a:xfrm>
                <a:off x="1493519" y="2386148"/>
                <a:ext cx="235131" cy="26125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338" name="椭圆 337"/>
              <p:cNvSpPr/>
              <p:nvPr/>
            </p:nvSpPr>
            <p:spPr>
              <a:xfrm>
                <a:off x="1850571" y="2386148"/>
                <a:ext cx="235131" cy="26125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339" name="椭圆 338"/>
              <p:cNvSpPr/>
              <p:nvPr/>
            </p:nvSpPr>
            <p:spPr>
              <a:xfrm>
                <a:off x="2207623" y="2386148"/>
                <a:ext cx="235131" cy="26125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340" name="椭圆 339"/>
              <p:cNvSpPr/>
              <p:nvPr/>
            </p:nvSpPr>
            <p:spPr>
              <a:xfrm>
                <a:off x="1489165" y="2753423"/>
                <a:ext cx="235131" cy="26125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341" name="椭圆 340"/>
              <p:cNvSpPr/>
              <p:nvPr/>
            </p:nvSpPr>
            <p:spPr>
              <a:xfrm>
                <a:off x="1846217" y="2753423"/>
                <a:ext cx="235131" cy="26125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342" name="椭圆 341"/>
              <p:cNvSpPr/>
              <p:nvPr/>
            </p:nvSpPr>
            <p:spPr>
              <a:xfrm>
                <a:off x="2203269" y="2753423"/>
                <a:ext cx="235131" cy="26125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p:grpSp>
        <p:grpSp>
          <p:nvGrpSpPr>
            <p:cNvPr id="322" name="组合 321"/>
            <p:cNvGrpSpPr/>
            <p:nvPr/>
          </p:nvGrpSpPr>
          <p:grpSpPr>
            <a:xfrm>
              <a:off x="1747321" y="2402459"/>
              <a:ext cx="3914508" cy="1913094"/>
              <a:chOff x="6418222" y="2455767"/>
              <a:chExt cx="3914508" cy="1913094"/>
            </a:xfrm>
          </p:grpSpPr>
          <p:cxnSp>
            <p:nvCxnSpPr>
              <p:cNvPr id="323" name="直接箭头连接符 322"/>
              <p:cNvCxnSpPr>
                <a:stCxn id="336" idx="2"/>
              </p:cNvCxnSpPr>
              <p:nvPr/>
            </p:nvCxnSpPr>
            <p:spPr>
              <a:xfrm flipV="1">
                <a:off x="7132326" y="2564674"/>
                <a:ext cx="3200404" cy="1053735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" name="直接箭头连接符 323"/>
              <p:cNvCxnSpPr>
                <a:stCxn id="334" idx="2"/>
              </p:cNvCxnSpPr>
              <p:nvPr/>
            </p:nvCxnSpPr>
            <p:spPr>
              <a:xfrm flipV="1">
                <a:off x="6418222" y="2564674"/>
                <a:ext cx="3914508" cy="1053735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" name="直接箭头连接符 324"/>
              <p:cNvCxnSpPr>
                <a:stCxn id="342" idx="2"/>
              </p:cNvCxnSpPr>
              <p:nvPr/>
            </p:nvCxnSpPr>
            <p:spPr>
              <a:xfrm flipV="1">
                <a:off x="7132326" y="2548772"/>
                <a:ext cx="3200404" cy="1820089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" name="直接箭头连接符 325"/>
              <p:cNvCxnSpPr>
                <a:stCxn id="340" idx="2"/>
              </p:cNvCxnSpPr>
              <p:nvPr/>
            </p:nvCxnSpPr>
            <p:spPr>
              <a:xfrm flipV="1">
                <a:off x="6418222" y="2548772"/>
                <a:ext cx="3914508" cy="1820089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" name="直接箭头连接符 326"/>
              <p:cNvCxnSpPr>
                <a:stCxn id="335" idx="2"/>
              </p:cNvCxnSpPr>
              <p:nvPr/>
            </p:nvCxnSpPr>
            <p:spPr>
              <a:xfrm flipV="1">
                <a:off x="6775274" y="2564674"/>
                <a:ext cx="3557456" cy="1053735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" name="直接箭头连接符 327"/>
              <p:cNvCxnSpPr>
                <a:stCxn id="341" idx="2"/>
              </p:cNvCxnSpPr>
              <p:nvPr/>
            </p:nvCxnSpPr>
            <p:spPr>
              <a:xfrm flipV="1">
                <a:off x="6775274" y="2548772"/>
                <a:ext cx="3557456" cy="1820089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直接箭头连接符 328"/>
              <p:cNvCxnSpPr>
                <a:stCxn id="337" idx="2"/>
              </p:cNvCxnSpPr>
              <p:nvPr/>
            </p:nvCxnSpPr>
            <p:spPr>
              <a:xfrm flipV="1">
                <a:off x="6422576" y="2564673"/>
                <a:ext cx="3910154" cy="1436912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" name="直接箭头连接符 329"/>
              <p:cNvCxnSpPr>
                <a:stCxn id="335" idx="2"/>
              </p:cNvCxnSpPr>
              <p:nvPr/>
            </p:nvCxnSpPr>
            <p:spPr>
              <a:xfrm flipV="1">
                <a:off x="6775274" y="2564674"/>
                <a:ext cx="3557456" cy="1053735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" name="直接箭头连接符 330"/>
              <p:cNvCxnSpPr>
                <a:stCxn id="338" idx="2"/>
              </p:cNvCxnSpPr>
              <p:nvPr/>
            </p:nvCxnSpPr>
            <p:spPr>
              <a:xfrm flipV="1">
                <a:off x="6779628" y="2564673"/>
                <a:ext cx="3553102" cy="1436912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" name="直接箭头连接符 331"/>
              <p:cNvCxnSpPr>
                <a:stCxn id="339" idx="2"/>
              </p:cNvCxnSpPr>
              <p:nvPr/>
            </p:nvCxnSpPr>
            <p:spPr>
              <a:xfrm flipV="1">
                <a:off x="7136680" y="2564673"/>
                <a:ext cx="3196050" cy="1436912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3" name="文本框 332"/>
              <p:cNvSpPr txBox="1"/>
              <p:nvPr/>
            </p:nvSpPr>
            <p:spPr>
              <a:xfrm>
                <a:off x="8451677" y="2455767"/>
                <a:ext cx="59218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400" b="1" i="1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W</a:t>
                </a:r>
                <a:endParaRPr kumimoji="0" lang="zh-CN" altLang="en-US" sz="2400" b="1" i="1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2112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多卷积核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51" y="2364143"/>
            <a:ext cx="8141470" cy="196136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724" y="1186597"/>
            <a:ext cx="8168087" cy="140858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307" y="4047393"/>
            <a:ext cx="8510136" cy="1467576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3062" y="1319122"/>
            <a:ext cx="7776896" cy="1035611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1547" y="2711571"/>
            <a:ext cx="7659926" cy="1017823"/>
          </a:xfrm>
          <a:prstGeom prst="rect">
            <a:avLst/>
          </a:prstGeom>
        </p:spPr>
      </p:pic>
      <p:cxnSp>
        <p:nvCxnSpPr>
          <p:cNvPr id="13" name="直接箭头连接符 12"/>
          <p:cNvCxnSpPr/>
          <p:nvPr/>
        </p:nvCxnSpPr>
        <p:spPr>
          <a:xfrm flipV="1">
            <a:off x="1415345" y="1550163"/>
            <a:ext cx="3196165" cy="813981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/>
          <p:nvPr/>
        </p:nvCxnSpPr>
        <p:spPr>
          <a:xfrm flipV="1">
            <a:off x="2218427" y="1550162"/>
            <a:ext cx="3140765" cy="822879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>
            <a:endCxn id="9" idx="2"/>
          </p:cNvCxnSpPr>
          <p:nvPr/>
        </p:nvCxnSpPr>
        <p:spPr>
          <a:xfrm flipV="1">
            <a:off x="1415345" y="2354733"/>
            <a:ext cx="3196165" cy="823390"/>
          </a:xfrm>
          <a:prstGeom prst="straightConnector1">
            <a:avLst/>
          </a:prstGeom>
          <a:ln w="19050">
            <a:solidFill>
              <a:srgbClr val="FF0000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/>
          <p:nvPr/>
        </p:nvCxnSpPr>
        <p:spPr>
          <a:xfrm flipV="1">
            <a:off x="2218427" y="2345233"/>
            <a:ext cx="3196165" cy="832892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箭头连接符 42"/>
          <p:cNvCxnSpPr/>
          <p:nvPr/>
        </p:nvCxnSpPr>
        <p:spPr>
          <a:xfrm flipV="1">
            <a:off x="4611510" y="1209425"/>
            <a:ext cx="2619539" cy="331238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箭头连接符 46"/>
          <p:cNvCxnSpPr/>
          <p:nvPr/>
        </p:nvCxnSpPr>
        <p:spPr>
          <a:xfrm flipV="1">
            <a:off x="5414592" y="1474400"/>
            <a:ext cx="2067985" cy="880333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箭头连接符 47"/>
          <p:cNvCxnSpPr/>
          <p:nvPr/>
        </p:nvCxnSpPr>
        <p:spPr>
          <a:xfrm flipV="1">
            <a:off x="5359192" y="1192736"/>
            <a:ext cx="2145259" cy="357427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箭头连接符 54"/>
          <p:cNvCxnSpPr/>
          <p:nvPr/>
        </p:nvCxnSpPr>
        <p:spPr>
          <a:xfrm flipV="1">
            <a:off x="4611510" y="1462848"/>
            <a:ext cx="2609077" cy="892972"/>
          </a:xfrm>
          <a:prstGeom prst="straightConnector1">
            <a:avLst/>
          </a:prstGeom>
          <a:ln w="19050">
            <a:solidFill>
              <a:srgbClr val="FF0000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箭头连接符 63"/>
          <p:cNvCxnSpPr/>
          <p:nvPr/>
        </p:nvCxnSpPr>
        <p:spPr>
          <a:xfrm>
            <a:off x="2218427" y="2371185"/>
            <a:ext cx="3190143" cy="571428"/>
          </a:xfrm>
          <a:prstGeom prst="straightConnector1">
            <a:avLst/>
          </a:prstGeom>
          <a:ln w="19050">
            <a:solidFill>
              <a:srgbClr val="00B0F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箭头连接符 64"/>
          <p:cNvCxnSpPr/>
          <p:nvPr/>
        </p:nvCxnSpPr>
        <p:spPr>
          <a:xfrm>
            <a:off x="2218427" y="3178123"/>
            <a:ext cx="3190143" cy="500513"/>
          </a:xfrm>
          <a:prstGeom prst="straightConnector1">
            <a:avLst/>
          </a:prstGeom>
          <a:ln w="19050">
            <a:solidFill>
              <a:srgbClr val="00B0F0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箭头连接符 74"/>
          <p:cNvCxnSpPr/>
          <p:nvPr/>
        </p:nvCxnSpPr>
        <p:spPr>
          <a:xfrm>
            <a:off x="1415345" y="2380082"/>
            <a:ext cx="3225797" cy="568288"/>
          </a:xfrm>
          <a:prstGeom prst="straightConnector1">
            <a:avLst/>
          </a:prstGeom>
          <a:ln w="19050">
            <a:solidFill>
              <a:srgbClr val="00B0F0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接箭头连接符 80"/>
          <p:cNvCxnSpPr/>
          <p:nvPr/>
        </p:nvCxnSpPr>
        <p:spPr>
          <a:xfrm>
            <a:off x="5378938" y="2942613"/>
            <a:ext cx="2182766" cy="1102026"/>
          </a:xfrm>
          <a:prstGeom prst="straightConnector1">
            <a:avLst/>
          </a:prstGeom>
          <a:ln w="19050">
            <a:solidFill>
              <a:srgbClr val="00B0F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接箭头连接符 82"/>
          <p:cNvCxnSpPr/>
          <p:nvPr/>
        </p:nvCxnSpPr>
        <p:spPr>
          <a:xfrm>
            <a:off x="4611510" y="3729395"/>
            <a:ext cx="2652887" cy="633243"/>
          </a:xfrm>
          <a:prstGeom prst="straightConnector1">
            <a:avLst/>
          </a:prstGeom>
          <a:ln w="19050">
            <a:solidFill>
              <a:srgbClr val="00B0F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接箭头连接符 83"/>
          <p:cNvCxnSpPr/>
          <p:nvPr/>
        </p:nvCxnSpPr>
        <p:spPr>
          <a:xfrm>
            <a:off x="4611510" y="2949046"/>
            <a:ext cx="2652887" cy="1107243"/>
          </a:xfrm>
          <a:prstGeom prst="straightConnector1">
            <a:avLst/>
          </a:prstGeom>
          <a:ln w="19050">
            <a:solidFill>
              <a:srgbClr val="00B0F0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接箭头连接符 106"/>
          <p:cNvCxnSpPr>
            <a:endCxn id="12" idx="2"/>
          </p:cNvCxnSpPr>
          <p:nvPr/>
        </p:nvCxnSpPr>
        <p:spPr>
          <a:xfrm>
            <a:off x="1410716" y="3178123"/>
            <a:ext cx="3200794" cy="551271"/>
          </a:xfrm>
          <a:prstGeom prst="straightConnector1">
            <a:avLst/>
          </a:prstGeom>
          <a:ln w="19050">
            <a:solidFill>
              <a:srgbClr val="00B0F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接箭头连接符 81"/>
          <p:cNvCxnSpPr/>
          <p:nvPr/>
        </p:nvCxnSpPr>
        <p:spPr>
          <a:xfrm>
            <a:off x="5398949" y="3689405"/>
            <a:ext cx="2162755" cy="642537"/>
          </a:xfrm>
          <a:prstGeom prst="straightConnector1">
            <a:avLst/>
          </a:prstGeom>
          <a:ln w="19050">
            <a:solidFill>
              <a:srgbClr val="00B0F0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文本框 258"/>
          <p:cNvSpPr txBox="1"/>
          <p:nvPr/>
        </p:nvSpPr>
        <p:spPr>
          <a:xfrm>
            <a:off x="8726418" y="1565066"/>
            <a:ext cx="2599568" cy="917460"/>
          </a:xfrm>
          <a:prstGeom prst="rect">
            <a:avLst/>
          </a:prstGeom>
          <a:solidFill>
            <a:sysClr val="window" lastClr="FFFFFF"/>
          </a:solidFill>
          <a:ln w="6350">
            <a:noFill/>
          </a:ln>
        </p:spPr>
        <p:txBody>
          <a:bodyPr rot="0" spcFirstLastPara="0" vert="horz" wrap="square" lIns="91440" tIns="10800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66675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1*0+0*0+(-1)*0</a:t>
            </a:r>
            <a:endParaRPr kumimoji="0" lang="zh-CN" altLang="en-US" sz="16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+(-1)*0+0*2+1*1</a:t>
            </a:r>
            <a:endParaRPr kumimoji="0" lang="zh-CN" altLang="en-US" sz="16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+1*0+0*9+(-1)*5 = -4</a:t>
            </a:r>
            <a:endParaRPr kumimoji="0" lang="zh-CN" altLang="en-US" sz="16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2" name="文本框 242"/>
          <p:cNvSpPr txBox="1"/>
          <p:nvPr/>
        </p:nvSpPr>
        <p:spPr>
          <a:xfrm>
            <a:off x="8810823" y="4056289"/>
            <a:ext cx="1781908" cy="497971"/>
          </a:xfrm>
          <a:prstGeom prst="rect">
            <a:avLst/>
          </a:prstGeom>
          <a:solidFill>
            <a:sysClr val="window" lastClr="FFFFFF"/>
          </a:solidFill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输出（通道</a:t>
            </a:r>
            <a:r>
              <a:rPr kumimoji="0" lang="en-US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kumimoji="0" lang="zh-CN" altLang="en-US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）</a:t>
            </a:r>
            <a:endParaRPr kumimoji="0" lang="zh-CN" altLang="en-US" sz="20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3" name="文本框 236"/>
          <p:cNvSpPr txBox="1"/>
          <p:nvPr/>
        </p:nvSpPr>
        <p:spPr>
          <a:xfrm>
            <a:off x="4557271" y="4140313"/>
            <a:ext cx="987274" cy="382528"/>
          </a:xfrm>
          <a:prstGeom prst="rect">
            <a:avLst/>
          </a:prstGeom>
          <a:solidFill>
            <a:sysClr val="window" lastClr="FFFFFF"/>
          </a:solidFill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卷积核</a:t>
            </a:r>
            <a:r>
              <a:rPr kumimoji="0" lang="en-US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2</a:t>
            </a:r>
            <a:endParaRPr kumimoji="0" lang="zh-CN" altLang="en-US" sz="20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4" name="文本框 244"/>
          <p:cNvSpPr txBox="1"/>
          <p:nvPr/>
        </p:nvSpPr>
        <p:spPr>
          <a:xfrm>
            <a:off x="8726418" y="4402359"/>
            <a:ext cx="2196659" cy="965698"/>
          </a:xfrm>
          <a:prstGeom prst="rect">
            <a:avLst/>
          </a:prstGeom>
          <a:solidFill>
            <a:sysClr val="window" lastClr="FFFFFF"/>
          </a:solidFill>
          <a:ln w="6350">
            <a:noFill/>
          </a:ln>
        </p:spPr>
        <p:txBody>
          <a:bodyPr rot="0" spcFirstLastPara="0" vert="horz" wrap="square" lIns="91440" tIns="10800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indent="66675" algn="just">
              <a:spcAft>
                <a:spcPts val="0"/>
              </a:spcAft>
              <a:defRPr sz="1600" kern="10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defRPr>
            </a:lvl1pPr>
          </a:lstStyle>
          <a:p>
            <a:pPr marL="0" marR="0" lvl="0" indent="66675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(-1)*0+0*0+1*0</a:t>
            </a:r>
            <a:endParaRPr kumimoji="0" lang="zh-CN" altLang="en-US" sz="16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66675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+(-1)*0+0*2+1*1</a:t>
            </a:r>
            <a:endParaRPr kumimoji="0" lang="zh-CN" altLang="en-US" sz="16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66675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+(-1)*0+0*9+1*5 = 6</a:t>
            </a:r>
            <a:endParaRPr kumimoji="0" lang="zh-CN" altLang="en-US" sz="16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5" name="文本框 248"/>
          <p:cNvSpPr txBox="1"/>
          <p:nvPr/>
        </p:nvSpPr>
        <p:spPr>
          <a:xfrm>
            <a:off x="4611510" y="984237"/>
            <a:ext cx="987274" cy="398287"/>
          </a:xfrm>
          <a:prstGeom prst="rect">
            <a:avLst/>
          </a:prstGeom>
          <a:solidFill>
            <a:sysClr val="window" lastClr="FFFFFF"/>
          </a:solidFill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卷积核</a:t>
            </a:r>
            <a:r>
              <a:rPr kumimoji="0" lang="en-US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</a:t>
            </a:r>
            <a:endParaRPr kumimoji="0" lang="zh-CN" altLang="en-US" sz="20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6" name="文本框 249"/>
          <p:cNvSpPr txBox="1"/>
          <p:nvPr/>
        </p:nvSpPr>
        <p:spPr>
          <a:xfrm>
            <a:off x="8726418" y="1216896"/>
            <a:ext cx="1768360" cy="460830"/>
          </a:xfrm>
          <a:prstGeom prst="rect">
            <a:avLst/>
          </a:prstGeom>
          <a:solidFill>
            <a:sysClr val="window" lastClr="FFFFFF"/>
          </a:solidFill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输出（通道</a:t>
            </a:r>
            <a:r>
              <a:rPr kumimoji="0" lang="en-US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kumimoji="0" lang="zh-CN" altLang="en-US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）</a:t>
            </a:r>
            <a:endParaRPr kumimoji="0" lang="zh-CN" altLang="en-US" sz="20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649422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49905" y="274682"/>
            <a:ext cx="10363200" cy="1143000"/>
          </a:xfrm>
        </p:spPr>
        <p:txBody>
          <a:bodyPr/>
          <a:lstStyle/>
          <a:p>
            <a:r>
              <a:rPr lang="zh-CN" altLang="en-US" dirty="0"/>
              <a:t>多通道输入时的卷积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8341" y="2313818"/>
            <a:ext cx="1615106" cy="1686213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4660" y="2454339"/>
            <a:ext cx="1615106" cy="1686213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6020" y="2597509"/>
            <a:ext cx="1617041" cy="168823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16660" y="2634640"/>
            <a:ext cx="829690" cy="885522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84235" y="2770265"/>
            <a:ext cx="829690" cy="885522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51425" y="2921793"/>
            <a:ext cx="829690" cy="885522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51706" y="2597509"/>
            <a:ext cx="1068155" cy="1137015"/>
          </a:xfrm>
          <a:prstGeom prst="rect">
            <a:avLst/>
          </a:prstGeom>
        </p:spPr>
      </p:pic>
      <p:sp>
        <p:nvSpPr>
          <p:cNvPr id="21" name="立方体 20"/>
          <p:cNvSpPr/>
          <p:nvPr/>
        </p:nvSpPr>
        <p:spPr>
          <a:xfrm>
            <a:off x="1973026" y="2309147"/>
            <a:ext cx="1000762" cy="1109914"/>
          </a:xfrm>
          <a:prstGeom prst="cube">
            <a:avLst/>
          </a:prstGeom>
          <a:solidFill>
            <a:srgbClr val="86F260">
              <a:alpha val="60000"/>
            </a:srgbClr>
          </a:solidFill>
          <a:ln w="38100">
            <a:solidFill>
              <a:srgbClr val="86F2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2" name="文本框 236"/>
          <p:cNvSpPr txBox="1"/>
          <p:nvPr/>
        </p:nvSpPr>
        <p:spPr>
          <a:xfrm>
            <a:off x="5819092" y="4054935"/>
            <a:ext cx="1163415" cy="461617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3×3×3</a:t>
            </a:r>
            <a:endParaRPr kumimoji="0" lang="zh-CN" altLang="en-US" sz="20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25" name="直接箭头连接符 24"/>
          <p:cNvCxnSpPr>
            <a:stCxn id="39" idx="4"/>
          </p:cNvCxnSpPr>
          <p:nvPr/>
        </p:nvCxnSpPr>
        <p:spPr>
          <a:xfrm>
            <a:off x="3145774" y="4825403"/>
            <a:ext cx="1807889" cy="42186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/>
          <p:cNvCxnSpPr>
            <a:stCxn id="40" idx="4"/>
          </p:cNvCxnSpPr>
          <p:nvPr/>
        </p:nvCxnSpPr>
        <p:spPr>
          <a:xfrm flipH="1">
            <a:off x="5365655" y="4418031"/>
            <a:ext cx="1215460" cy="83797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本框 236"/>
          <p:cNvSpPr txBox="1"/>
          <p:nvPr/>
        </p:nvSpPr>
        <p:spPr>
          <a:xfrm>
            <a:off x="2392080" y="4461648"/>
            <a:ext cx="1163415" cy="461617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6×6×3</a:t>
            </a:r>
            <a:endParaRPr kumimoji="0" lang="zh-CN" altLang="en-US" sz="20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8" name="文本框 236"/>
          <p:cNvSpPr txBox="1"/>
          <p:nvPr/>
        </p:nvSpPr>
        <p:spPr>
          <a:xfrm>
            <a:off x="4539472" y="5256003"/>
            <a:ext cx="1337485" cy="461617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必须一致</a:t>
            </a:r>
          </a:p>
        </p:txBody>
      </p:sp>
      <p:sp>
        <p:nvSpPr>
          <p:cNvPr id="39" name="椭圆 38"/>
          <p:cNvSpPr/>
          <p:nvPr/>
        </p:nvSpPr>
        <p:spPr>
          <a:xfrm>
            <a:off x="2983774" y="4501403"/>
            <a:ext cx="324000" cy="324000"/>
          </a:xfrm>
          <a:prstGeom prst="ellipse">
            <a:avLst/>
          </a:prstGeom>
          <a:noFill/>
          <a:ln w="222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0" name="椭圆 39"/>
          <p:cNvSpPr/>
          <p:nvPr/>
        </p:nvSpPr>
        <p:spPr>
          <a:xfrm>
            <a:off x="6419115" y="4094031"/>
            <a:ext cx="324000" cy="324000"/>
          </a:xfrm>
          <a:prstGeom prst="ellipse">
            <a:avLst/>
          </a:prstGeom>
          <a:noFill/>
          <a:ln w="222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8" name="文本框 236"/>
          <p:cNvSpPr txBox="1"/>
          <p:nvPr/>
        </p:nvSpPr>
        <p:spPr>
          <a:xfrm>
            <a:off x="8436909" y="4054934"/>
            <a:ext cx="1926599" cy="461617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输出一个通道</a:t>
            </a:r>
          </a:p>
        </p:txBody>
      </p:sp>
      <p:cxnSp>
        <p:nvCxnSpPr>
          <p:cNvPr id="51" name="直接箭头连接符 50"/>
          <p:cNvCxnSpPr>
            <a:stCxn id="14" idx="3"/>
          </p:cNvCxnSpPr>
          <p:nvPr/>
        </p:nvCxnSpPr>
        <p:spPr>
          <a:xfrm flipV="1">
            <a:off x="6846350" y="2751142"/>
            <a:ext cx="2053954" cy="326259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箭头连接符 72"/>
          <p:cNvCxnSpPr>
            <a:endCxn id="16" idx="1"/>
          </p:cNvCxnSpPr>
          <p:nvPr/>
        </p:nvCxnSpPr>
        <p:spPr>
          <a:xfrm>
            <a:off x="2872458" y="2864105"/>
            <a:ext cx="2878967" cy="500449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立方体 76"/>
          <p:cNvSpPr/>
          <p:nvPr/>
        </p:nvSpPr>
        <p:spPr>
          <a:xfrm>
            <a:off x="2236292" y="2329696"/>
            <a:ext cx="1000762" cy="1109914"/>
          </a:xfrm>
          <a:prstGeom prst="cube">
            <a:avLst/>
          </a:prstGeom>
          <a:solidFill>
            <a:srgbClr val="86F260">
              <a:alpha val="60000"/>
            </a:srgbClr>
          </a:solidFill>
          <a:ln w="38100">
            <a:solidFill>
              <a:srgbClr val="86F2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78" name="直接箭头连接符 77"/>
          <p:cNvCxnSpPr>
            <a:stCxn id="14" idx="3"/>
          </p:cNvCxnSpPr>
          <p:nvPr/>
        </p:nvCxnSpPr>
        <p:spPr>
          <a:xfrm flipV="1">
            <a:off x="6846350" y="2770266"/>
            <a:ext cx="2337407" cy="307135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接箭头连接符 78"/>
          <p:cNvCxnSpPr>
            <a:endCxn id="16" idx="1"/>
          </p:cNvCxnSpPr>
          <p:nvPr/>
        </p:nvCxnSpPr>
        <p:spPr>
          <a:xfrm>
            <a:off x="3071288" y="2887941"/>
            <a:ext cx="2680137" cy="476613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0581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1" grpId="1" animBg="1"/>
      <p:bldP spid="22" grpId="0"/>
      <p:bldP spid="38" grpId="0"/>
      <p:bldP spid="39" grpId="0" animBg="1"/>
      <p:bldP spid="40" grpId="0" animBg="1"/>
      <p:bldP spid="48" grpId="0"/>
      <p:bldP spid="77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多通道卷积举例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880" y="1598219"/>
            <a:ext cx="8614217" cy="174928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880" y="3842862"/>
            <a:ext cx="8661925" cy="175897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423" y="2243565"/>
            <a:ext cx="8770288" cy="133763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0759" y="3609282"/>
            <a:ext cx="8873616" cy="105862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9200" y="2760842"/>
            <a:ext cx="8794121" cy="1138048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4561190" y="2472627"/>
            <a:ext cx="1272303" cy="2359552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dash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1773141" y="1880111"/>
            <a:ext cx="2973788" cy="795236"/>
          </a:xfrm>
          <a:prstGeom prst="line">
            <a:avLst/>
          </a:prstGeom>
          <a:noFill/>
          <a:ln w="19050" cap="flat" cmpd="sng" algn="ctr">
            <a:solidFill>
              <a:srgbClr val="00B0F0"/>
            </a:solidFill>
            <a:prstDash val="solid"/>
            <a:miter lim="800000"/>
          </a:ln>
          <a:effectLst/>
        </p:spPr>
      </p:cxnSp>
      <p:cxnSp>
        <p:nvCxnSpPr>
          <p:cNvPr id="12" name="直接连接符 11"/>
          <p:cNvCxnSpPr/>
          <p:nvPr/>
        </p:nvCxnSpPr>
        <p:spPr>
          <a:xfrm>
            <a:off x="1773141" y="2710012"/>
            <a:ext cx="2973788" cy="837639"/>
          </a:xfrm>
          <a:prstGeom prst="line">
            <a:avLst/>
          </a:prstGeom>
          <a:noFill/>
          <a:ln w="19050" cap="flat" cmpd="sng" algn="ctr">
            <a:solidFill>
              <a:srgbClr val="00B0F0"/>
            </a:solidFill>
            <a:prstDash val="solid"/>
            <a:miter lim="800000"/>
          </a:ln>
          <a:effectLst/>
        </p:spPr>
      </p:cxnSp>
      <p:cxnSp>
        <p:nvCxnSpPr>
          <p:cNvPr id="13" name="直接连接符 12"/>
          <p:cNvCxnSpPr/>
          <p:nvPr/>
        </p:nvCxnSpPr>
        <p:spPr>
          <a:xfrm>
            <a:off x="2615979" y="2740547"/>
            <a:ext cx="3019358" cy="807104"/>
          </a:xfrm>
          <a:prstGeom prst="line">
            <a:avLst/>
          </a:prstGeom>
          <a:noFill/>
          <a:ln w="19050" cap="flat" cmpd="sng" algn="ctr">
            <a:solidFill>
              <a:srgbClr val="00B0F0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4" name="直接连接符 13"/>
          <p:cNvCxnSpPr/>
          <p:nvPr/>
        </p:nvCxnSpPr>
        <p:spPr>
          <a:xfrm>
            <a:off x="2615979" y="1873867"/>
            <a:ext cx="3019358" cy="801480"/>
          </a:xfrm>
          <a:prstGeom prst="line">
            <a:avLst/>
          </a:prstGeom>
          <a:noFill/>
          <a:ln w="19050" cap="flat" cmpd="sng" algn="ctr">
            <a:solidFill>
              <a:srgbClr val="00B0F0"/>
            </a:solidFill>
            <a:prstDash val="solid"/>
            <a:miter lim="800000"/>
          </a:ln>
          <a:effectLst/>
        </p:spPr>
      </p:cxnSp>
      <p:cxnSp>
        <p:nvCxnSpPr>
          <p:cNvPr id="31" name="直接连接符 30"/>
          <p:cNvCxnSpPr/>
          <p:nvPr/>
        </p:nvCxnSpPr>
        <p:spPr>
          <a:xfrm>
            <a:off x="5635337" y="2669365"/>
            <a:ext cx="2316332" cy="313143"/>
          </a:xfrm>
          <a:prstGeom prst="line">
            <a:avLst/>
          </a:prstGeom>
          <a:noFill/>
          <a:ln w="19050" cap="flat" cmpd="sng" algn="ctr">
            <a:solidFill>
              <a:srgbClr val="00B0F0"/>
            </a:solidFill>
            <a:prstDash val="solid"/>
            <a:miter lim="800000"/>
          </a:ln>
          <a:effectLst/>
        </p:spPr>
      </p:cxnSp>
      <p:cxnSp>
        <p:nvCxnSpPr>
          <p:cNvPr id="32" name="直接连接符 31"/>
          <p:cNvCxnSpPr/>
          <p:nvPr/>
        </p:nvCxnSpPr>
        <p:spPr>
          <a:xfrm flipV="1">
            <a:off x="4746929" y="3270419"/>
            <a:ext cx="2913133" cy="289359"/>
          </a:xfrm>
          <a:prstGeom prst="line">
            <a:avLst/>
          </a:prstGeom>
          <a:noFill/>
          <a:ln w="19050" cap="flat" cmpd="sng" algn="ctr">
            <a:solidFill>
              <a:srgbClr val="00B0F0"/>
            </a:solidFill>
            <a:prstDash val="solid"/>
            <a:miter lim="800000"/>
          </a:ln>
          <a:effectLst/>
        </p:spPr>
      </p:cxnSp>
      <p:cxnSp>
        <p:nvCxnSpPr>
          <p:cNvPr id="33" name="直接连接符 32"/>
          <p:cNvCxnSpPr/>
          <p:nvPr/>
        </p:nvCxnSpPr>
        <p:spPr>
          <a:xfrm flipV="1">
            <a:off x="5635337" y="3305325"/>
            <a:ext cx="2316332" cy="254452"/>
          </a:xfrm>
          <a:prstGeom prst="line">
            <a:avLst/>
          </a:prstGeom>
          <a:noFill/>
          <a:ln w="19050" cap="flat" cmpd="sng" algn="ctr">
            <a:solidFill>
              <a:srgbClr val="00B0F0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34" name="直接连接符 33"/>
          <p:cNvCxnSpPr/>
          <p:nvPr/>
        </p:nvCxnSpPr>
        <p:spPr>
          <a:xfrm>
            <a:off x="4746929" y="2669365"/>
            <a:ext cx="2913133" cy="326626"/>
          </a:xfrm>
          <a:prstGeom prst="line">
            <a:avLst/>
          </a:prstGeom>
          <a:noFill/>
          <a:ln w="19050" cap="flat" cmpd="sng" algn="ctr">
            <a:solidFill>
              <a:srgbClr val="00B0F0"/>
            </a:solidFill>
            <a:prstDash val="solid"/>
            <a:miter lim="800000"/>
          </a:ln>
          <a:effectLst/>
        </p:spPr>
      </p:cxnSp>
      <p:cxnSp>
        <p:nvCxnSpPr>
          <p:cNvPr id="50" name="直接连接符 49"/>
          <p:cNvCxnSpPr/>
          <p:nvPr/>
        </p:nvCxnSpPr>
        <p:spPr>
          <a:xfrm flipV="1">
            <a:off x="1764143" y="4667902"/>
            <a:ext cx="2990737" cy="323477"/>
          </a:xfrm>
          <a:prstGeom prst="line">
            <a:avLst/>
          </a:prstGeom>
          <a:noFill/>
          <a:ln w="19050" cap="flat" cmpd="sng" algn="ctr">
            <a:solidFill>
              <a:srgbClr val="00B050"/>
            </a:solidFill>
            <a:prstDash val="dash"/>
            <a:miter lim="800000"/>
          </a:ln>
          <a:effectLst/>
        </p:spPr>
      </p:cxnSp>
      <p:cxnSp>
        <p:nvCxnSpPr>
          <p:cNvPr id="52" name="直接连接符 51"/>
          <p:cNvCxnSpPr/>
          <p:nvPr/>
        </p:nvCxnSpPr>
        <p:spPr>
          <a:xfrm flipV="1">
            <a:off x="2615979" y="3752621"/>
            <a:ext cx="3019358" cy="379849"/>
          </a:xfrm>
          <a:prstGeom prst="line">
            <a:avLst/>
          </a:prstGeom>
          <a:noFill/>
          <a:ln w="19050" cap="flat" cmpd="sng" algn="ctr">
            <a:solidFill>
              <a:srgbClr val="00B050"/>
            </a:solidFill>
            <a:prstDash val="solid"/>
            <a:miter lim="800000"/>
          </a:ln>
          <a:effectLst/>
        </p:spPr>
      </p:cxnSp>
      <p:cxnSp>
        <p:nvCxnSpPr>
          <p:cNvPr id="53" name="直接连接符 52"/>
          <p:cNvCxnSpPr/>
          <p:nvPr/>
        </p:nvCxnSpPr>
        <p:spPr>
          <a:xfrm flipV="1">
            <a:off x="1772094" y="3752621"/>
            <a:ext cx="2982786" cy="345856"/>
          </a:xfrm>
          <a:prstGeom prst="line">
            <a:avLst/>
          </a:prstGeom>
          <a:noFill/>
          <a:ln w="19050" cap="flat" cmpd="sng" algn="ctr">
            <a:solidFill>
              <a:srgbClr val="00B050"/>
            </a:solidFill>
            <a:prstDash val="solid"/>
            <a:miter lim="800000"/>
          </a:ln>
          <a:effectLst/>
        </p:spPr>
      </p:cxnSp>
      <p:cxnSp>
        <p:nvCxnSpPr>
          <p:cNvPr id="63" name="直接连接符 62"/>
          <p:cNvCxnSpPr/>
          <p:nvPr/>
        </p:nvCxnSpPr>
        <p:spPr>
          <a:xfrm flipV="1">
            <a:off x="2615979" y="4660259"/>
            <a:ext cx="3019358" cy="331120"/>
          </a:xfrm>
          <a:prstGeom prst="line">
            <a:avLst/>
          </a:prstGeom>
          <a:noFill/>
          <a:ln w="19050" cap="flat" cmpd="sng" algn="ctr">
            <a:solidFill>
              <a:srgbClr val="00B050"/>
            </a:solidFill>
            <a:prstDash val="solid"/>
            <a:miter lim="800000"/>
          </a:ln>
          <a:effectLst/>
        </p:spPr>
      </p:cxnSp>
      <p:cxnSp>
        <p:nvCxnSpPr>
          <p:cNvPr id="66" name="直接连接符 65"/>
          <p:cNvCxnSpPr/>
          <p:nvPr/>
        </p:nvCxnSpPr>
        <p:spPr>
          <a:xfrm flipV="1">
            <a:off x="4754880" y="3277805"/>
            <a:ext cx="2905182" cy="1382454"/>
          </a:xfrm>
          <a:prstGeom prst="line">
            <a:avLst/>
          </a:prstGeom>
          <a:noFill/>
          <a:ln w="19050" cap="flat" cmpd="sng" algn="ctr">
            <a:solidFill>
              <a:srgbClr val="00B050"/>
            </a:solidFill>
            <a:prstDash val="dash"/>
            <a:miter lim="800000"/>
          </a:ln>
          <a:effectLst/>
        </p:spPr>
      </p:cxnSp>
      <p:cxnSp>
        <p:nvCxnSpPr>
          <p:cNvPr id="67" name="直接连接符 66"/>
          <p:cNvCxnSpPr/>
          <p:nvPr/>
        </p:nvCxnSpPr>
        <p:spPr>
          <a:xfrm flipV="1">
            <a:off x="5635337" y="3270418"/>
            <a:ext cx="2004519" cy="491617"/>
          </a:xfrm>
          <a:prstGeom prst="line">
            <a:avLst/>
          </a:prstGeom>
          <a:noFill/>
          <a:ln w="19050" cap="flat" cmpd="sng" algn="ctr">
            <a:solidFill>
              <a:srgbClr val="00B050"/>
            </a:solidFill>
            <a:prstDash val="solid"/>
            <a:miter lim="800000"/>
          </a:ln>
          <a:effectLst/>
        </p:spPr>
      </p:cxnSp>
      <p:cxnSp>
        <p:nvCxnSpPr>
          <p:cNvPr id="68" name="直接连接符 67"/>
          <p:cNvCxnSpPr/>
          <p:nvPr/>
        </p:nvCxnSpPr>
        <p:spPr>
          <a:xfrm flipV="1">
            <a:off x="4754880" y="3011162"/>
            <a:ext cx="2879304" cy="745048"/>
          </a:xfrm>
          <a:prstGeom prst="line">
            <a:avLst/>
          </a:prstGeom>
          <a:noFill/>
          <a:ln w="19050" cap="flat" cmpd="sng" algn="ctr">
            <a:solidFill>
              <a:srgbClr val="00B050"/>
            </a:solidFill>
            <a:prstDash val="solid"/>
            <a:miter lim="800000"/>
          </a:ln>
          <a:effectLst/>
        </p:spPr>
      </p:cxnSp>
      <p:cxnSp>
        <p:nvCxnSpPr>
          <p:cNvPr id="69" name="直接连接符 68"/>
          <p:cNvCxnSpPr/>
          <p:nvPr/>
        </p:nvCxnSpPr>
        <p:spPr>
          <a:xfrm flipV="1">
            <a:off x="5635337" y="3269680"/>
            <a:ext cx="2309736" cy="1398222"/>
          </a:xfrm>
          <a:prstGeom prst="line">
            <a:avLst/>
          </a:prstGeom>
          <a:noFill/>
          <a:ln w="19050" cap="flat" cmpd="sng" algn="ctr">
            <a:solidFill>
              <a:srgbClr val="00B050"/>
            </a:solidFill>
            <a:prstDash val="solid"/>
            <a:miter lim="800000"/>
          </a:ln>
          <a:effectLst/>
        </p:spPr>
      </p:cxnSp>
      <p:sp>
        <p:nvSpPr>
          <p:cNvPr id="94" name="文本框 281"/>
          <p:cNvSpPr txBox="1"/>
          <p:nvPr/>
        </p:nvSpPr>
        <p:spPr>
          <a:xfrm>
            <a:off x="2093365" y="3380033"/>
            <a:ext cx="906297" cy="391160"/>
          </a:xfrm>
          <a:prstGeom prst="rect">
            <a:avLst/>
          </a:prstGeom>
          <a:solidFill>
            <a:sysClr val="window" lastClr="FFFFFF"/>
          </a:solidFill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通道</a:t>
            </a:r>
            <a:r>
              <a:rPr kumimoji="0" lang="en-US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</a:t>
            </a:r>
            <a:endParaRPr kumimoji="0" lang="zh-CN" altLang="en-US" sz="20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5" name="文本框 282"/>
          <p:cNvSpPr txBox="1"/>
          <p:nvPr/>
        </p:nvSpPr>
        <p:spPr>
          <a:xfrm>
            <a:off x="2093365" y="5639837"/>
            <a:ext cx="906297" cy="391160"/>
          </a:xfrm>
          <a:prstGeom prst="rect">
            <a:avLst/>
          </a:prstGeom>
          <a:solidFill>
            <a:sysClr val="window" lastClr="FFFFFF"/>
          </a:solidFill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通道</a:t>
            </a:r>
            <a:r>
              <a:rPr kumimoji="0" lang="en-US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2</a:t>
            </a:r>
            <a:endParaRPr kumimoji="0" lang="zh-CN" altLang="en-US" sz="20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6" name="文本框 283"/>
          <p:cNvSpPr txBox="1"/>
          <p:nvPr/>
        </p:nvSpPr>
        <p:spPr>
          <a:xfrm>
            <a:off x="7276379" y="4060368"/>
            <a:ext cx="1963971" cy="474055"/>
          </a:xfrm>
          <a:prstGeom prst="rect">
            <a:avLst/>
          </a:prstGeom>
          <a:solidFill>
            <a:sysClr val="window" lastClr="FFFFFF"/>
          </a:solidFill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输出为一个通道</a:t>
            </a:r>
            <a:endParaRPr kumimoji="0" lang="zh-CN" altLang="en-US" sz="20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7" name="文本框 287"/>
          <p:cNvSpPr txBox="1"/>
          <p:nvPr/>
        </p:nvSpPr>
        <p:spPr>
          <a:xfrm>
            <a:off x="4460751" y="5016022"/>
            <a:ext cx="1614046" cy="417874"/>
          </a:xfrm>
          <a:prstGeom prst="rect">
            <a:avLst/>
          </a:prstGeom>
          <a:solidFill>
            <a:sysClr val="window" lastClr="FFFFFF"/>
          </a:solidFill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kumimoji="0" lang="en-US" altLang="zh-CN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×</a:t>
            </a:r>
            <a:r>
              <a:rPr kumimoji="0" lang="en-US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kumimoji="0" lang="en-US" altLang="zh-CN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×</a:t>
            </a:r>
            <a:r>
              <a:rPr kumimoji="0" lang="en-US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kumimoji="0" lang="zh-CN" altLang="en-US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卷积核</a:t>
            </a:r>
            <a:endParaRPr kumimoji="0" lang="zh-CN" altLang="en-US" sz="20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8" name="文本框 288"/>
          <p:cNvSpPr txBox="1"/>
          <p:nvPr/>
        </p:nvSpPr>
        <p:spPr>
          <a:xfrm>
            <a:off x="7218739" y="4379863"/>
            <a:ext cx="2494291" cy="1690192"/>
          </a:xfrm>
          <a:prstGeom prst="rect">
            <a:avLst/>
          </a:prstGeom>
          <a:solidFill>
            <a:sysClr val="window" lastClr="FFFFFF"/>
          </a:solidFill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47625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kumimoji="0" lang="en-US" altLang="zh-CN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×</a:t>
            </a:r>
            <a:r>
              <a:rPr kumimoji="0" lang="en-US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2+0</a:t>
            </a:r>
            <a:r>
              <a:rPr kumimoji="0" lang="en-US" altLang="zh-CN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×</a:t>
            </a:r>
            <a:r>
              <a:rPr kumimoji="0" lang="en-US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1+(-1)</a:t>
            </a:r>
            <a:r>
              <a:rPr kumimoji="0" lang="en-US" altLang="zh-CN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×</a:t>
            </a:r>
            <a:r>
              <a:rPr kumimoji="0" lang="en-US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0</a:t>
            </a:r>
            <a:endParaRPr kumimoji="0" lang="zh-CN" altLang="en-US" sz="16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+(-1)</a:t>
            </a:r>
            <a:r>
              <a:rPr kumimoji="0" lang="en-US" altLang="zh-CN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×</a:t>
            </a:r>
            <a:r>
              <a:rPr kumimoji="0" lang="en-US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9+0</a:t>
            </a:r>
            <a:r>
              <a:rPr kumimoji="0" lang="en-US" altLang="zh-CN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×</a:t>
            </a:r>
            <a:r>
              <a:rPr kumimoji="0" lang="en-US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5+1</a:t>
            </a:r>
            <a:r>
              <a:rPr kumimoji="0" lang="en-US" altLang="zh-CN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×</a:t>
            </a:r>
            <a:r>
              <a:rPr kumimoji="0" lang="en-US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4</a:t>
            </a:r>
            <a:endParaRPr kumimoji="0" lang="zh-CN" altLang="en-US" sz="16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+1</a:t>
            </a:r>
            <a:r>
              <a:rPr kumimoji="0" lang="en-US" altLang="zh-CN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×</a:t>
            </a:r>
            <a:r>
              <a:rPr kumimoji="0" lang="en-US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2+0</a:t>
            </a:r>
            <a:r>
              <a:rPr kumimoji="0" lang="en-US" altLang="zh-CN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×</a:t>
            </a:r>
            <a:r>
              <a:rPr kumimoji="0" lang="en-US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3+(-1)</a:t>
            </a:r>
            <a:r>
              <a:rPr kumimoji="0" lang="en-US" altLang="zh-CN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×</a:t>
            </a:r>
            <a:r>
              <a:rPr kumimoji="0" lang="en-US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4</a:t>
            </a:r>
            <a:endParaRPr kumimoji="0" lang="zh-CN" altLang="en-US" sz="16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+(-1)</a:t>
            </a:r>
            <a:r>
              <a:rPr kumimoji="0" lang="en-US" altLang="zh-CN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×</a:t>
            </a:r>
            <a:r>
              <a:rPr kumimoji="0" lang="en-US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3+0</a:t>
            </a:r>
            <a:r>
              <a:rPr kumimoji="0" lang="en-US" altLang="zh-CN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×</a:t>
            </a:r>
            <a:r>
              <a:rPr kumimoji="0" lang="en-US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1+1</a:t>
            </a:r>
            <a:r>
              <a:rPr kumimoji="0" lang="en-US" altLang="zh-CN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×</a:t>
            </a:r>
            <a:r>
              <a:rPr kumimoji="0" lang="en-US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0</a:t>
            </a:r>
            <a:endParaRPr kumimoji="0" lang="zh-CN" altLang="en-US" sz="16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+(-1)</a:t>
            </a:r>
            <a:r>
              <a:rPr kumimoji="0" lang="en-US" altLang="zh-CN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×</a:t>
            </a:r>
            <a:r>
              <a:rPr kumimoji="0" lang="en-US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2+0</a:t>
            </a:r>
            <a:r>
              <a:rPr kumimoji="0" lang="en-US" altLang="zh-CN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×</a:t>
            </a:r>
            <a:r>
              <a:rPr kumimoji="0" lang="en-US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4+1</a:t>
            </a:r>
            <a:r>
              <a:rPr kumimoji="0" lang="en-US" altLang="zh-CN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×</a:t>
            </a:r>
            <a:r>
              <a:rPr kumimoji="0" lang="en-US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4</a:t>
            </a:r>
            <a:endParaRPr kumimoji="0" lang="zh-CN" altLang="en-US" sz="16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+(-1)</a:t>
            </a:r>
            <a:r>
              <a:rPr kumimoji="0" lang="en-US" altLang="zh-CN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×</a:t>
            </a:r>
            <a:r>
              <a:rPr kumimoji="0" lang="en-US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2+0</a:t>
            </a:r>
            <a:r>
              <a:rPr kumimoji="0" lang="en-US" altLang="zh-CN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×</a:t>
            </a:r>
            <a:r>
              <a:rPr kumimoji="0" lang="en-US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3+1</a:t>
            </a:r>
            <a:r>
              <a:rPr kumimoji="0" lang="en-US" altLang="zh-CN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×</a:t>
            </a:r>
            <a:r>
              <a:rPr kumimoji="0" lang="en-US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5 = -3</a:t>
            </a:r>
            <a:endParaRPr kumimoji="0" lang="zh-CN" altLang="en-US" sz="16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913653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卷积核的大小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altLang="zh-CN" dirty="0"/>
          </a:p>
          <a:p>
            <a:r>
              <a:rPr lang="zh-CN" altLang="en-US" dirty="0"/>
              <a:t>小卷积核：细粒度特征</a:t>
            </a:r>
            <a:endParaRPr lang="en-US" altLang="zh-CN" dirty="0"/>
          </a:p>
          <a:p>
            <a:r>
              <a:rPr lang="zh-CN" altLang="en-US" dirty="0"/>
              <a:t>大卷积核：大粒度特征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多层小卷积实现大卷积</a:t>
            </a:r>
            <a:endParaRPr lang="en-US" altLang="zh-CN" dirty="0"/>
          </a:p>
          <a:p>
            <a:pPr lvl="1"/>
            <a:r>
              <a:rPr lang="zh-CN" altLang="en-US" dirty="0"/>
              <a:t>两层</a:t>
            </a:r>
            <a:r>
              <a:rPr lang="en-US" altLang="zh-CN" dirty="0"/>
              <a:t>3×3</a:t>
            </a:r>
            <a:r>
              <a:rPr lang="zh-CN" altLang="en-US" dirty="0"/>
              <a:t>卷积等效一个</a:t>
            </a:r>
            <a:r>
              <a:rPr lang="en-US" altLang="zh-CN" dirty="0"/>
              <a:t>5×5</a:t>
            </a:r>
            <a:r>
              <a:rPr lang="zh-CN" altLang="en-US" dirty="0"/>
              <a:t>的卷积</a:t>
            </a:r>
          </a:p>
        </p:txBody>
      </p:sp>
      <p:pic>
        <p:nvPicPr>
          <p:cNvPr id="4" name="图片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4607" y="1776039"/>
            <a:ext cx="3713508" cy="285161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1762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存在的问题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altLang="zh-CN" dirty="0"/>
          </a:p>
          <a:p>
            <a:r>
              <a:rPr lang="zh-CN" altLang="en-US" dirty="0"/>
              <a:t>笔画多少带来的问题</a:t>
            </a:r>
            <a:endParaRPr lang="en-US" altLang="zh-CN" dirty="0"/>
          </a:p>
          <a:p>
            <a:pPr lvl="1"/>
            <a:r>
              <a:rPr lang="en-US" altLang="zh-CN" dirty="0"/>
              <a:t>1</a:t>
            </a:r>
            <a:r>
              <a:rPr lang="zh-CN" altLang="en-US" dirty="0"/>
              <a:t>的笔画少</a:t>
            </a:r>
            <a:endParaRPr lang="en-US" altLang="zh-CN" dirty="0"/>
          </a:p>
          <a:p>
            <a:pPr lvl="1"/>
            <a:r>
              <a:rPr lang="en-US" altLang="zh-CN" dirty="0"/>
              <a:t>8</a:t>
            </a:r>
            <a:r>
              <a:rPr lang="zh-CN" altLang="en-US" dirty="0"/>
              <a:t>的笔画多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如何评判匹配的程度？</a:t>
            </a:r>
          </a:p>
        </p:txBody>
      </p:sp>
    </p:spTree>
    <p:extLst>
      <p:ext uri="{BB962C8B-B14F-4D97-AF65-F5344CB8AC3E}">
        <p14:creationId xmlns:p14="http://schemas.microsoft.com/office/powerpoint/2010/main" val="64948567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池化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015" y="2591903"/>
            <a:ext cx="6198385" cy="3421136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7" name="内容占位符 6"/>
          <p:cNvPicPr>
            <a:picLocks noGrp="1" noChangeAspect="1"/>
          </p:cNvPicPr>
          <p:nvPr>
            <p:ph sz="quarter" idx="1"/>
          </p:nvPr>
        </p:nvPicPr>
        <p:blipFill>
          <a:blip r:embed="rId3"/>
          <a:stretch>
            <a:fillRect/>
          </a:stretch>
        </p:blipFill>
        <p:spPr>
          <a:xfrm>
            <a:off x="4118919" y="1988093"/>
            <a:ext cx="18125266" cy="3780939"/>
          </a:xfrm>
          <a:prstGeom prst="rect">
            <a:avLst/>
          </a:prstGeom>
        </p:spPr>
      </p:pic>
      <p:sp>
        <p:nvSpPr>
          <p:cNvPr id="8" name="内容占位符 2"/>
          <p:cNvSpPr txBox="1">
            <a:spLocks/>
          </p:cNvSpPr>
          <p:nvPr/>
        </p:nvSpPr>
        <p:spPr>
          <a:xfrm>
            <a:off x="1219200" y="1620794"/>
            <a:ext cx="10363200" cy="45720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ts val="580"/>
              </a:spcBef>
              <a:buClr>
                <a:schemeClr val="accent1"/>
              </a:buClr>
              <a:buSzPct val="85000"/>
              <a:buFontTx/>
              <a:buBlip>
                <a:blip r:embed="rId4"/>
              </a:buBlip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28600" algn="l" rtl="0" eaLnBrk="1" latinLnBrk="0" hangingPunct="1">
              <a:spcBef>
                <a:spcPts val="370"/>
              </a:spcBef>
              <a:buClr>
                <a:srgbClr val="503DDB"/>
              </a:buClr>
              <a:buSzPct val="45000"/>
              <a:buFont typeface="Wingdings" pitchFamily="2" charset="2"/>
              <a:buChar char="q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SzPct val="8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SzPct val="80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FontTx/>
              <a:buChar char="o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0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Clr>
                <a:srgbClr val="D34817"/>
              </a:buClr>
              <a:buSzPct val="85000"/>
              <a:buFontTx/>
              <a:buBlip>
                <a:blip r:embed="rId4"/>
              </a:buBlip>
              <a:tabLst/>
              <a:defRPr/>
            </a:pP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一种降维的手段</a:t>
            </a:r>
          </a:p>
        </p:txBody>
      </p:sp>
    </p:spTree>
    <p:extLst>
      <p:ext uri="{BB962C8B-B14F-4D97-AF65-F5344CB8AC3E}">
        <p14:creationId xmlns:p14="http://schemas.microsoft.com/office/powerpoint/2010/main" val="1018737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最大池化</a:t>
            </a:r>
          </a:p>
        </p:txBody>
      </p:sp>
      <p:graphicFrame>
        <p:nvGraphicFramePr>
          <p:cNvPr id="7" name="表格 6"/>
          <p:cNvGraphicFramePr>
            <a:graphicFrameLocks noGrp="1"/>
          </p:cNvGraphicFramePr>
          <p:nvPr/>
        </p:nvGraphicFramePr>
        <p:xfrm>
          <a:off x="5157441" y="2104533"/>
          <a:ext cx="2112090" cy="2194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52015">
                  <a:extLst>
                    <a:ext uri="{9D8B030D-6E8A-4147-A177-3AD203B41FA5}">
                      <a16:colId xmlns:a16="http://schemas.microsoft.com/office/drawing/2014/main" val="4162639252"/>
                    </a:ext>
                  </a:extLst>
                </a:gridCol>
                <a:gridCol w="352015">
                  <a:extLst>
                    <a:ext uri="{9D8B030D-6E8A-4147-A177-3AD203B41FA5}">
                      <a16:colId xmlns:a16="http://schemas.microsoft.com/office/drawing/2014/main" val="3631077352"/>
                    </a:ext>
                  </a:extLst>
                </a:gridCol>
                <a:gridCol w="352015">
                  <a:extLst>
                    <a:ext uri="{9D8B030D-6E8A-4147-A177-3AD203B41FA5}">
                      <a16:colId xmlns:a16="http://schemas.microsoft.com/office/drawing/2014/main" val="1089638684"/>
                    </a:ext>
                  </a:extLst>
                </a:gridCol>
                <a:gridCol w="352015">
                  <a:extLst>
                    <a:ext uri="{9D8B030D-6E8A-4147-A177-3AD203B41FA5}">
                      <a16:colId xmlns:a16="http://schemas.microsoft.com/office/drawing/2014/main" val="942969854"/>
                    </a:ext>
                  </a:extLst>
                </a:gridCol>
                <a:gridCol w="352015">
                  <a:extLst>
                    <a:ext uri="{9D8B030D-6E8A-4147-A177-3AD203B41FA5}">
                      <a16:colId xmlns:a16="http://schemas.microsoft.com/office/drawing/2014/main" val="411479351"/>
                    </a:ext>
                  </a:extLst>
                </a:gridCol>
                <a:gridCol w="352015">
                  <a:extLst>
                    <a:ext uri="{9D8B030D-6E8A-4147-A177-3AD203B41FA5}">
                      <a16:colId xmlns:a16="http://schemas.microsoft.com/office/drawing/2014/main" val="1130731722"/>
                    </a:ext>
                  </a:extLst>
                </a:gridCol>
              </a:tblGrid>
              <a:tr h="35580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1833037"/>
                  </a:ext>
                </a:extLst>
              </a:tr>
              <a:tr h="35580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</a:t>
                      </a:r>
                      <a:endParaRPr lang="zh-CN" alt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7</a:t>
                      </a:r>
                      <a:endParaRPr lang="zh-CN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8</a:t>
                      </a:r>
                      <a:endParaRPr lang="zh-CN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7</a:t>
                      </a:r>
                      <a:endParaRPr lang="zh-CN" altLang="en-US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1198084"/>
                  </a:ext>
                </a:extLst>
              </a:tr>
              <a:tr h="35580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>
                    <a:solidFill>
                      <a:srgbClr val="86F2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>
                    <a:solidFill>
                      <a:srgbClr val="86F2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>
                    <a:solidFill>
                      <a:srgbClr val="CCE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1457673"/>
                  </a:ext>
                </a:extLst>
              </a:tr>
              <a:tr h="35580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>
                    <a:solidFill>
                      <a:srgbClr val="86F2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>
                    <a:solidFill>
                      <a:srgbClr val="86F2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>
                    <a:solidFill>
                      <a:srgbClr val="CCE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543745"/>
                  </a:ext>
                </a:extLst>
              </a:tr>
              <a:tr h="35580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8</a:t>
                      </a:r>
                      <a:endParaRPr lang="zh-CN" altLang="en-US" dirty="0"/>
                    </a:p>
                  </a:txBody>
                  <a:tcP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</a:t>
                      </a:r>
                      <a:endParaRPr lang="zh-CN" altLang="en-US" dirty="0"/>
                    </a:p>
                  </a:txBody>
                  <a:tcP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>
                    <a:solidFill>
                      <a:srgbClr val="CC66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>
                    <a:solidFill>
                      <a:srgbClr val="CC66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>
                    <a:solidFill>
                      <a:srgbClr val="FF9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>
                    <a:solidFill>
                      <a:srgbClr val="FF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6563427"/>
                  </a:ext>
                </a:extLst>
              </a:tr>
              <a:tr h="35580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>
                    <a:solidFill>
                      <a:srgbClr val="CC66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>
                    <a:solidFill>
                      <a:srgbClr val="CC66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>
                    <a:solidFill>
                      <a:srgbClr val="FF9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>
                    <a:solidFill>
                      <a:srgbClr val="FF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2103313"/>
                  </a:ext>
                </a:extLst>
              </a:tr>
            </a:tbl>
          </a:graphicData>
        </a:graphic>
      </p:graphicFrame>
      <p:graphicFrame>
        <p:nvGraphicFramePr>
          <p:cNvPr id="9" name="表格 8"/>
          <p:cNvGraphicFramePr>
            <a:graphicFrameLocks noGrp="1"/>
          </p:cNvGraphicFramePr>
          <p:nvPr/>
        </p:nvGraphicFramePr>
        <p:xfrm>
          <a:off x="9730766" y="2653173"/>
          <a:ext cx="1056045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52015">
                  <a:extLst>
                    <a:ext uri="{9D8B030D-6E8A-4147-A177-3AD203B41FA5}">
                      <a16:colId xmlns:a16="http://schemas.microsoft.com/office/drawing/2014/main" val="4162639252"/>
                    </a:ext>
                  </a:extLst>
                </a:gridCol>
                <a:gridCol w="352015">
                  <a:extLst>
                    <a:ext uri="{9D8B030D-6E8A-4147-A177-3AD203B41FA5}">
                      <a16:colId xmlns:a16="http://schemas.microsoft.com/office/drawing/2014/main" val="1089638684"/>
                    </a:ext>
                  </a:extLst>
                </a:gridCol>
                <a:gridCol w="352015">
                  <a:extLst>
                    <a:ext uri="{9D8B030D-6E8A-4147-A177-3AD203B41FA5}">
                      <a16:colId xmlns:a16="http://schemas.microsoft.com/office/drawing/2014/main" val="411479351"/>
                    </a:ext>
                  </a:extLst>
                </a:gridCol>
              </a:tblGrid>
              <a:tr h="35580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</a:t>
                      </a:r>
                      <a:endParaRPr lang="zh-CN" alt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8</a:t>
                      </a:r>
                      <a:endParaRPr lang="zh-CN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7</a:t>
                      </a:r>
                      <a:endParaRPr lang="zh-CN" altLang="en-US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1833037"/>
                  </a:ext>
                </a:extLst>
              </a:tr>
              <a:tr h="35580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>
                    <a:solidFill>
                      <a:srgbClr val="86F2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>
                    <a:solidFill>
                      <a:srgbClr val="CCE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1457673"/>
                  </a:ext>
                </a:extLst>
              </a:tr>
              <a:tr h="35580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8</a:t>
                      </a:r>
                      <a:endParaRPr lang="zh-CN" altLang="en-US" dirty="0"/>
                    </a:p>
                  </a:txBody>
                  <a:tcP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>
                    <a:solidFill>
                      <a:srgbClr val="CC66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>
                    <a:solidFill>
                      <a:srgbClr val="FF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6563427"/>
                  </a:ext>
                </a:extLst>
              </a:tr>
            </a:tbl>
          </a:graphicData>
        </a:graphic>
      </p:graphicFrame>
      <p:sp>
        <p:nvSpPr>
          <p:cNvPr id="10" name="文本框 287"/>
          <p:cNvSpPr txBox="1"/>
          <p:nvPr/>
        </p:nvSpPr>
        <p:spPr>
          <a:xfrm>
            <a:off x="5406463" y="4525274"/>
            <a:ext cx="1614046" cy="417874"/>
          </a:xfrm>
          <a:prstGeom prst="rect">
            <a:avLst/>
          </a:prstGeom>
          <a:solidFill>
            <a:sysClr val="window" lastClr="FFFFFF"/>
          </a:solidFill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输入为一个通道</a:t>
            </a:r>
            <a:endParaRPr kumimoji="0" lang="zh-CN" altLang="en-US" sz="20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2" name="直接箭头连接符 11"/>
          <p:cNvCxnSpPr/>
          <p:nvPr/>
        </p:nvCxnSpPr>
        <p:spPr>
          <a:xfrm>
            <a:off x="7426757" y="3201813"/>
            <a:ext cx="2090957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287"/>
          <p:cNvSpPr txBox="1"/>
          <p:nvPr/>
        </p:nvSpPr>
        <p:spPr>
          <a:xfrm>
            <a:off x="7693125" y="3404140"/>
            <a:ext cx="1614046" cy="894953"/>
          </a:xfrm>
          <a:prstGeom prst="rect">
            <a:avLst/>
          </a:prstGeom>
          <a:solidFill>
            <a:sysClr val="window" lastClr="FFFFFF"/>
          </a:solidFill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最大池化</a:t>
            </a:r>
            <a:endParaRPr kumimoji="0" lang="en-US" altLang="zh-CN" sz="16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窗口：</a:t>
            </a:r>
            <a:r>
              <a:rPr kumimoji="0" lang="en-US" altLang="zh-CN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2×2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步长：</a:t>
            </a:r>
            <a:r>
              <a:rPr kumimoji="0" lang="en-US" altLang="zh-CN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2</a:t>
            </a:r>
            <a:endParaRPr kumimoji="0" lang="zh-CN" altLang="en-US" sz="20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4" name="内容占位符 2"/>
          <p:cNvSpPr>
            <a:spLocks noGrp="1"/>
          </p:cNvSpPr>
          <p:nvPr>
            <p:ph sz="quarter" idx="1"/>
          </p:nvPr>
        </p:nvSpPr>
        <p:spPr>
          <a:xfrm>
            <a:off x="1219200" y="1328535"/>
            <a:ext cx="10363200" cy="5016610"/>
          </a:xfrm>
        </p:spPr>
        <p:txBody>
          <a:bodyPr/>
          <a:lstStyle/>
          <a:p>
            <a:endParaRPr lang="en-US" altLang="zh-CN" dirty="0"/>
          </a:p>
          <a:p>
            <a:r>
              <a:rPr lang="zh-CN" altLang="en-US" dirty="0"/>
              <a:t>取窗口内的最大值</a:t>
            </a:r>
            <a:endParaRPr lang="en-US" altLang="zh-CN" dirty="0"/>
          </a:p>
          <a:p>
            <a:r>
              <a:rPr lang="zh-CN" altLang="en-US" dirty="0"/>
              <a:t>窗口大小、步长都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  </a:t>
            </a:r>
            <a:r>
              <a:rPr lang="zh-CN" altLang="en-US" dirty="0"/>
              <a:t>可以设定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平均池化</a:t>
            </a:r>
          </a:p>
        </p:txBody>
      </p:sp>
    </p:spTree>
    <p:extLst>
      <p:ext uri="{BB962C8B-B14F-4D97-AF65-F5344CB8AC3E}">
        <p14:creationId xmlns:p14="http://schemas.microsoft.com/office/powerpoint/2010/main" val="902030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神经网络应用举例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807792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LeNet</a:t>
            </a:r>
            <a:r>
              <a:rPr lang="zh-CN" altLang="en-US" dirty="0"/>
              <a:t>神经网络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1648" y="1872211"/>
            <a:ext cx="10103998" cy="3391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81973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VGG-16</a:t>
            </a:r>
            <a:r>
              <a:rPr lang="zh-CN" altLang="en-US" dirty="0"/>
              <a:t>神经网络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9044" y="1860606"/>
            <a:ext cx="8666922" cy="367350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6121045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卷积核具有抽取特征的能力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53634" name="Picture 2" descr="F:\人工智能导论\2017本科生导论\深度学习特征提取示意图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29098" y="1626770"/>
            <a:ext cx="8170316" cy="464985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10986447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卷积神经网络的特点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1219200" y="1771144"/>
            <a:ext cx="7772400" cy="4222531"/>
          </a:xfrm>
        </p:spPr>
        <p:txBody>
          <a:bodyPr>
            <a:normAutofit/>
          </a:bodyPr>
          <a:lstStyle/>
          <a:p>
            <a:r>
              <a:rPr lang="zh-CN" altLang="en-US" sz="3200" b="1" dirty="0"/>
              <a:t>参数少，只与卷积核的大小和数量有关</a:t>
            </a:r>
            <a:endParaRPr lang="en-US" altLang="zh-CN" sz="3200" b="1" dirty="0"/>
          </a:p>
          <a:p>
            <a:r>
              <a:rPr lang="zh-CN" altLang="en-US" sz="3200" b="1" dirty="0"/>
              <a:t>具有特征抽取能力</a:t>
            </a:r>
            <a:endParaRPr lang="en-US" altLang="zh-CN" sz="3200" b="1" dirty="0"/>
          </a:p>
          <a:p>
            <a:r>
              <a:rPr lang="zh-CN" altLang="en-US" sz="3200" b="1" dirty="0"/>
              <a:t>特征的平移不变性（一定程度上）</a:t>
            </a:r>
          </a:p>
        </p:txBody>
      </p:sp>
    </p:spTree>
    <p:extLst>
      <p:ext uri="{BB962C8B-B14F-4D97-AF65-F5344CB8AC3E}">
        <p14:creationId xmlns:p14="http://schemas.microsoft.com/office/powerpoint/2010/main" val="3473408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小结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altLang="zh-CN" dirty="0"/>
          </a:p>
          <a:p>
            <a:r>
              <a:rPr lang="zh-CN" altLang="en-US" dirty="0"/>
              <a:t>卷积神经网络</a:t>
            </a:r>
            <a:endParaRPr lang="en-US" altLang="zh-CN" dirty="0"/>
          </a:p>
          <a:p>
            <a:pPr lvl="1"/>
            <a:r>
              <a:rPr lang="zh-CN" altLang="en-US" dirty="0"/>
              <a:t>局部连接</a:t>
            </a:r>
            <a:endParaRPr lang="en-US" altLang="zh-CN" dirty="0"/>
          </a:p>
          <a:p>
            <a:pPr lvl="1"/>
            <a:r>
              <a:rPr lang="zh-CN" altLang="en-US" dirty="0"/>
              <a:t>权值共享</a:t>
            </a:r>
            <a:endParaRPr lang="en-US" altLang="zh-CN" dirty="0"/>
          </a:p>
          <a:p>
            <a:r>
              <a:rPr lang="zh-CN" altLang="en-US" dirty="0"/>
              <a:t>卷积核</a:t>
            </a:r>
            <a:endParaRPr lang="en-US" altLang="zh-CN" dirty="0"/>
          </a:p>
          <a:p>
            <a:r>
              <a:rPr lang="zh-CN" altLang="en-US" dirty="0"/>
              <a:t>通道</a:t>
            </a:r>
            <a:endParaRPr lang="en-US" altLang="zh-CN" dirty="0"/>
          </a:p>
          <a:p>
            <a:r>
              <a:rPr lang="zh-CN" altLang="en-US" dirty="0"/>
              <a:t>池化</a:t>
            </a:r>
            <a:endParaRPr lang="en-US" altLang="zh-CN" dirty="0"/>
          </a:p>
          <a:p>
            <a:r>
              <a:rPr lang="zh-CN" altLang="en-US" dirty="0"/>
              <a:t>应用举例</a:t>
            </a:r>
            <a:endParaRPr lang="en-US" altLang="zh-CN" dirty="0"/>
          </a:p>
          <a:p>
            <a:pPr lvl="1"/>
            <a:r>
              <a:rPr lang="en-US" altLang="zh-CN" dirty="0" err="1"/>
              <a:t>LeNet</a:t>
            </a:r>
            <a:endParaRPr lang="en-US" altLang="zh-CN" dirty="0"/>
          </a:p>
          <a:p>
            <a:pPr lvl="1"/>
            <a:r>
              <a:rPr lang="en-US" altLang="zh-CN" dirty="0"/>
              <a:t>VGG-16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9634268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2.5 </a:t>
            </a:r>
            <a:r>
              <a:rPr lang="zh-CN" altLang="en-US" dirty="0"/>
              <a:t>梯度消失问题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1219200" y="1804852"/>
            <a:ext cx="10363200" cy="4572000"/>
          </a:xfrm>
        </p:spPr>
        <p:txBody>
          <a:bodyPr/>
          <a:lstStyle/>
          <a:p>
            <a:r>
              <a:rPr lang="zh-CN" altLang="en-US" dirty="0"/>
              <a:t>神经网络遇到的两大问题</a:t>
            </a:r>
            <a:endParaRPr lang="en-US" altLang="zh-CN" dirty="0"/>
          </a:p>
          <a:p>
            <a:pPr lvl="1"/>
            <a:r>
              <a:rPr lang="zh-CN" altLang="en-US" dirty="0"/>
              <a:t>梯度消失问题</a:t>
            </a:r>
            <a:endParaRPr lang="en-US" altLang="zh-CN" dirty="0"/>
          </a:p>
          <a:p>
            <a:pPr lvl="1"/>
            <a:r>
              <a:rPr lang="zh-CN" altLang="en-US" dirty="0"/>
              <a:t>过拟合问题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085252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什么是梯度消失问题？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1314994" y="1105988"/>
                <a:ext cx="10363200" cy="507709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  <a:p>
                <a:pPr marL="0" indent="0">
                  <a:buNone/>
                </a:pPr>
                <a:r>
                  <a:rPr lang="en-US" altLang="zh-CN" dirty="0"/>
                  <a:t>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(1−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  <m:nary>
                      <m:naryPr>
                        <m:chr m:val="∑"/>
                        <m:limLoc m:val="undOvr"/>
                        <m:supHide m:val="on"/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后继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𝑘h</m:t>
                            </m:r>
                          </m:sub>
                        </m:sSub>
                      </m:e>
                    </m:nary>
                  </m:oMath>
                </a14:m>
                <a:endParaRPr lang="zh-CN" altLang="zh-CN" dirty="0"/>
              </a:p>
              <a:p>
                <a:pPr marL="0" indent="0">
                  <a:buNone/>
                </a:pPr>
                <a:endParaRPr lang="en-US" altLang="zh-CN" sz="1600" dirty="0"/>
              </a:p>
              <a:p>
                <a:pPr marL="0" indent="0">
                  <a:buNone/>
                </a:pPr>
                <a:r>
                  <a:rPr lang="zh-CN" altLang="en-US" dirty="0"/>
                  <a:t>当神经网络层数增多之后</a:t>
                </a:r>
                <a:endParaRPr lang="en-US" altLang="zh-CN" dirty="0"/>
              </a:p>
              <a:p>
                <a:pPr marL="0" indent="0">
                  <a:buNone/>
                </a:pPr>
                <a:r>
                  <a:rPr lang="en-US" altLang="zh-CN" dirty="0"/>
                  <a:t>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</m:oMath>
                </a14:m>
                <a:r>
                  <a:rPr lang="en-US" altLang="zh-CN" dirty="0"/>
                  <a:t>             0</a:t>
                </a:r>
              </a:p>
              <a:p>
                <a:pPr marL="0" indent="0">
                  <a:buNone/>
                </a:pPr>
                <a:endParaRPr lang="en-US" altLang="zh-CN" sz="1800" dirty="0"/>
              </a:p>
              <a:p>
                <a:pPr marL="0" indent="0">
                  <a:buNone/>
                </a:pPr>
                <a:r>
                  <a:rPr lang="zh-CN" altLang="en-US" dirty="0"/>
                  <a:t>梯度消失问题 </a:t>
                </a:r>
                <a:endParaRPr lang="en-US" altLang="zh-CN" dirty="0"/>
              </a:p>
              <a:p>
                <a:pPr marL="0" indent="0">
                  <a:buNone/>
                </a:pPr>
                <a:r>
                  <a:rPr lang="en-US" altLang="zh-CN" dirty="0"/>
                  <a:t> 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a:rPr lang="zh-CN" altLang="zh-CN">
                        <a:latin typeface="Cambria Math" panose="02040503050406030204" pitchFamily="18" charset="0"/>
                      </a:rPr>
                      <m:t>△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𝑗𝑖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𝜂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𝑗𝑖</m:t>
                        </m:r>
                      </m:sub>
                    </m:sSub>
                  </m:oMath>
                </a14:m>
                <a:endParaRPr lang="zh-CN" altLang="zh-CN" dirty="0"/>
              </a:p>
              <a:p>
                <a:pPr marL="0" indent="0">
                  <a:buNone/>
                </a:pPr>
                <a:endParaRPr lang="zh-CN" altLang="zh-CN" dirty="0"/>
              </a:p>
              <a:p>
                <a:pPr marL="0" indent="0">
                  <a:buNone/>
                </a:pPr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1314994" y="1105988"/>
                <a:ext cx="10363200" cy="5077097"/>
              </a:xfrm>
              <a:blipFill>
                <a:blip r:embed="rId2"/>
                <a:stretch>
                  <a:fillRect l="-105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8618" y="1387196"/>
            <a:ext cx="3226178" cy="283153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8618" y="627016"/>
            <a:ext cx="4657083" cy="3801699"/>
          </a:xfrm>
          <a:prstGeom prst="rect">
            <a:avLst/>
          </a:prstGeom>
        </p:spPr>
      </p:pic>
      <p:sp>
        <p:nvSpPr>
          <p:cNvPr id="6" name="文本框 189"/>
          <p:cNvSpPr txBox="1"/>
          <p:nvPr/>
        </p:nvSpPr>
        <p:spPr>
          <a:xfrm>
            <a:off x="3986808" y="1495008"/>
            <a:ext cx="999047" cy="472279"/>
          </a:xfrm>
          <a:prstGeom prst="rect">
            <a:avLst/>
          </a:prstGeom>
          <a:solidFill>
            <a:sysClr val="window" lastClr="FFFFFF"/>
          </a:solidFill>
          <a:ln w="28575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≤</a:t>
            </a:r>
            <a:r>
              <a:rPr kumimoji="0" lang="en-US" altLang="zh-CN" sz="24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0.25</a:t>
            </a:r>
            <a:endParaRPr kumimoji="0" lang="zh-CN" altLang="en-US" sz="2400" b="1" i="0" u="none" strike="noStrike" kern="1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0" name="直接箭头连接符 9"/>
          <p:cNvCxnSpPr/>
          <p:nvPr/>
        </p:nvCxnSpPr>
        <p:spPr>
          <a:xfrm flipH="1">
            <a:off x="3187338" y="1859475"/>
            <a:ext cx="799470" cy="48313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2299063" y="2438400"/>
            <a:ext cx="1611086" cy="661851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5" name="直接箭头连接符 14"/>
          <p:cNvCxnSpPr/>
          <p:nvPr/>
        </p:nvCxnSpPr>
        <p:spPr>
          <a:xfrm flipV="1">
            <a:off x="2081348" y="4164550"/>
            <a:ext cx="775063" cy="1917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7409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使用</a:t>
            </a:r>
            <a:r>
              <a:rPr lang="en-US" altLang="zh-CN" dirty="0"/>
              <a:t>Sigmoid</a:t>
            </a:r>
            <a:r>
              <a:rPr lang="zh-CN" altLang="en-US" dirty="0"/>
              <a:t>函数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endParaRPr lang="en-US" altLang="zh-CN" dirty="0"/>
              </a:p>
              <a:p>
                <a:r>
                  <a:rPr lang="zh-CN" altLang="en-US" dirty="0"/>
                  <a:t>使用</a:t>
                </a:r>
                <a:r>
                  <a:rPr lang="en-US" altLang="zh-CN" dirty="0"/>
                  <a:t>sigmoid</a:t>
                </a:r>
                <a:r>
                  <a:rPr lang="zh-CN" altLang="en-US" dirty="0"/>
                  <a:t>函数将匹配结果</a:t>
                </a:r>
                <a:endParaRPr lang="en-US" altLang="zh-CN" dirty="0"/>
              </a:p>
              <a:p>
                <a:pPr marL="0" indent="0">
                  <a:buNone/>
                </a:pPr>
                <a:r>
                  <a:rPr lang="en-US" altLang="zh-CN" dirty="0"/>
                  <a:t>    </a:t>
                </a:r>
                <a:r>
                  <a:rPr lang="zh-CN" altLang="en-US" dirty="0"/>
                  <a:t>变换到</a:t>
                </a:r>
                <a:r>
                  <a:rPr lang="en-US" altLang="zh-CN" dirty="0"/>
                  <a:t>0~1</a:t>
                </a:r>
                <a:r>
                  <a:rPr lang="zh-CN" altLang="en-US" dirty="0"/>
                  <a:t>之间</a:t>
                </a:r>
                <a:endParaRPr lang="en-US" altLang="zh-CN" dirty="0"/>
              </a:p>
              <a:p>
                <a:pPr marL="0" indent="0">
                  <a:buNone/>
                </a:pPr>
                <a:endParaRPr lang="en-US" altLang="zh-CN" sz="4800" b="0" dirty="0"/>
              </a:p>
              <a:p>
                <a:pPr marL="0" indent="0">
                  <a:buNone/>
                </a:pPr>
                <a:r>
                  <a:rPr lang="en-US" altLang="zh-CN" sz="4800" b="0" dirty="0"/>
                  <a:t> </a:t>
                </a:r>
                <a14:m>
                  <m:oMath xmlns:m="http://schemas.openxmlformats.org/officeDocument/2006/math">
                    <m:r>
                      <a:rPr lang="en-US" altLang="zh-CN" sz="3600" b="0" i="0" smtClean="0">
                        <a:latin typeface="Cambria Math" panose="02040503050406030204" pitchFamily="18" charset="0"/>
                      </a:rPr>
                      <m:t>  </m:t>
                    </m:r>
                    <m:r>
                      <m:rPr>
                        <m:sty m:val="p"/>
                      </m:rPr>
                      <a:rPr lang="zh-CN" altLang="zh-CN" sz="3600">
                        <a:latin typeface="Cambria Math" panose="02040503050406030204" pitchFamily="18" charset="0"/>
                      </a:rPr>
                      <m:t>σ</m:t>
                    </m:r>
                    <m:d>
                      <m:dPr>
                        <m:ctrlPr>
                          <a:rPr lang="zh-CN" altLang="zh-CN" sz="3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𝑛𝑒𝑡</m:t>
                        </m:r>
                      </m:e>
                    </m:d>
                    <m:r>
                      <a:rPr lang="en-US" altLang="zh-CN" sz="360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zh-CN" altLang="zh-CN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36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3600" i="1"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zh-CN" altLang="zh-CN" sz="3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36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CN" sz="36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𝑛𝑒𝑡</m:t>
                            </m:r>
                          </m:sup>
                        </m:sSup>
                      </m:den>
                    </m:f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0888" y="1757393"/>
            <a:ext cx="5640568" cy="413986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10903760" y="5276422"/>
                <a:ext cx="695392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𝑛𝑒𝑡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03760" y="5276422"/>
                <a:ext cx="695392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6000187" y="1417638"/>
                <a:ext cx="998252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zh-CN" altLang="zh-CN" sz="2400" smtClean="0">
                          <a:latin typeface="Cambria Math" panose="02040503050406030204" pitchFamily="18" charset="0"/>
                        </a:rPr>
                        <m:t>σ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𝑛𝑒𝑡</m:t>
                          </m:r>
                        </m:e>
                      </m:d>
                    </m:oMath>
                  </m:oMathPara>
                </a14:m>
                <a:endParaRPr lang="en-US" altLang="zh-CN" sz="2400" b="0" dirty="0"/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0187" y="1417638"/>
                <a:ext cx="998252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框 6"/>
          <p:cNvSpPr txBox="1"/>
          <p:nvPr/>
        </p:nvSpPr>
        <p:spPr>
          <a:xfrm>
            <a:off x="5358980" y="3490991"/>
            <a:ext cx="686830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altLang="zh-CN" sz="2400" b="0" dirty="0">
              <a:solidFill>
                <a:srgbClr val="FF0000"/>
              </a:solidFill>
            </a:endParaRPr>
          </a:p>
          <a:p>
            <a:endParaRPr lang="en-US" altLang="zh-CN" sz="2400" b="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526876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解决思路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1219200" y="1726475"/>
            <a:ext cx="10363200" cy="4572000"/>
          </a:xfrm>
        </p:spPr>
        <p:txBody>
          <a:bodyPr/>
          <a:lstStyle/>
          <a:p>
            <a:r>
              <a:rPr lang="zh-CN" altLang="en-US" dirty="0"/>
              <a:t>使用</a:t>
            </a:r>
            <a:r>
              <a:rPr lang="en-US" altLang="zh-CN" dirty="0" err="1"/>
              <a:t>ReLU</a:t>
            </a:r>
            <a:r>
              <a:rPr lang="zh-CN" altLang="en-US" dirty="0"/>
              <a:t>激活函数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 err="1"/>
              <a:t>ReLU</a:t>
            </a:r>
            <a:r>
              <a:rPr lang="zh-CN" altLang="en-US" dirty="0"/>
              <a:t>的导数</a:t>
            </a:r>
            <a:r>
              <a:rPr lang="en-US" altLang="zh-CN" dirty="0"/>
              <a:t>=1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800" y="2103787"/>
            <a:ext cx="5660040" cy="28300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1383874" y="3323988"/>
                <a:ext cx="4538487" cy="11187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zh-CN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𝛿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h</m:t>
                          </m:r>
                        </m:sub>
                      </m:sSub>
                      <m:r>
                        <a:rPr kumimoji="0" lang="en-US" altLang="zh-CN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kumimoji="0" lang="zh-CN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𝑜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h</m:t>
                          </m:r>
                        </m:sub>
                      </m:sSub>
                      <m:r>
                        <a:rPr kumimoji="0" lang="en-US" altLang="zh-CN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(1−</m:t>
                      </m:r>
                      <m:sSub>
                        <m:sSubPr>
                          <m:ctrlPr>
                            <a:rPr kumimoji="0" lang="zh-CN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𝑜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h</m:t>
                          </m:r>
                        </m:sub>
                      </m:sSub>
                      <m:r>
                        <a:rPr kumimoji="0" lang="en-US" altLang="zh-CN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)</m:t>
                      </m:r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kumimoji="0" lang="zh-CN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naryPr>
                        <m:sub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𝑘</m:t>
                          </m:r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∈</m:t>
                          </m:r>
                          <m:r>
                            <a:rPr lang="zh-CN" alt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后继</m:t>
                          </m:r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(</m:t>
                          </m:r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h</m:t>
                          </m:r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)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kumimoji="0" lang="zh-CN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𝛿</m:t>
                              </m:r>
                            </m:e>
                            <m:sub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𝑘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0" lang="zh-CN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𝑘h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3874" y="3323988"/>
                <a:ext cx="4538487" cy="111870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框 189"/>
          <p:cNvSpPr txBox="1"/>
          <p:nvPr/>
        </p:nvSpPr>
        <p:spPr>
          <a:xfrm>
            <a:off x="3819137" y="2360775"/>
            <a:ext cx="1379880" cy="731700"/>
          </a:xfrm>
          <a:prstGeom prst="rect">
            <a:avLst/>
          </a:prstGeom>
          <a:solidFill>
            <a:sysClr val="window" lastClr="FFFFFF"/>
          </a:solidFill>
          <a:ln w="28575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Sigmoid</a:t>
            </a:r>
            <a:r>
              <a:rPr kumimoji="0" lang="zh-CN" altLang="en-US" sz="24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的导数</a:t>
            </a:r>
          </a:p>
        </p:txBody>
      </p:sp>
      <p:cxnSp>
        <p:nvCxnSpPr>
          <p:cNvPr id="8" name="直接箭头连接符 7"/>
          <p:cNvCxnSpPr/>
          <p:nvPr/>
        </p:nvCxnSpPr>
        <p:spPr>
          <a:xfrm flipH="1">
            <a:off x="3019667" y="2860961"/>
            <a:ext cx="799470" cy="48313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2131392" y="3439886"/>
            <a:ext cx="1611086" cy="661851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7135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 animBg="1"/>
      <p:bldP spid="9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两个实例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altLang="zh-CN" dirty="0"/>
          </a:p>
          <a:p>
            <a:r>
              <a:rPr lang="en-US" altLang="zh-CN" dirty="0" err="1"/>
              <a:t>GoogLeNet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残差网络（</a:t>
            </a:r>
            <a:r>
              <a:rPr lang="en-US" altLang="zh-CN" dirty="0" err="1"/>
              <a:t>ResNet</a:t>
            </a:r>
            <a:r>
              <a:rPr lang="zh-CN" altLang="en-US" dirty="0"/>
              <a:t>）</a:t>
            </a:r>
            <a:endParaRPr lang="en-US" altLang="zh-CN" dirty="0"/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75221491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C:\E盘\人工智能导论\2020人工智能上课（另一台机器上的有2021）\2020人工智能导论修改后作为2021的课件\googlenet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8270" y="239351"/>
            <a:ext cx="1228362" cy="6361747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1219200" y="274638"/>
            <a:ext cx="10363200" cy="1143000"/>
          </a:xfrm>
        </p:spPr>
        <p:txBody>
          <a:bodyPr/>
          <a:lstStyle/>
          <a:p>
            <a:r>
              <a:rPr lang="en-US" altLang="zh-CN" dirty="0" err="1"/>
              <a:t>GoogLeNet</a:t>
            </a:r>
            <a:endParaRPr lang="zh-CN" altLang="en-US" dirty="0"/>
          </a:p>
        </p:txBody>
      </p:sp>
      <p:grpSp>
        <p:nvGrpSpPr>
          <p:cNvPr id="25" name="组合 24"/>
          <p:cNvGrpSpPr/>
          <p:nvPr/>
        </p:nvGrpSpPr>
        <p:grpSpPr>
          <a:xfrm>
            <a:off x="9910354" y="888520"/>
            <a:ext cx="1062446" cy="4064551"/>
            <a:chOff x="7576457" y="766600"/>
            <a:chExt cx="1062446" cy="4064551"/>
          </a:xfrm>
        </p:grpSpPr>
        <p:cxnSp>
          <p:nvCxnSpPr>
            <p:cNvPr id="17" name="直接箭头连接符 16"/>
            <p:cNvCxnSpPr/>
            <p:nvPr/>
          </p:nvCxnSpPr>
          <p:spPr>
            <a:xfrm flipV="1">
              <a:off x="8107680" y="4360888"/>
              <a:ext cx="0" cy="47026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箭头连接符 19"/>
            <p:cNvCxnSpPr/>
            <p:nvPr/>
          </p:nvCxnSpPr>
          <p:spPr>
            <a:xfrm flipV="1">
              <a:off x="8107680" y="3640183"/>
              <a:ext cx="0" cy="47026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箭头连接符 20"/>
            <p:cNvCxnSpPr/>
            <p:nvPr/>
          </p:nvCxnSpPr>
          <p:spPr>
            <a:xfrm flipV="1">
              <a:off x="8107680" y="2949961"/>
              <a:ext cx="0" cy="47026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箭头连接符 21"/>
            <p:cNvCxnSpPr/>
            <p:nvPr/>
          </p:nvCxnSpPr>
          <p:spPr>
            <a:xfrm flipV="1">
              <a:off x="8090263" y="2269761"/>
              <a:ext cx="0" cy="47026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箭头连接符 22"/>
            <p:cNvCxnSpPr/>
            <p:nvPr/>
          </p:nvCxnSpPr>
          <p:spPr>
            <a:xfrm flipV="1">
              <a:off x="8081555" y="1598412"/>
              <a:ext cx="0" cy="47026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箭头连接符 23"/>
            <p:cNvCxnSpPr/>
            <p:nvPr/>
          </p:nvCxnSpPr>
          <p:spPr>
            <a:xfrm flipV="1">
              <a:off x="8081555" y="766600"/>
              <a:ext cx="0" cy="47026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矩形 10"/>
            <p:cNvSpPr/>
            <p:nvPr/>
          </p:nvSpPr>
          <p:spPr>
            <a:xfrm>
              <a:off x="7576457" y="4047380"/>
              <a:ext cx="1062446" cy="313508"/>
            </a:xfrm>
            <a:prstGeom prst="rect">
              <a:avLst/>
            </a:prstGeom>
            <a:solidFill>
              <a:srgbClr val="FF0000"/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36000" rIns="36000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平均池化</a:t>
              </a:r>
            </a:p>
          </p:txBody>
        </p:sp>
        <p:sp>
          <p:nvSpPr>
            <p:cNvPr id="12" name="矩形 11"/>
            <p:cNvSpPr/>
            <p:nvPr/>
          </p:nvSpPr>
          <p:spPr>
            <a:xfrm>
              <a:off x="7576457" y="3356226"/>
              <a:ext cx="1062446" cy="283957"/>
            </a:xfrm>
            <a:prstGeom prst="rect">
              <a:avLst/>
            </a:prstGeom>
            <a:solidFill>
              <a:srgbClr val="0070C0"/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36000" rIns="36000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卷 积 层</a:t>
              </a:r>
            </a:p>
          </p:txBody>
        </p:sp>
        <p:sp>
          <p:nvSpPr>
            <p:cNvPr id="13" name="矩形 12"/>
            <p:cNvSpPr/>
            <p:nvPr/>
          </p:nvSpPr>
          <p:spPr>
            <a:xfrm>
              <a:off x="7576457" y="2587480"/>
              <a:ext cx="1062446" cy="361549"/>
            </a:xfrm>
            <a:prstGeom prst="rect">
              <a:avLst/>
            </a:prstGeom>
            <a:solidFill>
              <a:srgbClr val="0070C0"/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36000" rIns="36000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全连接层</a:t>
              </a:r>
            </a:p>
          </p:txBody>
        </p:sp>
        <p:sp>
          <p:nvSpPr>
            <p:cNvPr id="14" name="矩形 13"/>
            <p:cNvSpPr/>
            <p:nvPr/>
          </p:nvSpPr>
          <p:spPr>
            <a:xfrm>
              <a:off x="7576457" y="1908212"/>
              <a:ext cx="1062446" cy="361549"/>
            </a:xfrm>
            <a:prstGeom prst="rect">
              <a:avLst/>
            </a:prstGeom>
            <a:solidFill>
              <a:srgbClr val="0070C0"/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36000" rIns="36000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全连接层</a:t>
              </a:r>
            </a:p>
          </p:txBody>
        </p:sp>
        <p:sp>
          <p:nvSpPr>
            <p:cNvPr id="15" name="矩形 14"/>
            <p:cNvSpPr/>
            <p:nvPr/>
          </p:nvSpPr>
          <p:spPr>
            <a:xfrm>
              <a:off x="7576457" y="1236863"/>
              <a:ext cx="1062446" cy="361549"/>
            </a:xfrm>
            <a:prstGeom prst="rect">
              <a:avLst/>
            </a:prstGeom>
            <a:solidFill>
              <a:srgbClr val="FEC200"/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36000" rIns="36000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softmax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27" name="矩形 26"/>
          <p:cNvSpPr/>
          <p:nvPr/>
        </p:nvSpPr>
        <p:spPr>
          <a:xfrm>
            <a:off x="9609909" y="773205"/>
            <a:ext cx="1611086" cy="4312601"/>
          </a:xfrm>
          <a:prstGeom prst="rect">
            <a:avLst/>
          </a:prstGeom>
          <a:noFill/>
          <a:ln w="3810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7911737" y="888520"/>
            <a:ext cx="1062446" cy="4064551"/>
            <a:chOff x="7576457" y="766600"/>
            <a:chExt cx="1062446" cy="4064551"/>
          </a:xfrm>
        </p:grpSpPr>
        <p:cxnSp>
          <p:nvCxnSpPr>
            <p:cNvPr id="29" name="直接箭头连接符 28"/>
            <p:cNvCxnSpPr/>
            <p:nvPr/>
          </p:nvCxnSpPr>
          <p:spPr>
            <a:xfrm flipV="1">
              <a:off x="8107680" y="4360888"/>
              <a:ext cx="0" cy="47026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箭头连接符 29"/>
            <p:cNvCxnSpPr/>
            <p:nvPr/>
          </p:nvCxnSpPr>
          <p:spPr>
            <a:xfrm flipV="1">
              <a:off x="8107680" y="3640183"/>
              <a:ext cx="0" cy="47026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箭头连接符 30"/>
            <p:cNvCxnSpPr/>
            <p:nvPr/>
          </p:nvCxnSpPr>
          <p:spPr>
            <a:xfrm flipV="1">
              <a:off x="8107680" y="2949961"/>
              <a:ext cx="0" cy="47026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箭头连接符 31"/>
            <p:cNvCxnSpPr/>
            <p:nvPr/>
          </p:nvCxnSpPr>
          <p:spPr>
            <a:xfrm flipV="1">
              <a:off x="8090263" y="2269761"/>
              <a:ext cx="0" cy="47026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箭头连接符 32"/>
            <p:cNvCxnSpPr/>
            <p:nvPr/>
          </p:nvCxnSpPr>
          <p:spPr>
            <a:xfrm flipV="1">
              <a:off x="8081555" y="1598412"/>
              <a:ext cx="0" cy="47026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箭头连接符 33"/>
            <p:cNvCxnSpPr/>
            <p:nvPr/>
          </p:nvCxnSpPr>
          <p:spPr>
            <a:xfrm flipV="1">
              <a:off x="8081555" y="766600"/>
              <a:ext cx="0" cy="47026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矩形 34"/>
            <p:cNvSpPr/>
            <p:nvPr/>
          </p:nvSpPr>
          <p:spPr>
            <a:xfrm>
              <a:off x="7576457" y="4047380"/>
              <a:ext cx="1062446" cy="313508"/>
            </a:xfrm>
            <a:prstGeom prst="rect">
              <a:avLst/>
            </a:prstGeom>
            <a:solidFill>
              <a:srgbClr val="FF0000"/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36000" rIns="36000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平均池化</a:t>
              </a:r>
            </a:p>
          </p:txBody>
        </p:sp>
        <p:sp>
          <p:nvSpPr>
            <p:cNvPr id="36" name="矩形 35"/>
            <p:cNvSpPr/>
            <p:nvPr/>
          </p:nvSpPr>
          <p:spPr>
            <a:xfrm>
              <a:off x="7576457" y="3356226"/>
              <a:ext cx="1062446" cy="283957"/>
            </a:xfrm>
            <a:prstGeom prst="rect">
              <a:avLst/>
            </a:prstGeom>
            <a:solidFill>
              <a:srgbClr val="0070C0"/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36000" rIns="36000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卷 积 层</a:t>
              </a:r>
            </a:p>
          </p:txBody>
        </p:sp>
        <p:sp>
          <p:nvSpPr>
            <p:cNvPr id="37" name="矩形 36"/>
            <p:cNvSpPr/>
            <p:nvPr/>
          </p:nvSpPr>
          <p:spPr>
            <a:xfrm>
              <a:off x="7576457" y="2587480"/>
              <a:ext cx="1062446" cy="361549"/>
            </a:xfrm>
            <a:prstGeom prst="rect">
              <a:avLst/>
            </a:prstGeom>
            <a:solidFill>
              <a:srgbClr val="0070C0"/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36000" rIns="36000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全连接层</a:t>
              </a:r>
            </a:p>
          </p:txBody>
        </p:sp>
        <p:sp>
          <p:nvSpPr>
            <p:cNvPr id="38" name="矩形 37"/>
            <p:cNvSpPr/>
            <p:nvPr/>
          </p:nvSpPr>
          <p:spPr>
            <a:xfrm>
              <a:off x="7576457" y="1908212"/>
              <a:ext cx="1062446" cy="361549"/>
            </a:xfrm>
            <a:prstGeom prst="rect">
              <a:avLst/>
            </a:prstGeom>
            <a:solidFill>
              <a:srgbClr val="0070C0"/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36000" rIns="36000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全连接层</a:t>
              </a:r>
            </a:p>
          </p:txBody>
        </p:sp>
        <p:sp>
          <p:nvSpPr>
            <p:cNvPr id="39" name="矩形 38"/>
            <p:cNvSpPr/>
            <p:nvPr/>
          </p:nvSpPr>
          <p:spPr>
            <a:xfrm>
              <a:off x="7576457" y="1236863"/>
              <a:ext cx="1062446" cy="361549"/>
            </a:xfrm>
            <a:prstGeom prst="rect">
              <a:avLst/>
            </a:prstGeom>
            <a:solidFill>
              <a:srgbClr val="FEC200"/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36000" rIns="36000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softmax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40" name="矩形 39"/>
          <p:cNvSpPr/>
          <p:nvPr/>
        </p:nvSpPr>
        <p:spPr>
          <a:xfrm>
            <a:off x="7611292" y="773205"/>
            <a:ext cx="1611086" cy="4312601"/>
          </a:xfrm>
          <a:prstGeom prst="rect">
            <a:avLst/>
          </a:prstGeom>
          <a:noFill/>
          <a:ln w="3810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41" name="组合 40"/>
          <p:cNvGrpSpPr/>
          <p:nvPr/>
        </p:nvGrpSpPr>
        <p:grpSpPr>
          <a:xfrm>
            <a:off x="2098313" y="2264479"/>
            <a:ext cx="1062446" cy="3411403"/>
            <a:chOff x="7576457" y="1419748"/>
            <a:chExt cx="1062446" cy="3411403"/>
          </a:xfrm>
        </p:grpSpPr>
        <p:cxnSp>
          <p:nvCxnSpPr>
            <p:cNvPr id="42" name="直接箭头连接符 41"/>
            <p:cNvCxnSpPr/>
            <p:nvPr/>
          </p:nvCxnSpPr>
          <p:spPr>
            <a:xfrm flipV="1">
              <a:off x="8107680" y="4360888"/>
              <a:ext cx="0" cy="47026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箭头连接符 42"/>
            <p:cNvCxnSpPr/>
            <p:nvPr/>
          </p:nvCxnSpPr>
          <p:spPr>
            <a:xfrm flipV="1">
              <a:off x="8107680" y="3640183"/>
              <a:ext cx="0" cy="47026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箭头连接符 43"/>
            <p:cNvCxnSpPr/>
            <p:nvPr/>
          </p:nvCxnSpPr>
          <p:spPr>
            <a:xfrm flipV="1">
              <a:off x="8107680" y="2949961"/>
              <a:ext cx="0" cy="47026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箭头连接符 44"/>
            <p:cNvCxnSpPr/>
            <p:nvPr/>
          </p:nvCxnSpPr>
          <p:spPr>
            <a:xfrm flipV="1">
              <a:off x="8090263" y="2269761"/>
              <a:ext cx="0" cy="47026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箭头连接符 46"/>
            <p:cNvCxnSpPr/>
            <p:nvPr/>
          </p:nvCxnSpPr>
          <p:spPr>
            <a:xfrm flipV="1">
              <a:off x="8081555" y="1419748"/>
              <a:ext cx="0" cy="47026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矩形 47"/>
            <p:cNvSpPr/>
            <p:nvPr/>
          </p:nvSpPr>
          <p:spPr>
            <a:xfrm>
              <a:off x="7576457" y="4047380"/>
              <a:ext cx="1062446" cy="313508"/>
            </a:xfrm>
            <a:prstGeom prst="rect">
              <a:avLst/>
            </a:prstGeom>
            <a:solidFill>
              <a:srgbClr val="FF0000"/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36000" rIns="36000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平均池化</a:t>
              </a:r>
            </a:p>
          </p:txBody>
        </p:sp>
        <p:sp>
          <p:nvSpPr>
            <p:cNvPr id="49" name="矩形 48"/>
            <p:cNvSpPr/>
            <p:nvPr/>
          </p:nvSpPr>
          <p:spPr>
            <a:xfrm>
              <a:off x="7576457" y="3356226"/>
              <a:ext cx="1062446" cy="283957"/>
            </a:xfrm>
            <a:prstGeom prst="rect">
              <a:avLst/>
            </a:prstGeom>
            <a:solidFill>
              <a:srgbClr val="0070C0"/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36000" rIns="36000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卷 积 层</a:t>
              </a:r>
            </a:p>
          </p:txBody>
        </p:sp>
        <p:sp>
          <p:nvSpPr>
            <p:cNvPr id="50" name="矩形 49"/>
            <p:cNvSpPr/>
            <p:nvPr/>
          </p:nvSpPr>
          <p:spPr>
            <a:xfrm>
              <a:off x="7576457" y="2587480"/>
              <a:ext cx="1062446" cy="361549"/>
            </a:xfrm>
            <a:prstGeom prst="rect">
              <a:avLst/>
            </a:prstGeom>
            <a:solidFill>
              <a:srgbClr val="0070C0"/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36000" rIns="36000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全连接层</a:t>
              </a:r>
            </a:p>
          </p:txBody>
        </p:sp>
        <p:sp>
          <p:nvSpPr>
            <p:cNvPr id="52" name="矩形 51"/>
            <p:cNvSpPr/>
            <p:nvPr/>
          </p:nvSpPr>
          <p:spPr>
            <a:xfrm>
              <a:off x="7576457" y="1890011"/>
              <a:ext cx="1062446" cy="361549"/>
            </a:xfrm>
            <a:prstGeom prst="rect">
              <a:avLst/>
            </a:prstGeom>
            <a:solidFill>
              <a:srgbClr val="FEC200"/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36000" rIns="36000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softmax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53" name="矩形 52"/>
          <p:cNvSpPr/>
          <p:nvPr/>
        </p:nvSpPr>
        <p:spPr>
          <a:xfrm>
            <a:off x="1797868" y="2030132"/>
            <a:ext cx="1611086" cy="3778485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4" name="椭圆 53"/>
          <p:cNvSpPr/>
          <p:nvPr/>
        </p:nvSpPr>
        <p:spPr>
          <a:xfrm>
            <a:off x="5102779" y="239351"/>
            <a:ext cx="514251" cy="796969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5" name="椭圆 54"/>
          <p:cNvSpPr/>
          <p:nvPr/>
        </p:nvSpPr>
        <p:spPr>
          <a:xfrm>
            <a:off x="5534070" y="1325401"/>
            <a:ext cx="614181" cy="1066280"/>
          </a:xfrm>
          <a:prstGeom prst="ellipse">
            <a:avLst/>
          </a:prstGeom>
          <a:noFill/>
          <a:ln w="381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6" name="椭圆 55"/>
          <p:cNvSpPr/>
          <p:nvPr/>
        </p:nvSpPr>
        <p:spPr>
          <a:xfrm>
            <a:off x="5695069" y="2753667"/>
            <a:ext cx="614181" cy="1066280"/>
          </a:xfrm>
          <a:prstGeom prst="ellipse">
            <a:avLst/>
          </a:prstGeom>
          <a:noFill/>
          <a:ln w="38100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61" name="直接箭头连接符 60"/>
          <p:cNvCxnSpPr/>
          <p:nvPr/>
        </p:nvCxnSpPr>
        <p:spPr>
          <a:xfrm flipV="1">
            <a:off x="6226632" y="1567241"/>
            <a:ext cx="1230310" cy="207447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箭头连接符 63"/>
          <p:cNvCxnSpPr/>
          <p:nvPr/>
        </p:nvCxnSpPr>
        <p:spPr>
          <a:xfrm>
            <a:off x="6391190" y="3359619"/>
            <a:ext cx="3169621" cy="905336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箭头连接符 65"/>
          <p:cNvCxnSpPr/>
          <p:nvPr/>
        </p:nvCxnSpPr>
        <p:spPr>
          <a:xfrm flipH="1">
            <a:off x="3483430" y="888520"/>
            <a:ext cx="1570251" cy="263720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矩形 70"/>
          <p:cNvSpPr/>
          <p:nvPr/>
        </p:nvSpPr>
        <p:spPr>
          <a:xfrm>
            <a:off x="5932490" y="6050182"/>
            <a:ext cx="1062446" cy="3135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B11E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输入</a:t>
            </a:r>
          </a:p>
        </p:txBody>
      </p:sp>
      <p:pic>
        <p:nvPicPr>
          <p:cNvPr id="51" name="内容占位符 3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212674" y="1550082"/>
            <a:ext cx="6362063" cy="4773361"/>
          </a:xfrm>
          <a:prstGeom prst="rect">
            <a:avLst/>
          </a:prstGeom>
        </p:spPr>
      </p:pic>
      <p:sp>
        <p:nvSpPr>
          <p:cNvPr id="57" name="矩形 56"/>
          <p:cNvSpPr/>
          <p:nvPr/>
        </p:nvSpPr>
        <p:spPr>
          <a:xfrm>
            <a:off x="6199145" y="1765442"/>
            <a:ext cx="2229807" cy="2661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B11E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高楼供水系统</a:t>
            </a:r>
          </a:p>
        </p:txBody>
      </p:sp>
    </p:spTree>
    <p:extLst>
      <p:ext uri="{BB962C8B-B14F-4D97-AF65-F5344CB8AC3E}">
        <p14:creationId xmlns:p14="http://schemas.microsoft.com/office/powerpoint/2010/main" val="1481406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27" grpId="0" animBg="1"/>
      <p:bldP spid="27" grpId="1" animBg="1"/>
      <p:bldP spid="27" grpId="2" animBg="1"/>
      <p:bldP spid="40" grpId="0" animBg="1"/>
      <p:bldP spid="40" grpId="1" animBg="1"/>
      <p:bldP spid="40" grpId="2" animBg="1"/>
      <p:bldP spid="53" grpId="0" animBg="1"/>
      <p:bldP spid="53" grpId="1" animBg="1"/>
      <p:bldP spid="53" grpId="2" animBg="1"/>
      <p:bldP spid="54" grpId="0" animBg="1"/>
      <p:bldP spid="54" grpId="1" animBg="1"/>
      <p:bldP spid="54" grpId="2" animBg="1"/>
      <p:bldP spid="55" grpId="0" animBg="1"/>
      <p:bldP spid="55" grpId="1" animBg="1"/>
      <p:bldP spid="55" grpId="2" animBg="1"/>
      <p:bldP spid="56" grpId="0" animBg="1"/>
      <p:bldP spid="56" grpId="1" animBg="1"/>
      <p:bldP spid="56" grpId="2" animBg="1"/>
      <p:bldP spid="71" grpId="0"/>
      <p:bldP spid="71" grpId="1"/>
      <p:bldP spid="57" grpId="0" animBg="1"/>
      <p:bldP spid="57" grpId="1" animBg="1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C:\E盘\人工智能导论\2020人工智能上课（另一台机器上的有2021）\2020人工智能导论修改后作为2021的课件\googlenet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2639" y="239351"/>
            <a:ext cx="1228362" cy="6361747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1219200" y="274638"/>
            <a:ext cx="10363200" cy="1143000"/>
          </a:xfrm>
        </p:spPr>
        <p:txBody>
          <a:bodyPr/>
          <a:lstStyle/>
          <a:p>
            <a:r>
              <a:rPr lang="en-US" altLang="zh-CN" dirty="0" err="1"/>
              <a:t>GoogLeNet</a:t>
            </a:r>
            <a:endParaRPr lang="zh-CN" altLang="en-US" dirty="0"/>
          </a:p>
        </p:txBody>
      </p:sp>
      <p:sp>
        <p:nvSpPr>
          <p:cNvPr id="53" name="矩形 52"/>
          <p:cNvSpPr/>
          <p:nvPr/>
        </p:nvSpPr>
        <p:spPr>
          <a:xfrm>
            <a:off x="5549306" y="2699656"/>
            <a:ext cx="2723838" cy="790020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66" name="直接箭头连接符 65"/>
          <p:cNvCxnSpPr>
            <a:stCxn id="67" idx="6"/>
            <a:endCxn id="53" idx="1"/>
          </p:cNvCxnSpPr>
          <p:nvPr/>
        </p:nvCxnSpPr>
        <p:spPr>
          <a:xfrm>
            <a:off x="4616834" y="1105912"/>
            <a:ext cx="932472" cy="198875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矩形 70"/>
          <p:cNvSpPr/>
          <p:nvPr/>
        </p:nvSpPr>
        <p:spPr>
          <a:xfrm>
            <a:off x="4486859" y="6050182"/>
            <a:ext cx="1062446" cy="3135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B11E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输入</a:t>
            </a:r>
          </a:p>
        </p:txBody>
      </p:sp>
      <p:sp>
        <p:nvSpPr>
          <p:cNvPr id="51" name="椭圆 50"/>
          <p:cNvSpPr/>
          <p:nvPr/>
        </p:nvSpPr>
        <p:spPr>
          <a:xfrm>
            <a:off x="3621012" y="4476206"/>
            <a:ext cx="1237061" cy="400594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7" name="椭圆 56"/>
          <p:cNvSpPr/>
          <p:nvPr/>
        </p:nvSpPr>
        <p:spPr>
          <a:xfrm>
            <a:off x="3621012" y="4937760"/>
            <a:ext cx="1237061" cy="400594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8" name="椭圆 57"/>
          <p:cNvSpPr/>
          <p:nvPr/>
        </p:nvSpPr>
        <p:spPr>
          <a:xfrm>
            <a:off x="3621012" y="3830635"/>
            <a:ext cx="1237061" cy="400594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9" name="椭圆 58"/>
          <p:cNvSpPr/>
          <p:nvPr/>
        </p:nvSpPr>
        <p:spPr>
          <a:xfrm>
            <a:off x="3552639" y="3366433"/>
            <a:ext cx="1237061" cy="400594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0" name="椭圆 59"/>
          <p:cNvSpPr/>
          <p:nvPr/>
        </p:nvSpPr>
        <p:spPr>
          <a:xfrm>
            <a:off x="3621011" y="2873830"/>
            <a:ext cx="1237061" cy="400594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2" name="椭圆 61"/>
          <p:cNvSpPr/>
          <p:nvPr/>
        </p:nvSpPr>
        <p:spPr>
          <a:xfrm>
            <a:off x="3582475" y="2454308"/>
            <a:ext cx="1237061" cy="400594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3" name="椭圆 62"/>
          <p:cNvSpPr/>
          <p:nvPr/>
        </p:nvSpPr>
        <p:spPr>
          <a:xfrm>
            <a:off x="3475567" y="1998246"/>
            <a:ext cx="1237061" cy="400594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5" name="椭圆 64"/>
          <p:cNvSpPr/>
          <p:nvPr/>
        </p:nvSpPr>
        <p:spPr>
          <a:xfrm>
            <a:off x="3475567" y="1419916"/>
            <a:ext cx="1237061" cy="400594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7" name="椭圆 66"/>
          <p:cNvSpPr/>
          <p:nvPr/>
        </p:nvSpPr>
        <p:spPr>
          <a:xfrm>
            <a:off x="3379773" y="905615"/>
            <a:ext cx="1237061" cy="400594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69" name="直接箭头连接符 68"/>
          <p:cNvCxnSpPr>
            <a:stCxn id="57" idx="6"/>
            <a:endCxn id="53" idx="1"/>
          </p:cNvCxnSpPr>
          <p:nvPr/>
        </p:nvCxnSpPr>
        <p:spPr>
          <a:xfrm flipV="1">
            <a:off x="4858073" y="3094666"/>
            <a:ext cx="691233" cy="204339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箭头连接符 69"/>
          <p:cNvCxnSpPr>
            <a:stCxn id="51" idx="6"/>
            <a:endCxn id="53" idx="1"/>
          </p:cNvCxnSpPr>
          <p:nvPr/>
        </p:nvCxnSpPr>
        <p:spPr>
          <a:xfrm flipV="1">
            <a:off x="4858073" y="3094666"/>
            <a:ext cx="691233" cy="158183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箭头连接符 71"/>
          <p:cNvCxnSpPr>
            <a:endCxn id="53" idx="1"/>
          </p:cNvCxnSpPr>
          <p:nvPr/>
        </p:nvCxnSpPr>
        <p:spPr>
          <a:xfrm flipV="1">
            <a:off x="4872991" y="3094666"/>
            <a:ext cx="676315" cy="91151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箭头连接符 72"/>
          <p:cNvCxnSpPr>
            <a:endCxn id="53" idx="1"/>
          </p:cNvCxnSpPr>
          <p:nvPr/>
        </p:nvCxnSpPr>
        <p:spPr>
          <a:xfrm>
            <a:off x="4872991" y="3083066"/>
            <a:ext cx="676315" cy="116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箭头连接符 73"/>
          <p:cNvCxnSpPr>
            <a:stCxn id="59" idx="6"/>
            <a:endCxn id="53" idx="1"/>
          </p:cNvCxnSpPr>
          <p:nvPr/>
        </p:nvCxnSpPr>
        <p:spPr>
          <a:xfrm flipV="1">
            <a:off x="4789700" y="3094666"/>
            <a:ext cx="759606" cy="47206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接箭头连接符 75"/>
          <p:cNvCxnSpPr>
            <a:stCxn id="63" idx="6"/>
            <a:endCxn id="53" idx="1"/>
          </p:cNvCxnSpPr>
          <p:nvPr/>
        </p:nvCxnSpPr>
        <p:spPr>
          <a:xfrm>
            <a:off x="4712628" y="2198543"/>
            <a:ext cx="836678" cy="89612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接箭头连接符 76"/>
          <p:cNvCxnSpPr>
            <a:stCxn id="65" idx="6"/>
            <a:endCxn id="53" idx="1"/>
          </p:cNvCxnSpPr>
          <p:nvPr/>
        </p:nvCxnSpPr>
        <p:spPr>
          <a:xfrm>
            <a:off x="4712628" y="1620213"/>
            <a:ext cx="836678" cy="147445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接箭头连接符 86"/>
          <p:cNvCxnSpPr>
            <a:stCxn id="62" idx="6"/>
            <a:endCxn id="53" idx="1"/>
          </p:cNvCxnSpPr>
          <p:nvPr/>
        </p:nvCxnSpPr>
        <p:spPr>
          <a:xfrm>
            <a:off x="4819536" y="2654605"/>
            <a:ext cx="729770" cy="44006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矩形 96"/>
          <p:cNvSpPr/>
          <p:nvPr/>
        </p:nvSpPr>
        <p:spPr>
          <a:xfrm>
            <a:off x="5880004" y="2899953"/>
            <a:ext cx="2062442" cy="4005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2B11E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Inception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B11E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模块</a:t>
            </a:r>
          </a:p>
        </p:txBody>
      </p:sp>
    </p:spTree>
    <p:extLst>
      <p:ext uri="{BB962C8B-B14F-4D97-AF65-F5344CB8AC3E}">
        <p14:creationId xmlns:p14="http://schemas.microsoft.com/office/powerpoint/2010/main" val="3699636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1" grpId="0" animBg="1"/>
      <p:bldP spid="57" grpId="0" animBg="1"/>
      <p:bldP spid="58" grpId="0" animBg="1"/>
      <p:bldP spid="59" grpId="0" animBg="1"/>
      <p:bldP spid="60" grpId="0" animBg="1"/>
      <p:bldP spid="62" grpId="0" animBg="1"/>
      <p:bldP spid="63" grpId="0" animBg="1"/>
      <p:bldP spid="65" grpId="0" animBg="1"/>
      <p:bldP spid="67" grpId="0" animBg="1"/>
      <p:bldP spid="97" grpId="0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Inception</a:t>
            </a:r>
            <a:r>
              <a:rPr lang="zh-CN" altLang="en-US" dirty="0"/>
              <a:t>模块</a:t>
            </a:r>
          </a:p>
        </p:txBody>
      </p:sp>
      <p:pic>
        <p:nvPicPr>
          <p:cNvPr id="4" name="图片 3" descr="网络模型中Inception的作用与结构全解析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485" y="1758327"/>
            <a:ext cx="7225915" cy="350165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矩形 4"/>
          <p:cNvSpPr/>
          <p:nvPr/>
        </p:nvSpPr>
        <p:spPr>
          <a:xfrm>
            <a:off x="2987885" y="5290139"/>
            <a:ext cx="1626558" cy="3941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2B11E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192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B11E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个通道</a:t>
            </a:r>
          </a:p>
        </p:txBody>
      </p:sp>
      <p:sp>
        <p:nvSpPr>
          <p:cNvPr id="6" name="矩形 5"/>
          <p:cNvSpPr/>
          <p:nvPr/>
        </p:nvSpPr>
        <p:spPr>
          <a:xfrm>
            <a:off x="4873419" y="2485979"/>
            <a:ext cx="1626558" cy="3941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2B11E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32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B11E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个卷积核</a:t>
            </a:r>
          </a:p>
        </p:txBody>
      </p:sp>
      <p:sp>
        <p:nvSpPr>
          <p:cNvPr id="7" name="矩形 6"/>
          <p:cNvSpPr/>
          <p:nvPr/>
        </p:nvSpPr>
        <p:spPr>
          <a:xfrm>
            <a:off x="6571589" y="890895"/>
            <a:ext cx="2197942" cy="13941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B11E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参数个数：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2B11EF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2B11E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(5×5×192+1)×32=153,632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2B11EF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8" name="直接箭头连接符 7"/>
          <p:cNvCxnSpPr/>
          <p:nvPr/>
        </p:nvCxnSpPr>
        <p:spPr>
          <a:xfrm flipH="1">
            <a:off x="5773783" y="1728165"/>
            <a:ext cx="627017" cy="75781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4183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降维的</a:t>
            </a:r>
            <a:r>
              <a:rPr lang="en-US" altLang="zh-CN" dirty="0"/>
              <a:t>Inception</a:t>
            </a:r>
            <a:r>
              <a:rPr lang="zh-CN" altLang="en-US" dirty="0"/>
              <a:t>模块</a:t>
            </a:r>
          </a:p>
        </p:txBody>
      </p:sp>
      <p:pic>
        <p:nvPicPr>
          <p:cNvPr id="4" name="图片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9690" y="1785258"/>
            <a:ext cx="6574971" cy="4084322"/>
          </a:xfrm>
          <a:prstGeom prst="rect">
            <a:avLst/>
          </a:prstGeom>
          <a:noFill/>
        </p:spPr>
      </p:pic>
      <p:sp>
        <p:nvSpPr>
          <p:cNvPr id="5" name="矩形 4"/>
          <p:cNvSpPr/>
          <p:nvPr/>
        </p:nvSpPr>
        <p:spPr>
          <a:xfrm>
            <a:off x="2673531" y="5408023"/>
            <a:ext cx="6331130" cy="3483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2B11E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2B11EF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407383" y="5408023"/>
            <a:ext cx="1626558" cy="3941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2B11E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192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B11E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个通道</a:t>
            </a:r>
          </a:p>
        </p:txBody>
      </p:sp>
      <p:sp>
        <p:nvSpPr>
          <p:cNvPr id="8" name="矩形 7"/>
          <p:cNvSpPr/>
          <p:nvPr/>
        </p:nvSpPr>
        <p:spPr>
          <a:xfrm>
            <a:off x="5770402" y="2451145"/>
            <a:ext cx="1626558" cy="3941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2B11E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32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B11E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个卷积核</a:t>
            </a:r>
          </a:p>
        </p:txBody>
      </p:sp>
      <p:sp>
        <p:nvSpPr>
          <p:cNvPr id="9" name="矩形 8"/>
          <p:cNvSpPr/>
          <p:nvPr/>
        </p:nvSpPr>
        <p:spPr>
          <a:xfrm>
            <a:off x="7468572" y="856061"/>
            <a:ext cx="2328572" cy="13941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B11E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参数个数：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2B11EF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2B11E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(1×1×192+1)×32+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2B11E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(5×5×32+1)×32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2B11E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=31,808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2B11EF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0" name="直接箭头连接符 9"/>
          <p:cNvCxnSpPr/>
          <p:nvPr/>
        </p:nvCxnSpPr>
        <p:spPr>
          <a:xfrm flipH="1">
            <a:off x="6670766" y="1693331"/>
            <a:ext cx="627017" cy="75781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5857487" y="4562043"/>
            <a:ext cx="1626558" cy="3941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2B11E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32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B11E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个卷积核</a:t>
            </a:r>
          </a:p>
        </p:txBody>
      </p:sp>
      <p:sp>
        <p:nvSpPr>
          <p:cNvPr id="13" name="椭圆 12"/>
          <p:cNvSpPr/>
          <p:nvPr/>
        </p:nvSpPr>
        <p:spPr>
          <a:xfrm>
            <a:off x="5770402" y="3691183"/>
            <a:ext cx="1393372" cy="757646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4323803" y="3691183"/>
            <a:ext cx="1393372" cy="757646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2073488" y="4787435"/>
            <a:ext cx="1626558" cy="6612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1×1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卷积核  </a:t>
            </a: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？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20" name="直接箭头连接符 19"/>
          <p:cNvCxnSpPr/>
          <p:nvPr/>
        </p:nvCxnSpPr>
        <p:spPr>
          <a:xfrm flipH="1">
            <a:off x="3670172" y="4306960"/>
            <a:ext cx="627017" cy="75781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>
            <a:endCxn id="19" idx="3"/>
          </p:cNvCxnSpPr>
          <p:nvPr/>
        </p:nvCxnSpPr>
        <p:spPr>
          <a:xfrm flipH="1">
            <a:off x="3700046" y="4448829"/>
            <a:ext cx="2413371" cy="66922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4796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1" grpId="0"/>
      <p:bldP spid="13" grpId="0" animBg="1"/>
      <p:bldP spid="16" grpId="0" animBg="1"/>
      <p:bldP spid="19" grpId="0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Inception</a:t>
            </a:r>
            <a:r>
              <a:rPr lang="zh-CN" altLang="en-US" dirty="0"/>
              <a:t>模块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4127" y="1417638"/>
            <a:ext cx="7059049" cy="3864442"/>
          </a:xfrm>
        </p:spPr>
      </p:pic>
      <p:sp>
        <p:nvSpPr>
          <p:cNvPr id="5" name="内容占位符 2"/>
          <p:cNvSpPr txBox="1">
            <a:spLocks/>
          </p:cNvSpPr>
          <p:nvPr/>
        </p:nvSpPr>
        <p:spPr>
          <a:xfrm>
            <a:off x="2484121" y="1808913"/>
            <a:ext cx="7772400" cy="4766058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ts val="580"/>
              </a:spcBef>
              <a:buClr>
                <a:schemeClr val="accent1"/>
              </a:buClr>
              <a:buSzPct val="85000"/>
              <a:buFontTx/>
              <a:buBlip>
                <a:blip r:embed="rId3"/>
              </a:buBlip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28600" algn="l" rtl="0" eaLnBrk="1" latinLnBrk="0" hangingPunct="1">
              <a:spcBef>
                <a:spcPts val="370"/>
              </a:spcBef>
              <a:buClr>
                <a:srgbClr val="503DDB"/>
              </a:buClr>
              <a:buSzPct val="45000"/>
              <a:buFont typeface="Wingdings" pitchFamily="2" charset="2"/>
              <a:buChar char="q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SzPct val="8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SzPct val="80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FontTx/>
              <a:buChar char="o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0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Clr>
                <a:srgbClr val="D34817"/>
              </a:buClr>
              <a:buSzPct val="85000"/>
              <a:buFontTx/>
              <a:buBlip>
                <a:blip r:embed="rId3"/>
              </a:buBlip>
              <a:tabLst/>
              <a:defRPr/>
            </a:pPr>
            <a:endParaRPr kumimoji="0" lang="en-US" altLang="zh-CN" sz="2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Clr>
                <a:srgbClr val="D34817"/>
              </a:buClr>
              <a:buSzPct val="85000"/>
              <a:buFontTx/>
              <a:buBlip>
                <a:blip r:embed="rId3"/>
              </a:buBlip>
              <a:tabLst/>
              <a:defRPr/>
            </a:pPr>
            <a:endParaRPr kumimoji="0" lang="en-US" altLang="zh-CN" sz="2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Clr>
                <a:srgbClr val="D34817"/>
              </a:buClr>
              <a:buSzPct val="85000"/>
              <a:buFontTx/>
              <a:buBlip>
                <a:blip r:embed="rId3"/>
              </a:buBlip>
              <a:tabLst/>
              <a:defRPr/>
            </a:pPr>
            <a:endParaRPr kumimoji="0" lang="en-US" altLang="zh-CN" sz="2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Clr>
                <a:srgbClr val="D34817"/>
              </a:buClr>
              <a:buSzPct val="85000"/>
              <a:buFontTx/>
              <a:buBlip>
                <a:blip r:embed="rId3"/>
              </a:buBlip>
              <a:tabLst/>
              <a:defRPr/>
            </a:pPr>
            <a:endParaRPr kumimoji="0" lang="en-US" altLang="zh-CN" sz="2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Clr>
                <a:srgbClr val="D34817"/>
              </a:buClr>
              <a:buSzPct val="85000"/>
              <a:buFontTx/>
              <a:buBlip>
                <a:blip r:embed="rId3"/>
              </a:buBlip>
              <a:tabLst/>
              <a:defRPr/>
            </a:pPr>
            <a:endParaRPr kumimoji="0" lang="en-US" altLang="zh-CN" sz="2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Clr>
                <a:srgbClr val="D34817"/>
              </a:buClr>
              <a:buSzPct val="85000"/>
              <a:buFontTx/>
              <a:buBlip>
                <a:blip r:embed="rId3"/>
              </a:buBlip>
              <a:tabLst/>
              <a:defRPr/>
            </a:pPr>
            <a:endParaRPr kumimoji="0" lang="en-US" altLang="zh-CN" sz="2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Clr>
                <a:srgbClr val="D34817"/>
              </a:buClr>
              <a:buSzPct val="85000"/>
              <a:buFontTx/>
              <a:buBlip>
                <a:blip r:embed="rId3"/>
              </a:buBlip>
              <a:tabLst/>
              <a:defRPr/>
            </a:pPr>
            <a:endParaRPr kumimoji="0" lang="en-US" altLang="zh-CN" sz="2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Clr>
                <a:srgbClr val="D34817"/>
              </a:buClr>
              <a:buSzPct val="85000"/>
              <a:buFontTx/>
              <a:buBlip>
                <a:blip r:embed="rId3"/>
              </a:buBlip>
              <a:tabLst/>
              <a:defRPr/>
            </a:pPr>
            <a:endParaRPr kumimoji="0" lang="en-US" altLang="zh-CN" sz="2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Clr>
                <a:srgbClr val="D34817"/>
              </a:buClr>
              <a:buSzPct val="85000"/>
              <a:buFontTx/>
              <a:buBlip>
                <a:blip r:embed="rId3"/>
              </a:buBlip>
              <a:tabLst/>
              <a:defRPr/>
            </a:pP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Clr>
                <a:srgbClr val="D34817"/>
              </a:buClr>
              <a:buSzPct val="85000"/>
              <a:buFontTx/>
              <a:buBlip>
                <a:blip r:embed="rId3"/>
              </a:buBlip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说明：每个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Inception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的参数有所不同，这是其中的一个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圆角矩形标注 6"/>
          <p:cNvSpPr/>
          <p:nvPr/>
        </p:nvSpPr>
        <p:spPr>
          <a:xfrm>
            <a:off x="2029102" y="2342696"/>
            <a:ext cx="1393372" cy="583475"/>
          </a:xfrm>
          <a:prstGeom prst="wedgeRoundRectCallout">
            <a:avLst>
              <a:gd name="adj1" fmla="val 14047"/>
              <a:gd name="adj2" fmla="val 79257"/>
              <a:gd name="adj3" fmla="val 16667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64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个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*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卷积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28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*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28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*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64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" name="圆角矩形标注 7"/>
          <p:cNvSpPr/>
          <p:nvPr/>
        </p:nvSpPr>
        <p:spPr>
          <a:xfrm>
            <a:off x="3065414" y="5282081"/>
            <a:ext cx="1393372" cy="583475"/>
          </a:xfrm>
          <a:prstGeom prst="wedgeRoundRectCallout">
            <a:avLst>
              <a:gd name="adj1" fmla="val 54672"/>
              <a:gd name="adj2" fmla="val -113280"/>
              <a:gd name="adj3" fmla="val 16667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28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*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28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*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192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1" name="圆角矩形标注 10"/>
          <p:cNvSpPr/>
          <p:nvPr/>
        </p:nvSpPr>
        <p:spPr>
          <a:xfrm>
            <a:off x="2342605" y="4434704"/>
            <a:ext cx="1393372" cy="583475"/>
          </a:xfrm>
          <a:prstGeom prst="wedgeRoundRectCallout">
            <a:avLst>
              <a:gd name="adj1" fmla="val 92797"/>
              <a:gd name="adj2" fmla="val -114773"/>
              <a:gd name="adj3" fmla="val 16667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96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个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*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卷积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28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*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28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*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96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" name="圆角矩形标注 11"/>
          <p:cNvSpPr/>
          <p:nvPr/>
        </p:nvSpPr>
        <p:spPr>
          <a:xfrm>
            <a:off x="2891246" y="1653564"/>
            <a:ext cx="1567540" cy="583475"/>
          </a:xfrm>
          <a:prstGeom prst="wedgeRoundRectCallout">
            <a:avLst>
              <a:gd name="adj1" fmla="val 75922"/>
              <a:gd name="adj2" fmla="val 124032"/>
              <a:gd name="adj3" fmla="val 16667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128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个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*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卷积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28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*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28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*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128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5" name="圆角矩形标注 14"/>
          <p:cNvSpPr/>
          <p:nvPr/>
        </p:nvSpPr>
        <p:spPr>
          <a:xfrm>
            <a:off x="6115598" y="4880236"/>
            <a:ext cx="1393372" cy="583475"/>
          </a:xfrm>
          <a:prstGeom prst="wedgeRoundRectCallout">
            <a:avLst>
              <a:gd name="adj1" fmla="val -9703"/>
              <a:gd name="adj2" fmla="val -164027"/>
              <a:gd name="adj3" fmla="val 16667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32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个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*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卷积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28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*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28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*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32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8" name="圆角矩形标注 17"/>
          <p:cNvSpPr/>
          <p:nvPr/>
        </p:nvSpPr>
        <p:spPr>
          <a:xfrm>
            <a:off x="6217920" y="1656035"/>
            <a:ext cx="1497872" cy="583475"/>
          </a:xfrm>
          <a:prstGeom prst="wedgeRoundRectCallout">
            <a:avLst>
              <a:gd name="adj1" fmla="val -18845"/>
              <a:gd name="adj2" fmla="val 119555"/>
              <a:gd name="adj3" fmla="val 16667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32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个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5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*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5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卷积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28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*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28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*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32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9" name="圆角矩形标注 18"/>
          <p:cNvSpPr/>
          <p:nvPr/>
        </p:nvSpPr>
        <p:spPr>
          <a:xfrm>
            <a:off x="7650486" y="4693648"/>
            <a:ext cx="2222852" cy="583475"/>
          </a:xfrm>
          <a:prstGeom prst="wedgeRoundRectCallout">
            <a:avLst>
              <a:gd name="adj1" fmla="val -9703"/>
              <a:gd name="adj2" fmla="val -128206"/>
              <a:gd name="adj3" fmla="val 16667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填充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步长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最大池化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28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*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28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*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192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0" name="圆角矩形标注 19"/>
          <p:cNvSpPr/>
          <p:nvPr/>
        </p:nvSpPr>
        <p:spPr>
          <a:xfrm>
            <a:off x="8084827" y="1753948"/>
            <a:ext cx="1393372" cy="583475"/>
          </a:xfrm>
          <a:prstGeom prst="wedgeRoundRectCallout">
            <a:avLst>
              <a:gd name="adj1" fmla="val -40953"/>
              <a:gd name="adj2" fmla="val 101644"/>
              <a:gd name="adj3" fmla="val 16667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32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个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*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卷积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28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*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28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*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32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1" name="圆角矩形标注 20"/>
          <p:cNvSpPr/>
          <p:nvPr/>
        </p:nvSpPr>
        <p:spPr>
          <a:xfrm>
            <a:off x="5065834" y="703148"/>
            <a:ext cx="2443136" cy="583475"/>
          </a:xfrm>
          <a:prstGeom prst="wedgeRoundRectCallout">
            <a:avLst>
              <a:gd name="adj1" fmla="val -47203"/>
              <a:gd name="adj2" fmla="val 110600"/>
              <a:gd name="adj3" fmla="val 16667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28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*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28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*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256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64+128+32+32=256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3801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1" grpId="0" animBg="1"/>
      <p:bldP spid="12" grpId="0" animBg="1"/>
      <p:bldP spid="15" grpId="0" animBg="1"/>
      <p:bldP spid="18" grpId="0" animBg="1"/>
      <p:bldP spid="19" grpId="0" animBg="1"/>
      <p:bldP spid="20" grpId="0" animBg="1"/>
      <p:bldP spid="21" grpId="0" animBg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C:\E盘\人工智能导论\2020人工智能上课（另一台机器上的有2021）\2020人工智能导论修改后作为2021的课件\googlenet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2639" y="239351"/>
            <a:ext cx="1228362" cy="6361747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椭圆 4"/>
          <p:cNvSpPr/>
          <p:nvPr/>
        </p:nvSpPr>
        <p:spPr>
          <a:xfrm>
            <a:off x="3474719" y="609599"/>
            <a:ext cx="913091" cy="313508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6" name="直接箭头连接符 5"/>
          <p:cNvCxnSpPr>
            <a:stCxn id="5" idx="6"/>
            <a:endCxn id="7" idx="1"/>
          </p:cNvCxnSpPr>
          <p:nvPr/>
        </p:nvCxnSpPr>
        <p:spPr>
          <a:xfrm>
            <a:off x="4387810" y="766353"/>
            <a:ext cx="1029766" cy="70078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5417576" y="1117044"/>
            <a:ext cx="2071795" cy="7001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2B11E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7×7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B11E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平均池化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2B11EF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B11E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步长为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2B11E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B11E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，无填充</a:t>
            </a:r>
          </a:p>
        </p:txBody>
      </p:sp>
      <p:sp>
        <p:nvSpPr>
          <p:cNvPr id="10" name="椭圆 9"/>
          <p:cNvSpPr/>
          <p:nvPr/>
        </p:nvSpPr>
        <p:spPr>
          <a:xfrm>
            <a:off x="4241071" y="2159726"/>
            <a:ext cx="322220" cy="278672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1" name="直接箭头连接符 10"/>
          <p:cNvCxnSpPr>
            <a:stCxn id="10" idx="6"/>
            <a:endCxn id="12" idx="1"/>
          </p:cNvCxnSpPr>
          <p:nvPr/>
        </p:nvCxnSpPr>
        <p:spPr>
          <a:xfrm>
            <a:off x="4563291" y="2299062"/>
            <a:ext cx="1472593" cy="64853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6035884" y="2597501"/>
            <a:ext cx="2071795" cy="7001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2B11E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5×5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B11E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平均池化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2B11EF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B11E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步长为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2B11E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B11E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，无填充</a:t>
            </a:r>
          </a:p>
        </p:txBody>
      </p:sp>
      <p:sp>
        <p:nvSpPr>
          <p:cNvPr id="29" name="椭圆 28"/>
          <p:cNvSpPr/>
          <p:nvPr/>
        </p:nvSpPr>
        <p:spPr>
          <a:xfrm>
            <a:off x="4393471" y="3513920"/>
            <a:ext cx="322220" cy="278672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30" name="直接箭头连接符 29"/>
          <p:cNvCxnSpPr/>
          <p:nvPr/>
        </p:nvCxnSpPr>
        <p:spPr>
          <a:xfrm flipV="1">
            <a:off x="4750066" y="3086930"/>
            <a:ext cx="1285818" cy="56632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标题 1"/>
          <p:cNvSpPr>
            <a:spLocks noGrp="1"/>
          </p:cNvSpPr>
          <p:nvPr>
            <p:ph type="title"/>
          </p:nvPr>
        </p:nvSpPr>
        <p:spPr>
          <a:xfrm>
            <a:off x="1219200" y="274638"/>
            <a:ext cx="10363200" cy="1143000"/>
          </a:xfrm>
        </p:spPr>
        <p:txBody>
          <a:bodyPr/>
          <a:lstStyle/>
          <a:p>
            <a:r>
              <a:rPr lang="en-US" altLang="zh-CN" dirty="0" err="1"/>
              <a:t>GoogLeNet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14632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/>
      <p:bldP spid="10" grpId="0" animBg="1"/>
      <p:bldP spid="12" grpId="0"/>
      <p:bldP spid="29" grpId="0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为什么称作</a:t>
            </a:r>
            <a:r>
              <a:rPr lang="en-US" altLang="zh-CN" dirty="0"/>
              <a:t>Inception ?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 descr="C:\Users\msp\Documents\计算机是如何实现智能的\盗梦空间.jpe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504" y="1563507"/>
            <a:ext cx="7628708" cy="4456293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文本框 452"/>
          <p:cNvSpPr txBox="1"/>
          <p:nvPr/>
        </p:nvSpPr>
        <p:spPr>
          <a:xfrm>
            <a:off x="1759131" y="2311537"/>
            <a:ext cx="7323909" cy="562292"/>
          </a:xfrm>
          <a:prstGeom prst="rect">
            <a:avLst/>
          </a:prstGeom>
          <a:solidFill>
            <a:srgbClr val="5B9BD5">
              <a:lumMod val="60000"/>
              <a:lumOff val="40000"/>
              <a:alpha val="50000"/>
            </a:srgbClr>
          </a:solidFill>
          <a:ln w="6350">
            <a:noFill/>
          </a:ln>
          <a:effectLst>
            <a:glow rad="228600">
              <a:srgbClr val="5B9BD5">
                <a:lumMod val="75000"/>
                <a:alpha val="40000"/>
              </a:srgbClr>
            </a:glow>
          </a:effectLst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等线" panose="0201060003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“我们需要更加深入！”</a:t>
            </a:r>
            <a:r>
              <a:rPr kumimoji="0" lang="zh-CN" altLang="en-US" sz="2400" b="0" i="0" u="none" strike="noStrike" kern="1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0" lang="en-US" sz="2400" b="1" i="0" u="none" strike="noStrike" kern="1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“We need to go deeper !”</a:t>
            </a:r>
            <a:endParaRPr kumimoji="0" lang="zh-CN" altLang="en-US" sz="3200" b="0" i="0" u="none" strike="noStrike" kern="1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003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残差网络（</a:t>
            </a:r>
            <a:r>
              <a:rPr lang="en-US" altLang="zh-CN" dirty="0" err="1"/>
              <a:t>ResNet</a:t>
            </a:r>
            <a:r>
              <a:rPr lang="zh-CN" altLang="en-US" dirty="0"/>
              <a:t>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1219200" y="1613263"/>
            <a:ext cx="10363200" cy="4572000"/>
          </a:xfrm>
        </p:spPr>
        <p:txBody>
          <a:bodyPr/>
          <a:lstStyle/>
          <a:p>
            <a:r>
              <a:rPr lang="zh-CN" altLang="en-US" dirty="0"/>
              <a:t>神经网络的退化现象</a:t>
            </a: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 rot="10800000">
            <a:off x="5735682" y="1904681"/>
            <a:ext cx="1159329" cy="148590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矩形 4"/>
          <p:cNvSpPr/>
          <p:nvPr/>
        </p:nvSpPr>
        <p:spPr>
          <a:xfrm rot="10800000">
            <a:off x="5735683" y="4058962"/>
            <a:ext cx="1159329" cy="1208317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右箭头 5"/>
          <p:cNvSpPr/>
          <p:nvPr/>
        </p:nvSpPr>
        <p:spPr>
          <a:xfrm rot="5400000">
            <a:off x="5996941" y="1422989"/>
            <a:ext cx="636814" cy="32657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右箭头 6"/>
          <p:cNvSpPr/>
          <p:nvPr/>
        </p:nvSpPr>
        <p:spPr>
          <a:xfrm rot="5400000">
            <a:off x="6005107" y="3563437"/>
            <a:ext cx="636814" cy="32657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右箭头 7"/>
          <p:cNvSpPr/>
          <p:nvPr/>
        </p:nvSpPr>
        <p:spPr>
          <a:xfrm rot="5400000">
            <a:off x="5996940" y="5440135"/>
            <a:ext cx="636814" cy="32657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990002" y="2093633"/>
            <a:ext cx="650688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k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层神经网络</a:t>
            </a:r>
            <a:r>
              <a:rPr kumimoji="0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 </a:t>
            </a:r>
            <a:endParaRPr kumimoji="0" lang="zh-CN" altLang="en-US" sz="24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875093" y="4478455"/>
            <a:ext cx="89684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k+1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层</a:t>
            </a:r>
            <a:r>
              <a:rPr kumimoji="0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 </a:t>
            </a:r>
            <a:endParaRPr kumimoji="0" lang="zh-CN" altLang="en-US" sz="24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11" name="图片 10"/>
          <p:cNvPicPr/>
          <p:nvPr/>
        </p:nvPicPr>
        <p:blipFill>
          <a:blip r:embed="rId2"/>
          <a:stretch>
            <a:fillRect/>
          </a:stretch>
        </p:blipFill>
        <p:spPr>
          <a:xfrm>
            <a:off x="1934888" y="2196100"/>
            <a:ext cx="7601587" cy="3482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204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/>
      <p:bldP spid="9" grpId="1"/>
      <p:bldP spid="10" grpId="0"/>
      <p:bldP spid="10" grpId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4.4|33.4|10.8|181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9|135.1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quity">
  <a:themeElements>
    <a:clrScheme name="Equity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Equity">
      <a:majorFont>
        <a:latin typeface="Franklin Gothic Book"/>
        <a:ea typeface=""/>
        <a:cs typeface=""/>
        <a:font script="Grek" typeface="Calibri"/>
        <a:font script="Cyrl" typeface="Calibri"/>
        <a:font script="Jpan" typeface="HGｺﾞｼｯｸM"/>
        <a:font script="Hang" typeface="바탕"/>
        <a:font script="Hans" typeface="幼圆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Perpetua"/>
        <a:ea typeface=""/>
        <a:cs typeface=""/>
        <a:font script="Grek" typeface="Cambria"/>
        <a:font script="Cyrl" typeface="Cambria"/>
        <a:font script="Jpan" typeface="HG創英ﾌﾟﾚｾﾞﾝｽEB"/>
        <a:font script="Hang" typeface="맑은 고딕"/>
        <a:font script="Hans" typeface="宋体"/>
        <a:font script="Hant" typeface="新細明體"/>
        <a:font script="Arab" typeface="Times New Roman"/>
        <a:font script="Hebr" typeface="Aharoni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Equity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tint val="30000"/>
                <a:satMod val="300000"/>
              </a:schemeClr>
              <a:schemeClr val="phClr">
                <a:tint val="40000"/>
                <a:satMod val="200000"/>
              </a:schemeClr>
            </a:duotone>
          </a:blip>
          <a:tile tx="0" ty="0" sx="70000" sy="70000" flip="none" algn="ctr"/>
        </a:blipFill>
        <a:blipFill>
          <a:blip xmlns:r="http://schemas.openxmlformats.org/officeDocument/2006/relationships" r:embed="rId1">
            <a:duotone>
              <a:schemeClr val="phClr">
                <a:shade val="22000"/>
                <a:satMod val="160000"/>
              </a:schemeClr>
              <a:schemeClr val="phClr">
                <a:shade val="45000"/>
                <a:satMod val="100000"/>
              </a:schemeClr>
            </a:duotone>
          </a:blip>
          <a:tile tx="0" ty="0" sx="65000" sy="65000" flip="none" algn="ctr"/>
        </a:blip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50800" dir="5400000" algn="t" rotWithShape="0">
              <a:srgbClr val="000000">
                <a:alpha val="60000"/>
              </a:srgbClr>
            </a:outerShdw>
          </a:effectLst>
          <a:scene3d>
            <a:camera prst="isometricBottomUp" fov="0">
              <a:rot lat="0" lon="0" rev="0"/>
            </a:camera>
            <a:lightRig rig="soft" dir="b">
              <a:rot lat="0" lon="0" rev="9000000"/>
            </a:lightRig>
          </a:scene3d>
          <a:sp3d contourW="35000" prstMaterial="matte">
            <a:bevelT w="4500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65000"/>
              </a:schemeClr>
            </a:gs>
            <a:gs pos="50000">
              <a:schemeClr val="phClr">
                <a:shade val="80000"/>
                <a:satMod val="155000"/>
              </a:schemeClr>
            </a:gs>
            <a:gs pos="100000">
              <a:schemeClr val="phClr">
                <a:tint val="95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tint val="95000"/>
                <a:satMod val="200000"/>
              </a:schemeClr>
              <a:schemeClr val="phClr">
                <a:shade val="80000"/>
                <a:satMod val="100000"/>
              </a:schemeClr>
            </a:duotone>
          </a:blip>
          <a:tile tx="0" ty="0" sx="55000" sy="55000" flip="none" algn="tl"/>
        </a:blipFill>
      </a:bgFillStyleLst>
    </a:fmtScheme>
  </a:themeElements>
  <a:objectDefaults>
    <a:spDef>
      <a:spPr>
        <a:noFill/>
        <a:ln w="38100">
          <a:solidFill>
            <a:schemeClr val="tx1"/>
          </a:solidFill>
        </a:ln>
      </a:spPr>
      <a:bodyPr lIns="36000" rIns="36000" rtlCol="0" anchor="ctr">
        <a:noAutofit/>
      </a:bodyPr>
      <a:lstStyle>
        <a:defPPr algn="ctr">
          <a:defRPr dirty="0" err="1" smtClean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1_Equity">
  <a:themeElements>
    <a:clrScheme name="Equity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Equity">
      <a:majorFont>
        <a:latin typeface="Franklin Gothic Book"/>
        <a:ea typeface=""/>
        <a:cs typeface=""/>
        <a:font script="Grek" typeface="Calibri"/>
        <a:font script="Cyrl" typeface="Calibri"/>
        <a:font script="Jpan" typeface="HGｺﾞｼｯｸM"/>
        <a:font script="Hang" typeface="바탕"/>
        <a:font script="Hans" typeface="幼圆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Perpetua"/>
        <a:ea typeface=""/>
        <a:cs typeface=""/>
        <a:font script="Grek" typeface="Cambria"/>
        <a:font script="Cyrl" typeface="Cambria"/>
        <a:font script="Jpan" typeface="HG創英ﾌﾟﾚｾﾞﾝｽEB"/>
        <a:font script="Hang" typeface="맑은 고딕"/>
        <a:font script="Hans" typeface="宋体"/>
        <a:font script="Hant" typeface="新細明體"/>
        <a:font script="Arab" typeface="Times New Roman"/>
        <a:font script="Hebr" typeface="Aharoni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Equity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tint val="30000"/>
                <a:satMod val="300000"/>
              </a:schemeClr>
              <a:schemeClr val="phClr">
                <a:tint val="40000"/>
                <a:satMod val="200000"/>
              </a:schemeClr>
            </a:duotone>
          </a:blip>
          <a:tile tx="0" ty="0" sx="70000" sy="70000" flip="none" algn="ctr"/>
        </a:blipFill>
        <a:blipFill>
          <a:blip xmlns:r="http://schemas.openxmlformats.org/officeDocument/2006/relationships" r:embed="rId1">
            <a:duotone>
              <a:schemeClr val="phClr">
                <a:shade val="22000"/>
                <a:satMod val="160000"/>
              </a:schemeClr>
              <a:schemeClr val="phClr">
                <a:shade val="45000"/>
                <a:satMod val="100000"/>
              </a:schemeClr>
            </a:duotone>
          </a:blip>
          <a:tile tx="0" ty="0" sx="65000" sy="65000" flip="none" algn="ctr"/>
        </a:blip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50800" dir="5400000" algn="t" rotWithShape="0">
              <a:srgbClr val="000000">
                <a:alpha val="60000"/>
              </a:srgbClr>
            </a:outerShdw>
          </a:effectLst>
          <a:scene3d>
            <a:camera prst="isometricBottomUp" fov="0">
              <a:rot lat="0" lon="0" rev="0"/>
            </a:camera>
            <a:lightRig rig="soft" dir="b">
              <a:rot lat="0" lon="0" rev="9000000"/>
            </a:lightRig>
          </a:scene3d>
          <a:sp3d contourW="35000" prstMaterial="matte">
            <a:bevelT w="4500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65000"/>
              </a:schemeClr>
            </a:gs>
            <a:gs pos="50000">
              <a:schemeClr val="phClr">
                <a:shade val="80000"/>
                <a:satMod val="155000"/>
              </a:schemeClr>
            </a:gs>
            <a:gs pos="100000">
              <a:schemeClr val="phClr">
                <a:tint val="95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tint val="95000"/>
                <a:satMod val="200000"/>
              </a:schemeClr>
              <a:schemeClr val="phClr">
                <a:shade val="80000"/>
                <a:satMod val="100000"/>
              </a:schemeClr>
            </a:duotone>
          </a:blip>
          <a:tile tx="0" ty="0" sx="55000" sy="55000" flip="none" algn="tl"/>
        </a:blipFill>
      </a:bgFillStyleLst>
    </a:fmtScheme>
  </a:themeElements>
  <a:objectDefaults>
    <a:spDef>
      <a:spPr>
        <a:noFill/>
        <a:ln w="38100">
          <a:solidFill>
            <a:schemeClr val="tx1"/>
          </a:solidFill>
        </a:ln>
      </a:spPr>
      <a:bodyPr lIns="36000" rIns="36000" rtlCol="0" anchor="ctr">
        <a:noAutofit/>
      </a:bodyPr>
      <a:lstStyle>
        <a:defPPr algn="ctr">
          <a:defRPr dirty="0" err="1" smtClean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2_Equity">
  <a:themeElements>
    <a:clrScheme name="Equity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Equity">
      <a:majorFont>
        <a:latin typeface="Franklin Gothic Book"/>
        <a:ea typeface=""/>
        <a:cs typeface=""/>
        <a:font script="Grek" typeface="Calibri"/>
        <a:font script="Cyrl" typeface="Calibri"/>
        <a:font script="Jpan" typeface="HGｺﾞｼｯｸM"/>
        <a:font script="Hang" typeface="바탕"/>
        <a:font script="Hans" typeface="幼圆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Perpetua"/>
        <a:ea typeface=""/>
        <a:cs typeface=""/>
        <a:font script="Grek" typeface="Cambria"/>
        <a:font script="Cyrl" typeface="Cambria"/>
        <a:font script="Jpan" typeface="HG創英ﾌﾟﾚｾﾞﾝｽEB"/>
        <a:font script="Hang" typeface="맑은 고딕"/>
        <a:font script="Hans" typeface="宋体"/>
        <a:font script="Hant" typeface="新細明體"/>
        <a:font script="Arab" typeface="Times New Roman"/>
        <a:font script="Hebr" typeface="Aharoni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Equity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tint val="30000"/>
                <a:satMod val="300000"/>
              </a:schemeClr>
              <a:schemeClr val="phClr">
                <a:tint val="40000"/>
                <a:satMod val="200000"/>
              </a:schemeClr>
            </a:duotone>
          </a:blip>
          <a:tile tx="0" ty="0" sx="70000" sy="70000" flip="none" algn="ctr"/>
        </a:blipFill>
        <a:blipFill>
          <a:blip xmlns:r="http://schemas.openxmlformats.org/officeDocument/2006/relationships" r:embed="rId1">
            <a:duotone>
              <a:schemeClr val="phClr">
                <a:shade val="22000"/>
                <a:satMod val="160000"/>
              </a:schemeClr>
              <a:schemeClr val="phClr">
                <a:shade val="45000"/>
                <a:satMod val="100000"/>
              </a:schemeClr>
            </a:duotone>
          </a:blip>
          <a:tile tx="0" ty="0" sx="65000" sy="65000" flip="none" algn="ctr"/>
        </a:blip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50800" dir="5400000" algn="t" rotWithShape="0">
              <a:srgbClr val="000000">
                <a:alpha val="60000"/>
              </a:srgbClr>
            </a:outerShdw>
          </a:effectLst>
          <a:scene3d>
            <a:camera prst="isometricBottomUp" fov="0">
              <a:rot lat="0" lon="0" rev="0"/>
            </a:camera>
            <a:lightRig rig="soft" dir="b">
              <a:rot lat="0" lon="0" rev="9000000"/>
            </a:lightRig>
          </a:scene3d>
          <a:sp3d contourW="35000" prstMaterial="matte">
            <a:bevelT w="4500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65000"/>
              </a:schemeClr>
            </a:gs>
            <a:gs pos="50000">
              <a:schemeClr val="phClr">
                <a:shade val="80000"/>
                <a:satMod val="155000"/>
              </a:schemeClr>
            </a:gs>
            <a:gs pos="100000">
              <a:schemeClr val="phClr">
                <a:tint val="95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tint val="95000"/>
                <a:satMod val="200000"/>
              </a:schemeClr>
              <a:schemeClr val="phClr">
                <a:shade val="80000"/>
                <a:satMod val="100000"/>
              </a:schemeClr>
            </a:duotone>
          </a:blip>
          <a:tile tx="0" ty="0" sx="55000" sy="55000" flip="none" algn="tl"/>
        </a:blipFill>
      </a:bgFillStyleLst>
    </a:fmtScheme>
  </a:themeElements>
  <a:objectDefaults>
    <a:spDef>
      <a:spPr>
        <a:noFill/>
        <a:ln w="38100">
          <a:solidFill>
            <a:schemeClr val="tx1"/>
          </a:solidFill>
        </a:ln>
      </a:spPr>
      <a:bodyPr lIns="36000" rIns="36000" rtlCol="0" anchor="ctr">
        <a:noAutofit/>
      </a:bodyPr>
      <a:lstStyle>
        <a:defPPr algn="ctr">
          <a:defRPr dirty="0" err="1" smtClean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4.xml><?xml version="1.0" encoding="utf-8"?>
<a:theme xmlns:a="http://schemas.openxmlformats.org/drawingml/2006/main" name="3_Equity">
  <a:themeElements>
    <a:clrScheme name="Equity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Equity">
      <a:majorFont>
        <a:latin typeface="Franklin Gothic Book"/>
        <a:ea typeface=""/>
        <a:cs typeface=""/>
        <a:font script="Grek" typeface="Calibri"/>
        <a:font script="Cyrl" typeface="Calibri"/>
        <a:font script="Jpan" typeface="HGｺﾞｼｯｸM"/>
        <a:font script="Hang" typeface="바탕"/>
        <a:font script="Hans" typeface="幼圆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Perpetua"/>
        <a:ea typeface=""/>
        <a:cs typeface=""/>
        <a:font script="Grek" typeface="Cambria"/>
        <a:font script="Cyrl" typeface="Cambria"/>
        <a:font script="Jpan" typeface="HG創英ﾌﾟﾚｾﾞﾝｽEB"/>
        <a:font script="Hang" typeface="맑은 고딕"/>
        <a:font script="Hans" typeface="宋体"/>
        <a:font script="Hant" typeface="新細明體"/>
        <a:font script="Arab" typeface="Times New Roman"/>
        <a:font script="Hebr" typeface="Aharoni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Equity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tint val="30000"/>
                <a:satMod val="300000"/>
              </a:schemeClr>
              <a:schemeClr val="phClr">
                <a:tint val="40000"/>
                <a:satMod val="200000"/>
              </a:schemeClr>
            </a:duotone>
          </a:blip>
          <a:tile tx="0" ty="0" sx="70000" sy="70000" flip="none" algn="ctr"/>
        </a:blipFill>
        <a:blipFill>
          <a:blip xmlns:r="http://schemas.openxmlformats.org/officeDocument/2006/relationships" r:embed="rId1">
            <a:duotone>
              <a:schemeClr val="phClr">
                <a:shade val="22000"/>
                <a:satMod val="160000"/>
              </a:schemeClr>
              <a:schemeClr val="phClr">
                <a:shade val="45000"/>
                <a:satMod val="100000"/>
              </a:schemeClr>
            </a:duotone>
          </a:blip>
          <a:tile tx="0" ty="0" sx="65000" sy="65000" flip="none" algn="ctr"/>
        </a:blip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50800" dir="5400000" algn="t" rotWithShape="0">
              <a:srgbClr val="000000">
                <a:alpha val="60000"/>
              </a:srgbClr>
            </a:outerShdw>
          </a:effectLst>
          <a:scene3d>
            <a:camera prst="isometricBottomUp" fov="0">
              <a:rot lat="0" lon="0" rev="0"/>
            </a:camera>
            <a:lightRig rig="soft" dir="b">
              <a:rot lat="0" lon="0" rev="9000000"/>
            </a:lightRig>
          </a:scene3d>
          <a:sp3d contourW="35000" prstMaterial="matte">
            <a:bevelT w="4500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65000"/>
              </a:schemeClr>
            </a:gs>
            <a:gs pos="50000">
              <a:schemeClr val="phClr">
                <a:shade val="80000"/>
                <a:satMod val="155000"/>
              </a:schemeClr>
            </a:gs>
            <a:gs pos="100000">
              <a:schemeClr val="phClr">
                <a:tint val="95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tint val="95000"/>
                <a:satMod val="200000"/>
              </a:schemeClr>
              <a:schemeClr val="phClr">
                <a:shade val="80000"/>
                <a:satMod val="100000"/>
              </a:schemeClr>
            </a:duotone>
          </a:blip>
          <a:tile tx="0" ty="0" sx="55000" sy="55000" flip="none" algn="tl"/>
        </a:blipFill>
      </a:bgFillStyleLst>
    </a:fmtScheme>
  </a:themeElements>
  <a:objectDefaults>
    <a:spDef>
      <a:spPr>
        <a:noFill/>
        <a:ln w="38100">
          <a:solidFill>
            <a:schemeClr val="tx1"/>
          </a:solidFill>
        </a:ln>
      </a:spPr>
      <a:bodyPr lIns="36000" rIns="36000" rtlCol="0" anchor="ctr">
        <a:noAutofit/>
      </a:bodyPr>
      <a:lstStyle>
        <a:defPPr algn="ctr">
          <a:defRPr dirty="0" err="1" smtClean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Equity</Template>
  <TotalTime>200037</TotalTime>
  <Words>6467</Words>
  <Application>Microsoft Macintosh PowerPoint</Application>
  <PresentationFormat>Widescreen</PresentationFormat>
  <Paragraphs>1742</Paragraphs>
  <Slides>186</Slides>
  <Notes>38</Notes>
  <HiddenSlides>0</HiddenSlides>
  <MMClips>0</MMClips>
  <ScaleCrop>false</ScaleCrop>
  <HeadingPairs>
    <vt:vector size="8" baseType="variant">
      <vt:variant>
        <vt:lpstr>Fonts Used</vt:lpstr>
      </vt:variant>
      <vt:variant>
        <vt:i4>12</vt:i4>
      </vt:variant>
      <vt:variant>
        <vt:lpstr>Theme</vt:lpstr>
      </vt:variant>
      <vt:variant>
        <vt:i4>4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186</vt:i4>
      </vt:variant>
    </vt:vector>
  </HeadingPairs>
  <TitlesOfParts>
    <vt:vector size="203" baseType="lpstr">
      <vt:lpstr>等线</vt:lpstr>
      <vt:lpstr>楷体</vt:lpstr>
      <vt:lpstr>宋体</vt:lpstr>
      <vt:lpstr>华文楷体</vt:lpstr>
      <vt:lpstr>Arial</vt:lpstr>
      <vt:lpstr>Calibri</vt:lpstr>
      <vt:lpstr>Cambria Math</vt:lpstr>
      <vt:lpstr>Franklin Gothic Book</vt:lpstr>
      <vt:lpstr>Perpetua</vt:lpstr>
      <vt:lpstr>Times New Roman</vt:lpstr>
      <vt:lpstr>Wingdings</vt:lpstr>
      <vt:lpstr>Wingdings 2</vt:lpstr>
      <vt:lpstr>Equity</vt:lpstr>
      <vt:lpstr>1_Equity</vt:lpstr>
      <vt:lpstr>2_Equity</vt:lpstr>
      <vt:lpstr>3_Equity</vt:lpstr>
      <vt:lpstr>公式</vt:lpstr>
      <vt:lpstr>第二章 神经网络与深度学习</vt:lpstr>
      <vt:lpstr>人工智能、机器学习与深度学习</vt:lpstr>
      <vt:lpstr>神经网络发展简史</vt:lpstr>
      <vt:lpstr>什么是神经网络（Neural Network） ？</vt:lpstr>
      <vt:lpstr>2.1 初始神经网络——从数字识别谈起</vt:lpstr>
      <vt:lpstr>模式匹配</vt:lpstr>
      <vt:lpstr>数字3、数字8与模式3的匹配</vt:lpstr>
      <vt:lpstr>存在的问题</vt:lpstr>
      <vt:lpstr>使用Sigmoid函数</vt:lpstr>
      <vt:lpstr>增加偏置项</vt:lpstr>
      <vt:lpstr>增加偏置项</vt:lpstr>
      <vt:lpstr>图示表示</vt:lpstr>
      <vt:lpstr>神经网络</vt:lpstr>
      <vt:lpstr>神经网络</vt:lpstr>
      <vt:lpstr>数字识别神经网络</vt:lpstr>
      <vt:lpstr>神经网络的横向扩展——增加模式</vt:lpstr>
      <vt:lpstr>神经网络的纵向扩展——局部模式</vt:lpstr>
      <vt:lpstr>让神经网络更深——模式组合</vt:lpstr>
      <vt:lpstr>多层神经网络</vt:lpstr>
      <vt:lpstr>如何获得模式？</vt:lpstr>
      <vt:lpstr>2.2 神经元与神经网络</vt:lpstr>
      <vt:lpstr>神经元</vt:lpstr>
      <vt:lpstr>激活函数</vt:lpstr>
      <vt:lpstr>激活函数</vt:lpstr>
      <vt:lpstr>激活函数</vt:lpstr>
      <vt:lpstr>激活函数</vt:lpstr>
      <vt:lpstr>激活函数</vt:lpstr>
      <vt:lpstr>全连接网络（Fully-Connected Network）</vt:lpstr>
      <vt:lpstr>2.3 神经网络是如何训练的</vt:lpstr>
      <vt:lpstr>小朋友如何认识小动物？</vt:lpstr>
      <vt:lpstr>建立数据集</vt:lpstr>
      <vt:lpstr>如何训练？</vt:lpstr>
      <vt:lpstr>淋浴器示意图</vt:lpstr>
      <vt:lpstr>如何评价调节效果？</vt:lpstr>
      <vt:lpstr>损失函数——误差平方和</vt:lpstr>
      <vt:lpstr>如何训练？</vt:lpstr>
      <vt:lpstr>梯度下降法</vt:lpstr>
      <vt:lpstr>梯度下降法</vt:lpstr>
      <vt:lpstr>梯度下降法</vt:lpstr>
      <vt:lpstr>梯度下降算法</vt:lpstr>
      <vt:lpstr>符号说明</vt:lpstr>
      <vt:lpstr>梯度计算——输出层</vt:lpstr>
      <vt:lpstr>PowerPoint Presentation</vt:lpstr>
      <vt:lpstr>梯度计算——隐含层</vt:lpstr>
      <vt:lpstr>PowerPoint Presentation</vt:lpstr>
      <vt:lpstr>梯度计算</vt:lpstr>
      <vt:lpstr>反向传播算法（BP：Back Propagation）</vt:lpstr>
      <vt:lpstr>PowerPoint Presentation</vt:lpstr>
      <vt:lpstr>BP算法（随机梯度下降版）</vt:lpstr>
      <vt:lpstr>学到了什么？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练习题</vt:lpstr>
      <vt:lpstr>该BP算法的条件</vt:lpstr>
      <vt:lpstr>交叉熵损失函数</vt:lpstr>
      <vt:lpstr>交叉熵损失函数</vt:lpstr>
      <vt:lpstr>两种损失函数的作用</vt:lpstr>
      <vt:lpstr>小结</vt:lpstr>
      <vt:lpstr>2.4 卷积神经网络（CNN：Convolutional Neural Network）</vt:lpstr>
      <vt:lpstr>提取局部模式</vt:lpstr>
      <vt:lpstr>PowerPoint Presentation</vt:lpstr>
      <vt:lpstr>PowerPoint Presentation</vt:lpstr>
      <vt:lpstr>PowerPoint Presentation</vt:lpstr>
      <vt:lpstr>PowerPoint Presentation</vt:lpstr>
      <vt:lpstr>全连接、卷积神经网络对比</vt:lpstr>
      <vt:lpstr>举例：边缘提取</vt:lpstr>
      <vt:lpstr>举例：边缘提取</vt:lpstr>
      <vt:lpstr>卷积核的大小</vt:lpstr>
      <vt:lpstr>填充</vt:lpstr>
      <vt:lpstr>步长</vt:lpstr>
      <vt:lpstr>多卷积核</vt:lpstr>
      <vt:lpstr>多通道输入时的卷积</vt:lpstr>
      <vt:lpstr>多通道卷积举例</vt:lpstr>
      <vt:lpstr>卷积核的大小</vt:lpstr>
      <vt:lpstr>池化</vt:lpstr>
      <vt:lpstr>最大池化</vt:lpstr>
      <vt:lpstr>神经网络应用举例</vt:lpstr>
      <vt:lpstr>LeNet神经网络</vt:lpstr>
      <vt:lpstr>VGG-16神经网络</vt:lpstr>
      <vt:lpstr>卷积核具有抽取特征的能力</vt:lpstr>
      <vt:lpstr>卷积神经网络的特点</vt:lpstr>
      <vt:lpstr>小结</vt:lpstr>
      <vt:lpstr>2.5 梯度消失问题</vt:lpstr>
      <vt:lpstr>什么是梯度消失问题？</vt:lpstr>
      <vt:lpstr>解决思路</vt:lpstr>
      <vt:lpstr>两个实例</vt:lpstr>
      <vt:lpstr>GoogLeNet</vt:lpstr>
      <vt:lpstr>GoogLeNet</vt:lpstr>
      <vt:lpstr>Inception模块</vt:lpstr>
      <vt:lpstr>降维的Inception模块</vt:lpstr>
      <vt:lpstr>Inception模块</vt:lpstr>
      <vt:lpstr>GoogLeNet</vt:lpstr>
      <vt:lpstr>为什么称作Inception ?</vt:lpstr>
      <vt:lpstr>残差网络（ResNet）</vt:lpstr>
      <vt:lpstr>解决思路</vt:lpstr>
      <vt:lpstr>残差模块</vt:lpstr>
      <vt:lpstr>残差网络（ResNet）</vt:lpstr>
      <vt:lpstr>小结</vt:lpstr>
      <vt:lpstr>2.6 过拟合问题</vt:lpstr>
      <vt:lpstr>什么是过拟合问题？</vt:lpstr>
      <vt:lpstr>什么是过拟合问题？</vt:lpstr>
      <vt:lpstr>神经网络的过拟合问题</vt:lpstr>
      <vt:lpstr>减少过拟合的方法：使用验证集</vt:lpstr>
      <vt:lpstr>减少过拟合的方法：正则化项法</vt:lpstr>
      <vt:lpstr>正则化项的作用：降低模型复杂性</vt:lpstr>
      <vt:lpstr>L2（2-范数）正则化项</vt:lpstr>
      <vt:lpstr>L1（1-范数）正则化项</vt:lpstr>
      <vt:lpstr>减少过拟合的方法：舍弃法（Dropout）</vt:lpstr>
      <vt:lpstr>减少过拟合的方法：数据增强法</vt:lpstr>
      <vt:lpstr>如何获得更多的数据？</vt:lpstr>
      <vt:lpstr>小结</vt:lpstr>
      <vt:lpstr>2.7 词向量</vt:lpstr>
      <vt:lpstr>独热（one-hot）编码</vt:lpstr>
      <vt:lpstr>独热编码举例</vt:lpstr>
      <vt:lpstr>独热编码的特点</vt:lpstr>
      <vt:lpstr>词的分布式表示</vt:lpstr>
      <vt:lpstr>PowerPoint Presentation</vt:lpstr>
      <vt:lpstr>词的分布式表示</vt:lpstr>
      <vt:lpstr>语言模型</vt:lpstr>
      <vt:lpstr>语言模型</vt:lpstr>
      <vt:lpstr>语言模型</vt:lpstr>
      <vt:lpstr>神经网络语言模型</vt:lpstr>
      <vt:lpstr>PowerPoint Presentation</vt:lpstr>
      <vt:lpstr>PowerPoint Presentation</vt:lpstr>
      <vt:lpstr>如何训练神经网络语言模型？</vt:lpstr>
      <vt:lpstr>如何训练神经网络语言模型？</vt:lpstr>
      <vt:lpstr>如何训练神经网络语言模型？</vt:lpstr>
      <vt:lpstr>如何训练神经网络语言模型？</vt:lpstr>
      <vt:lpstr>如何训练神经网络语言模型？</vt:lpstr>
      <vt:lpstr>如何训练神经网络语言模型？</vt:lpstr>
      <vt:lpstr>遗留问题</vt:lpstr>
      <vt:lpstr>如何训练词向量</vt:lpstr>
      <vt:lpstr>词向量（词嵌入）的性质</vt:lpstr>
      <vt:lpstr>NNLM存在的问题</vt:lpstr>
      <vt:lpstr>word2vec模型</vt:lpstr>
      <vt:lpstr>word2vec模型(CBOW)</vt:lpstr>
      <vt:lpstr>霍夫曼树与霍夫曼编码</vt:lpstr>
      <vt:lpstr>对比</vt:lpstr>
      <vt:lpstr>PowerPoint Presentation</vt:lpstr>
      <vt:lpstr>一般性描述</vt:lpstr>
      <vt:lpstr>PowerPoint Presentation</vt:lpstr>
      <vt:lpstr>获得词向量</vt:lpstr>
      <vt:lpstr>训练计算量</vt:lpstr>
      <vt:lpstr>word2vec模型(跳词模型)</vt:lpstr>
      <vt:lpstr>词向量应用举例：TextCNN</vt:lpstr>
      <vt:lpstr>PowerPoint Presentation</vt:lpstr>
      <vt:lpstr>文本卷积计算举例</vt:lpstr>
      <vt:lpstr>小结</vt:lpstr>
      <vt:lpstr>2.8 循环神经网络（RNN: Recurrent Neural Network）</vt:lpstr>
      <vt:lpstr>从句子理解说起</vt:lpstr>
      <vt:lpstr>PowerPoint Presentation</vt:lpstr>
      <vt:lpstr>PowerPoint Presentation</vt:lpstr>
      <vt:lpstr>PowerPoint Presentation</vt:lpstr>
      <vt:lpstr>循环神经网络的训练</vt:lpstr>
      <vt:lpstr>循环神经网络的一般结构</vt:lpstr>
      <vt:lpstr>举例：中文分词问题</vt:lpstr>
      <vt:lpstr>举例：看图说话问题</vt:lpstr>
      <vt:lpstr>PowerPoint Presentation</vt:lpstr>
      <vt:lpstr>双向循环神经网络</vt:lpstr>
      <vt:lpstr>双向循环神经网络</vt:lpstr>
      <vt:lpstr>序列到序列循环神经网络</vt:lpstr>
      <vt:lpstr>小结</vt:lpstr>
      <vt:lpstr>2.9 长短期记忆网络（LSTM：Long Short-Term Memory） </vt:lpstr>
      <vt:lpstr>PowerPoint Presentation</vt:lpstr>
      <vt:lpstr>“门”的概念</vt:lpstr>
      <vt:lpstr>LSTM模块</vt:lpstr>
      <vt:lpstr>LSTM模块</vt:lpstr>
      <vt:lpstr>LSTM模块</vt:lpstr>
      <vt:lpstr>LSTM模块</vt:lpstr>
      <vt:lpstr>LSTM模块</vt:lpstr>
      <vt:lpstr>LSTM模块</vt:lpstr>
      <vt:lpstr>LSTM模块</vt:lpstr>
      <vt:lpstr>LSTM模块</vt:lpstr>
      <vt:lpstr>举例：机器翻译</vt:lpstr>
      <vt:lpstr>小结</vt:lpstr>
      <vt:lpstr>2.10 深度学习框架</vt:lpstr>
      <vt:lpstr>常用的深度学习框架</vt:lpstr>
      <vt:lpstr>2.11 总结</vt:lpstr>
      <vt:lpstr>PowerPoint Presentation</vt:lpstr>
      <vt:lpstr>PowerPoint Presentation</vt:lpstr>
      <vt:lpstr>神经网络应用问题</vt:lpstr>
    </vt:vector>
  </TitlesOfParts>
  <Company>Carnegie Mellon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Infinite SVM: a DP Mixture of Large-margin Kernel Machines</dc:title>
  <dc:creator>SCS</dc:creator>
  <cp:lastModifiedBy>赵 晨阳</cp:lastModifiedBy>
  <cp:revision>7152</cp:revision>
  <dcterms:created xsi:type="dcterms:W3CDTF">2011-04-24T18:48:21Z</dcterms:created>
  <dcterms:modified xsi:type="dcterms:W3CDTF">2022-05-31T02:36:39Z</dcterms:modified>
</cp:coreProperties>
</file>